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91" r:id="rId5"/>
    <p:sldId id="260" r:id="rId6"/>
    <p:sldId id="274" r:id="rId7"/>
    <p:sldId id="273" r:id="rId8"/>
    <p:sldId id="275" r:id="rId9"/>
    <p:sldId id="276" r:id="rId10"/>
    <p:sldId id="278" r:id="rId11"/>
    <p:sldId id="272" r:id="rId12"/>
    <p:sldId id="261" r:id="rId13"/>
    <p:sldId id="279" r:id="rId14"/>
    <p:sldId id="262" r:id="rId15"/>
    <p:sldId id="263" r:id="rId16"/>
    <p:sldId id="280" r:id="rId17"/>
    <p:sldId id="281" r:id="rId18"/>
    <p:sldId id="282" r:id="rId19"/>
    <p:sldId id="283" r:id="rId20"/>
    <p:sldId id="265" r:id="rId21"/>
    <p:sldId id="285" r:id="rId22"/>
    <p:sldId id="286" r:id="rId23"/>
    <p:sldId id="288" r:id="rId24"/>
    <p:sldId id="287" r:id="rId25"/>
    <p:sldId id="266" r:id="rId26"/>
    <p:sldId id="267" r:id="rId27"/>
    <p:sldId id="268" r:id="rId28"/>
    <p:sldId id="290" r:id="rId29"/>
    <p:sldId id="289" r:id="rId30"/>
    <p:sldId id="271" r:id="rId31"/>
    <p:sldId id="270" r:id="rId32"/>
  </p:sldIdLst>
  <p:sldSz cx="18288000" cy="10287000"/>
  <p:notesSz cx="6858000" cy="9144000"/>
  <p:embeddedFontLst>
    <p:embeddedFont>
      <p:font typeface="Arimo" panose="020B0604020202020204" charset="0"/>
      <p:regular r:id="rId34"/>
    </p:embeddedFont>
    <p:embeddedFont>
      <p:font typeface="Jost" panose="020B0604020202020204" charset="-18"/>
      <p:regular r:id="rId35"/>
    </p:embeddedFont>
    <p:embeddedFont>
      <p:font typeface="Jost Bold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952" autoAdjust="0"/>
  </p:normalViewPr>
  <p:slideViewPr>
    <p:cSldViewPr>
      <p:cViewPr varScale="1">
        <p:scale>
          <a:sx n="101" d="100"/>
          <a:sy n="101" d="100"/>
        </p:scale>
        <p:origin x="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Informace, risa, katalog, př. Dobré praxe atd.</a:t>
            </a:r>
          </a:p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88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55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06" y="0"/>
            <a:ext cx="18297206" cy="10287000"/>
            <a:chOff x="0" y="0"/>
            <a:chExt cx="243962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6319" cy="13716000"/>
            </a:xfrm>
            <a:custGeom>
              <a:avLst/>
              <a:gdLst/>
              <a:ahLst/>
              <a:cxnLst/>
              <a:rect l="l" t="t" r="r" b="b"/>
              <a:pathLst>
                <a:path w="24396319" h="13716000">
                  <a:moveTo>
                    <a:pt x="0" y="0"/>
                  </a:moveTo>
                  <a:lnTo>
                    <a:pt x="24396319" y="0"/>
                  </a:lnTo>
                  <a:lnTo>
                    <a:pt x="2439631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036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1984833" y="1370922"/>
            <a:ext cx="7277100" cy="6877050"/>
          </a:xfrm>
          <a:custGeom>
            <a:avLst/>
            <a:gdLst/>
            <a:ahLst/>
            <a:cxnLst/>
            <a:rect l="l" t="t" r="r" b="b"/>
            <a:pathLst>
              <a:path w="7277100" h="6877050">
                <a:moveTo>
                  <a:pt x="0" y="0"/>
                </a:moveTo>
                <a:lnTo>
                  <a:pt x="7277100" y="0"/>
                </a:lnTo>
                <a:lnTo>
                  <a:pt x="7277100" y="6877050"/>
                </a:lnTo>
                <a:lnTo>
                  <a:pt x="0" y="6877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0" r="-13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6654714" y="0"/>
            <a:ext cx="11662900" cy="10306048"/>
            <a:chOff x="0" y="0"/>
            <a:chExt cx="15550534" cy="13741398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15525114" cy="13716000"/>
            </a:xfrm>
            <a:custGeom>
              <a:avLst/>
              <a:gdLst/>
              <a:ahLst/>
              <a:cxnLst/>
              <a:rect l="l" t="t" r="r" b="b"/>
              <a:pathLst>
                <a:path w="15525114" h="13716000">
                  <a:moveTo>
                    <a:pt x="0" y="0"/>
                  </a:moveTo>
                  <a:lnTo>
                    <a:pt x="15525114" y="0"/>
                  </a:lnTo>
                  <a:lnTo>
                    <a:pt x="1552511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03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5550514" cy="13741400"/>
            </a:xfrm>
            <a:custGeom>
              <a:avLst/>
              <a:gdLst/>
              <a:ahLst/>
              <a:cxnLst/>
              <a:rect l="l" t="t" r="r" b="b"/>
              <a:pathLst>
                <a:path w="15550514" h="13741400">
                  <a:moveTo>
                    <a:pt x="12700" y="0"/>
                  </a:moveTo>
                  <a:lnTo>
                    <a:pt x="15537814" y="0"/>
                  </a:lnTo>
                  <a:cubicBezTo>
                    <a:pt x="15544800" y="0"/>
                    <a:pt x="15550514" y="5715"/>
                    <a:pt x="15550514" y="12700"/>
                  </a:cubicBezTo>
                  <a:lnTo>
                    <a:pt x="15550514" y="13728700"/>
                  </a:lnTo>
                  <a:cubicBezTo>
                    <a:pt x="15550514" y="13735686"/>
                    <a:pt x="15544800" y="13741400"/>
                    <a:pt x="1553781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15537814" y="13716000"/>
                  </a:lnTo>
                  <a:lnTo>
                    <a:pt x="15537814" y="13728700"/>
                  </a:lnTo>
                  <a:lnTo>
                    <a:pt x="15525114" y="13728700"/>
                  </a:lnTo>
                  <a:lnTo>
                    <a:pt x="15525114" y="12700"/>
                  </a:lnTo>
                  <a:lnTo>
                    <a:pt x="15537814" y="12700"/>
                  </a:lnTo>
                  <a:lnTo>
                    <a:pt x="1553781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30453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 descr="Obsah obrázku venku, květina, rostlina, tráva  Popis se vygeneroval automaticky."/>
          <p:cNvSpPr/>
          <p:nvPr/>
        </p:nvSpPr>
        <p:spPr>
          <a:xfrm>
            <a:off x="0" y="1228"/>
            <a:ext cx="6654714" cy="10284556"/>
          </a:xfrm>
          <a:custGeom>
            <a:avLst/>
            <a:gdLst/>
            <a:ahLst/>
            <a:cxnLst/>
            <a:rect l="l" t="t" r="r" b="b"/>
            <a:pathLst>
              <a:path w="6654714" h="10284556">
                <a:moveTo>
                  <a:pt x="0" y="0"/>
                </a:moveTo>
                <a:lnTo>
                  <a:pt x="6654714" y="0"/>
                </a:lnTo>
                <a:lnTo>
                  <a:pt x="6654714" y="10284557"/>
                </a:lnTo>
                <a:lnTo>
                  <a:pt x="0" y="10284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23" b="-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 descr="Obsah obrázku snímek obrazovky, design  Popis se vygeneroval automaticky."/>
          <p:cNvSpPr/>
          <p:nvPr/>
        </p:nvSpPr>
        <p:spPr>
          <a:xfrm rot="-5400000">
            <a:off x="2260193" y="4431729"/>
            <a:ext cx="8679424" cy="1489911"/>
          </a:xfrm>
          <a:custGeom>
            <a:avLst/>
            <a:gdLst/>
            <a:ahLst/>
            <a:cxnLst/>
            <a:rect l="l" t="t" r="r" b="b"/>
            <a:pathLst>
              <a:path w="8679424" h="1489911">
                <a:moveTo>
                  <a:pt x="0" y="0"/>
                </a:moveTo>
                <a:lnTo>
                  <a:pt x="8679424" y="0"/>
                </a:lnTo>
                <a:lnTo>
                  <a:pt x="8679424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" b="-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557661" y="9307772"/>
            <a:ext cx="273645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2"/>
              </a:lnSpc>
            </a:pPr>
            <a:r>
              <a:rPr lang="en-US" sz="2660" spc="24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07|04|2025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27734" y="9258300"/>
            <a:ext cx="1813567" cy="486036"/>
          </a:xfrm>
          <a:custGeom>
            <a:avLst/>
            <a:gdLst/>
            <a:ahLst/>
            <a:cxnLst/>
            <a:rect l="l" t="t" r="r" b="b"/>
            <a:pathLst>
              <a:path w="1813567" h="486036">
                <a:moveTo>
                  <a:pt x="0" y="0"/>
                </a:moveTo>
                <a:lnTo>
                  <a:pt x="1813567" y="0"/>
                </a:lnTo>
                <a:lnTo>
                  <a:pt x="1813567" y="486036"/>
                </a:lnTo>
                <a:lnTo>
                  <a:pt x="0" y="486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0" b="-25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5584176" y="9280880"/>
            <a:ext cx="1885760" cy="395224"/>
          </a:xfrm>
          <a:custGeom>
            <a:avLst/>
            <a:gdLst/>
            <a:ahLst/>
            <a:cxnLst/>
            <a:rect l="l" t="t" r="r" b="b"/>
            <a:pathLst>
              <a:path w="1885760" h="395224">
                <a:moveTo>
                  <a:pt x="0" y="0"/>
                </a:moveTo>
                <a:lnTo>
                  <a:pt x="1885761" y="0"/>
                </a:lnTo>
                <a:lnTo>
                  <a:pt x="1885761" y="395224"/>
                </a:lnTo>
                <a:lnTo>
                  <a:pt x="0" y="395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7802029" y="6875335"/>
            <a:ext cx="3164145" cy="99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9"/>
              </a:lnSpc>
            </a:pPr>
            <a:r>
              <a:rPr lang="en-US" sz="3307" spc="29" dirty="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Dalibor Lička</a:t>
            </a:r>
          </a:p>
          <a:p>
            <a:pPr algn="just">
              <a:lnSpc>
                <a:spcPts val="3969"/>
              </a:lnSpc>
            </a:pPr>
            <a:r>
              <a:rPr lang="en-US" sz="3307" spc="30" dirty="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MSID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420815" y="9339490"/>
            <a:ext cx="1064044" cy="336615"/>
          </a:xfrm>
          <a:custGeom>
            <a:avLst/>
            <a:gdLst/>
            <a:ahLst/>
            <a:cxnLst/>
            <a:rect l="l" t="t" r="r" b="b"/>
            <a:pathLst>
              <a:path w="1064044" h="336615">
                <a:moveTo>
                  <a:pt x="0" y="0"/>
                </a:moveTo>
                <a:lnTo>
                  <a:pt x="1064044" y="0"/>
                </a:lnTo>
                <a:lnTo>
                  <a:pt x="1064044" y="336614"/>
                </a:lnTo>
                <a:lnTo>
                  <a:pt x="0" y="336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990A5D1-4086-3FB9-F17C-C5CD29A50890}"/>
              </a:ext>
            </a:extLst>
          </p:cNvPr>
          <p:cNvSpPr txBox="1"/>
          <p:nvPr/>
        </p:nvSpPr>
        <p:spPr>
          <a:xfrm>
            <a:off x="7706603" y="2873852"/>
            <a:ext cx="9606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spc="29" dirty="0">
                <a:solidFill>
                  <a:srgbClr val="FFFFFF"/>
                </a:solidFill>
                <a:latin typeface="Jost"/>
                <a:ea typeface="Jost"/>
              </a:rPr>
              <a:t>ADAPTACE V AKCI: </a:t>
            </a:r>
          </a:p>
          <a:p>
            <a:r>
              <a:rPr lang="cs-CZ" sz="5400" spc="29" dirty="0">
                <a:solidFill>
                  <a:srgbClr val="FFFFFF"/>
                </a:solidFill>
                <a:latin typeface="Jost"/>
                <a:ea typeface="Jost"/>
              </a:rPr>
              <a:t>REALIZOVANÁ OPATŘENÍ </a:t>
            </a:r>
          </a:p>
          <a:p>
            <a:r>
              <a:rPr lang="cs-CZ" sz="5400" spc="29" dirty="0">
                <a:solidFill>
                  <a:srgbClr val="FFFFFF"/>
                </a:solidFill>
                <a:latin typeface="Jost"/>
                <a:ea typeface="Jost"/>
              </a:rPr>
              <a:t>V MORAVSKOSLEZSKÉM KRAJI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E9295-DBA8-5E71-D4B9-9CB32C32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8773B9B2-2322-685E-DA2D-BA857476C8C4}"/>
              </a:ext>
            </a:extLst>
          </p:cNvPr>
          <p:cNvSpPr/>
          <p:nvPr/>
        </p:nvSpPr>
        <p:spPr>
          <a:xfrm>
            <a:off x="10044988" y="1036461"/>
            <a:ext cx="5232497" cy="807783"/>
          </a:xfrm>
          <a:custGeom>
            <a:avLst/>
            <a:gdLst/>
            <a:ahLst/>
            <a:cxnLst/>
            <a:rect l="l" t="t" r="r" b="b"/>
            <a:pathLst>
              <a:path w="12374035" h="1077045">
                <a:moveTo>
                  <a:pt x="0" y="0"/>
                </a:moveTo>
                <a:lnTo>
                  <a:pt x="12374035" y="0"/>
                </a:lnTo>
                <a:lnTo>
                  <a:pt x="12374035" y="1077045"/>
                </a:lnTo>
                <a:lnTo>
                  <a:pt x="0" y="107704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6AD37E4-1E4F-B836-B707-45FE22533729}"/>
              </a:ext>
            </a:extLst>
          </p:cNvPr>
          <p:cNvGrpSpPr/>
          <p:nvPr/>
        </p:nvGrpSpPr>
        <p:grpSpPr>
          <a:xfrm>
            <a:off x="1553001" y="669053"/>
            <a:ext cx="14289821" cy="807783"/>
            <a:chOff x="-1" y="0"/>
            <a:chExt cx="19053094" cy="133553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1C18CB8-DA5B-E9BA-8F01-057D22716D39}"/>
                </a:ext>
              </a:extLst>
            </p:cNvPr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9931042-478F-3389-19F1-093BBF7BD081}"/>
                </a:ext>
              </a:extLst>
            </p:cNvPr>
            <p:cNvSpPr txBox="1"/>
            <p:nvPr/>
          </p:nvSpPr>
          <p:spPr>
            <a:xfrm>
              <a:off x="-1" y="66675"/>
              <a:ext cx="19053094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KRAJINA - </a:t>
              </a:r>
              <a:r>
                <a:rPr lang="cs-CZ" sz="4800" dirty="0">
                  <a:solidFill>
                    <a:srgbClr val="00AB8B"/>
                  </a:solidFill>
                  <a:latin typeface="Jost Bold" panose="020B0604020202020204" charset="-18"/>
                  <a:ea typeface="Jost Bold" panose="020B0604020202020204" charset="-18"/>
                  <a:sym typeface="Jost Bold"/>
                </a:rPr>
                <a:t>ZELEŇ - </a:t>
              </a: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sym typeface="Jost Bold"/>
                </a:rPr>
                <a:t>VODA</a:t>
              </a: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   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8E2E451D-E459-CF1E-590F-CAA18E3F2919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16C4B96-C457-D995-4FD6-45CDE62FEEAD}"/>
              </a:ext>
            </a:extLst>
          </p:cNvPr>
          <p:cNvSpPr txBox="1"/>
          <p:nvPr/>
        </p:nvSpPr>
        <p:spPr>
          <a:xfrm>
            <a:off x="1270168" y="1638300"/>
            <a:ext cx="10729026" cy="881016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Liniová zeleň (aleje, doprovodná zeleň)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Plošná zeleň (travnatá, keřová, zalesněná)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Solitérní stromy a skupinová zeleň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Větrolamy a ochranná dřevinná výsadba</a:t>
            </a:r>
          </a:p>
          <a:p>
            <a:pPr marL="217170" lvl="1" algn="l">
              <a:lnSpc>
                <a:spcPts val="4320"/>
              </a:lnSpc>
            </a:pPr>
            <a:endParaRPr lang="cs-CZ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Retenční tůně a mokřady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Retenční a sedimentační jímky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Suché nádrže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Malé vodní nádrže</a:t>
            </a:r>
          </a:p>
          <a:p>
            <a:pPr marL="217170" lvl="1" algn="l">
              <a:lnSpc>
                <a:spcPts val="4320"/>
              </a:lnSpc>
            </a:pP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Průlehy a zasakovací pásy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Stabilizace dráhy soustředěného odtoku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Hrázky / přehrážky / meze / terasy</a:t>
            </a:r>
          </a:p>
          <a:p>
            <a:pPr marL="217170" lvl="1" algn="l">
              <a:lnSpc>
                <a:spcPts val="4320"/>
              </a:lnSpc>
            </a:pP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Revitalizace toku / revitalizace nivy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7F748D0-D966-5FF1-54A9-55A577601719}"/>
              </a:ext>
            </a:extLst>
          </p:cNvPr>
          <p:cNvGrpSpPr/>
          <p:nvPr/>
        </p:nvGrpSpPr>
        <p:grpSpPr>
          <a:xfrm rot="-5400000">
            <a:off x="13460318" y="4322921"/>
            <a:ext cx="9500712" cy="1641157"/>
            <a:chOff x="-526514" y="11370780"/>
            <a:chExt cx="12667616" cy="21882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735A95-5762-2137-A65D-268E89E254D4}"/>
                </a:ext>
              </a:extLst>
            </p:cNvPr>
            <p:cNvSpPr/>
            <p:nvPr/>
          </p:nvSpPr>
          <p:spPr>
            <a:xfrm>
              <a:off x="-526514" y="11370780"/>
              <a:ext cx="12667616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03C0BCBE-B15D-FA80-ABA8-836E8E25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5503" y="-1"/>
            <a:ext cx="5232497" cy="36442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19FA99-DB80-8171-3D71-AA3528FA9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502" y="2633100"/>
            <a:ext cx="5232497" cy="400962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8C78F59-01F9-1A58-3E55-599057AEE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5501" y="5319832"/>
            <a:ext cx="5232497" cy="302374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A78C558-1803-BAC4-E936-DF2DDC716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5501" y="7034158"/>
            <a:ext cx="5232499" cy="29799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790D787-9EBF-6536-183F-04FF3FB32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5499" y="8376039"/>
            <a:ext cx="5232499" cy="19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0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1F4A5-803B-6CF1-7D89-6F637C8A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4D71F86-33CD-2F02-7E11-05690EDF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835" y="-1"/>
            <a:ext cx="7806001" cy="51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E1F167-37B1-E133-1975-84F9BDFA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835" y="5125337"/>
            <a:ext cx="7806001" cy="51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316A8449-A828-01D7-76C0-11073C23B336}"/>
              </a:ext>
            </a:extLst>
          </p:cNvPr>
          <p:cNvGrpSpPr/>
          <p:nvPr/>
        </p:nvGrpSpPr>
        <p:grpSpPr>
          <a:xfrm rot="-5400000">
            <a:off x="5593487" y="4558614"/>
            <a:ext cx="9500677" cy="1641127"/>
            <a:chOff x="0" y="0"/>
            <a:chExt cx="12667569" cy="218817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E415A27-C8FA-F8F3-16DB-053E1B19EF0B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3BB7509-D7DC-CE62-DE49-DB6D4B07A168}"/>
              </a:ext>
            </a:extLst>
          </p:cNvPr>
          <p:cNvGrpSpPr/>
          <p:nvPr/>
        </p:nvGrpSpPr>
        <p:grpSpPr>
          <a:xfrm>
            <a:off x="1559781" y="2320066"/>
            <a:ext cx="9280526" cy="367415"/>
            <a:chOff x="0" y="0"/>
            <a:chExt cx="12374035" cy="26996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E86CBE9-E0C3-58AE-4B5E-B168612DD40F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B38CD63-60EE-3321-8B35-7467938DB5C9}"/>
                </a:ext>
              </a:extLst>
            </p:cNvPr>
            <p:cNvSpPr txBox="1"/>
            <p:nvPr/>
          </p:nvSpPr>
          <p:spPr>
            <a:xfrm>
              <a:off x="1" y="1660732"/>
              <a:ext cx="12374034" cy="10389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CESTA VODY V BĚLSKÉM LESE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1F673CA7-3418-6D63-18BC-BBD720C2E16F}"/>
              </a:ext>
            </a:extLst>
          </p:cNvPr>
          <p:cNvGrpSpPr/>
          <p:nvPr/>
        </p:nvGrpSpPr>
        <p:grpSpPr>
          <a:xfrm>
            <a:off x="1229580" y="876299"/>
            <a:ext cx="8322451" cy="1023225"/>
            <a:chOff x="-440268" y="66675"/>
            <a:chExt cx="11096601" cy="786486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CC48CFA-32A3-C44E-C982-73637513E0FF}"/>
                </a:ext>
              </a:extLst>
            </p:cNvPr>
            <p:cNvSpPr/>
            <p:nvPr/>
          </p:nvSpPr>
          <p:spPr>
            <a:xfrm>
              <a:off x="-440268" y="6596005"/>
              <a:ext cx="10656333" cy="1335531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307F509-A6E4-84D1-7CBF-F46063A40F2D}"/>
                </a:ext>
              </a:extLst>
            </p:cNvPr>
            <p:cNvSpPr txBox="1"/>
            <p:nvPr/>
          </p:nvSpPr>
          <p:spPr>
            <a:xfrm>
              <a:off x="0" y="66675"/>
              <a:ext cx="10656333" cy="2645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OSTRAVSKÉ LESOPARKY A PŘÍMĚSTKÉ LESY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C6D267D6-927C-B191-2303-9C337E6AAD04}"/>
              </a:ext>
            </a:extLst>
          </p:cNvPr>
          <p:cNvSpPr/>
          <p:nvPr/>
        </p:nvSpPr>
        <p:spPr>
          <a:xfrm>
            <a:off x="1308546" y="7353300"/>
            <a:ext cx="7834318" cy="76200"/>
          </a:xfrm>
          <a:custGeom>
            <a:avLst/>
            <a:gdLst/>
            <a:ahLst/>
            <a:cxnLst/>
            <a:rect l="l" t="t" r="r" b="b"/>
            <a:pathLst>
              <a:path w="10445757" h="6062472">
                <a:moveTo>
                  <a:pt x="0" y="0"/>
                </a:moveTo>
                <a:lnTo>
                  <a:pt x="10445757" y="0"/>
                </a:lnTo>
                <a:lnTo>
                  <a:pt x="10445757" y="6062472"/>
                </a:lnTo>
                <a:lnTo>
                  <a:pt x="0" y="60624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E838B6D-C0BE-B603-7900-D2938B80042A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CFD73E84-06B6-8ACA-6099-EE84BC3E87A5}"/>
              </a:ext>
            </a:extLst>
          </p:cNvPr>
          <p:cNvSpPr txBox="1"/>
          <p:nvPr/>
        </p:nvSpPr>
        <p:spPr>
          <a:xfrm>
            <a:off x="1304121" y="3392645"/>
            <a:ext cx="7932705" cy="519972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Solitérní stromy a skupinová zeleň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Plošná zeleň (bylinná, travní, litorální, keřová)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Prameny a studánky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678D2DF-EF23-E8D7-E474-37FB4566FC84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</p:spTree>
    <p:extLst>
      <p:ext uri="{BB962C8B-B14F-4D97-AF65-F5344CB8AC3E}">
        <p14:creationId xmlns:p14="http://schemas.microsoft.com/office/powerpoint/2010/main" val="1071296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7A70995-E266-1064-FC53-F1AF15DD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66" y="5143500"/>
            <a:ext cx="7779934" cy="51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1A29A6C-44C8-1739-DD55-0E2BAADE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65" y="-16822"/>
            <a:ext cx="7779935" cy="51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2039201" y="1522671"/>
            <a:ext cx="9280526" cy="807783"/>
          </a:xfrm>
          <a:custGeom>
            <a:avLst/>
            <a:gdLst/>
            <a:ahLst/>
            <a:cxnLst/>
            <a:rect l="l" t="t" r="r" b="b"/>
            <a:pathLst>
              <a:path w="12374035" h="1077045">
                <a:moveTo>
                  <a:pt x="0" y="0"/>
                </a:moveTo>
                <a:lnTo>
                  <a:pt x="12374035" y="0"/>
                </a:lnTo>
                <a:lnTo>
                  <a:pt x="12374035" y="1077045"/>
                </a:lnTo>
                <a:lnTo>
                  <a:pt x="0" y="107704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559781" y="2096444"/>
            <a:ext cx="10623857" cy="1289304"/>
          </a:xfrm>
          <a:custGeom>
            <a:avLst/>
            <a:gdLst/>
            <a:ahLst/>
            <a:cxnLst/>
            <a:rect l="l" t="t" r="r" b="b"/>
            <a:pathLst>
              <a:path w="14165142" h="1719072">
                <a:moveTo>
                  <a:pt x="0" y="0"/>
                </a:moveTo>
                <a:lnTo>
                  <a:pt x="14165142" y="0"/>
                </a:lnTo>
                <a:lnTo>
                  <a:pt x="14165142" y="1719072"/>
                </a:lnTo>
                <a:lnTo>
                  <a:pt x="0" y="17190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12416211" y="484657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23" name="Group 6">
            <a:extLst>
              <a:ext uri="{FF2B5EF4-FFF2-40B4-BE49-F238E27FC236}">
                <a16:creationId xmlns:a16="http://schemas.microsoft.com/office/drawing/2014/main" id="{F4489AFC-7897-8F6D-2423-F3AD209695D8}"/>
              </a:ext>
            </a:extLst>
          </p:cNvPr>
          <p:cNvGrpSpPr/>
          <p:nvPr/>
        </p:nvGrpSpPr>
        <p:grpSpPr>
          <a:xfrm>
            <a:off x="1559781" y="2320066"/>
            <a:ext cx="9280526" cy="367415"/>
            <a:chOff x="0" y="0"/>
            <a:chExt cx="12374035" cy="2699675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81EBC765-3859-E0B5-EEA8-B9246D3E2547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B256699-7277-D133-6C1B-4BF8B6D7A6A5}"/>
                </a:ext>
              </a:extLst>
            </p:cNvPr>
            <p:cNvSpPr txBox="1"/>
            <p:nvPr/>
          </p:nvSpPr>
          <p:spPr>
            <a:xfrm>
              <a:off x="1" y="1660732"/>
              <a:ext cx="12374034" cy="10389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CESTA VODY V BĚLSKÉM LESE</a:t>
              </a:r>
            </a:p>
          </p:txBody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AF111AAC-BA6E-D77F-4313-AC607AA4B6BB}"/>
              </a:ext>
            </a:extLst>
          </p:cNvPr>
          <p:cNvGrpSpPr/>
          <p:nvPr/>
        </p:nvGrpSpPr>
        <p:grpSpPr>
          <a:xfrm>
            <a:off x="1229580" y="876299"/>
            <a:ext cx="8322451" cy="1023225"/>
            <a:chOff x="-440268" y="66675"/>
            <a:chExt cx="11096601" cy="7864861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91F4A98D-5051-6609-F578-A8A7408E075E}"/>
                </a:ext>
              </a:extLst>
            </p:cNvPr>
            <p:cNvSpPr/>
            <p:nvPr/>
          </p:nvSpPr>
          <p:spPr>
            <a:xfrm>
              <a:off x="-440268" y="6596005"/>
              <a:ext cx="10656333" cy="1335531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2695B6FC-7DC0-27C7-D27D-954779300887}"/>
                </a:ext>
              </a:extLst>
            </p:cNvPr>
            <p:cNvSpPr txBox="1"/>
            <p:nvPr/>
          </p:nvSpPr>
          <p:spPr>
            <a:xfrm>
              <a:off x="0" y="66675"/>
              <a:ext cx="10656333" cy="2645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OSTRAVSKÉ LESOPARKY A PŘÍMĚSTKÉ LESY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787632" y="4192908"/>
            <a:ext cx="9500677" cy="1641127"/>
            <a:chOff x="0" y="0"/>
            <a:chExt cx="12667569" cy="21881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18CC50E-C3F8-CFCA-3DB8-F0A956C18BB2}"/>
              </a:ext>
            </a:extLst>
          </p:cNvPr>
          <p:cNvSpPr txBox="1"/>
          <p:nvPr/>
        </p:nvSpPr>
        <p:spPr>
          <a:xfrm>
            <a:off x="1120492" y="3785062"/>
            <a:ext cx="9158066" cy="175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Povalové dřevěné chodníky, mostky a schodiště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pěšiny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6C911C8-5635-C54F-8B8A-DE92C595A752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03272-70ED-9D4C-FF4A-2A7C27A73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98CF97-59B3-FCAD-BEEB-FE8A052F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03" y="-51588"/>
            <a:ext cx="7752398" cy="51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F49108-1503-DDE9-B0AF-B877C6B6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773" y="5135418"/>
            <a:ext cx="7733733" cy="51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985B9F18-BEFF-0E19-F1EA-5056AAF18B81}"/>
              </a:ext>
            </a:extLst>
          </p:cNvPr>
          <p:cNvGrpSpPr/>
          <p:nvPr/>
        </p:nvGrpSpPr>
        <p:grpSpPr>
          <a:xfrm rot="-5400000">
            <a:off x="5807349" y="4435778"/>
            <a:ext cx="9500677" cy="1641127"/>
            <a:chOff x="0" y="0"/>
            <a:chExt cx="12667569" cy="21881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3C588CB-F156-5E40-4E14-19156DCE3F5D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C011DE5-D9EA-4072-FC4C-50C10FFA3BF8}"/>
              </a:ext>
            </a:extLst>
          </p:cNvPr>
          <p:cNvSpPr/>
          <p:nvPr/>
        </p:nvSpPr>
        <p:spPr>
          <a:xfrm>
            <a:off x="915643" y="1620567"/>
            <a:ext cx="9280526" cy="563616"/>
          </a:xfrm>
          <a:custGeom>
            <a:avLst/>
            <a:gdLst/>
            <a:ahLst/>
            <a:cxnLst/>
            <a:rect l="l" t="t" r="r" b="b"/>
            <a:pathLst>
              <a:path w="12374035" h="751488">
                <a:moveTo>
                  <a:pt x="0" y="0"/>
                </a:moveTo>
                <a:lnTo>
                  <a:pt x="12374035" y="0"/>
                </a:lnTo>
                <a:lnTo>
                  <a:pt x="12374035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C5E03D6-D014-5588-EF64-FBC7EAA6C00E}"/>
              </a:ext>
            </a:extLst>
          </p:cNvPr>
          <p:cNvSpPr/>
          <p:nvPr/>
        </p:nvSpPr>
        <p:spPr>
          <a:xfrm>
            <a:off x="915643" y="818008"/>
            <a:ext cx="7992250" cy="663702"/>
          </a:xfrm>
          <a:custGeom>
            <a:avLst/>
            <a:gdLst/>
            <a:ahLst/>
            <a:cxnLst/>
            <a:rect l="l" t="t" r="r" b="b"/>
            <a:pathLst>
              <a:path w="10656333" h="884936">
                <a:moveTo>
                  <a:pt x="0" y="0"/>
                </a:moveTo>
                <a:lnTo>
                  <a:pt x="10656333" y="0"/>
                </a:lnTo>
                <a:lnTo>
                  <a:pt x="10656333" y="884936"/>
                </a:lnTo>
                <a:lnTo>
                  <a:pt x="0" y="88493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1DF7E58A-7172-E8A3-4E4B-5B8729792DCE}"/>
              </a:ext>
            </a:extLst>
          </p:cNvPr>
          <p:cNvGrpSpPr/>
          <p:nvPr/>
        </p:nvGrpSpPr>
        <p:grpSpPr>
          <a:xfrm>
            <a:off x="1559781" y="2320066"/>
            <a:ext cx="9280526" cy="367415"/>
            <a:chOff x="0" y="0"/>
            <a:chExt cx="12374035" cy="2699675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ED3424-810E-29A6-173C-09CE7B518495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1C99F1C8-0BA4-55CE-272E-746C52C8C201}"/>
                </a:ext>
              </a:extLst>
            </p:cNvPr>
            <p:cNvSpPr txBox="1"/>
            <p:nvPr/>
          </p:nvSpPr>
          <p:spPr>
            <a:xfrm>
              <a:off x="1" y="1660732"/>
              <a:ext cx="12374034" cy="10389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CESTA VODY V BĚLSKÉM LESE</a:t>
              </a:r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747A0005-11F4-98EB-8A61-FBF72D513A94}"/>
              </a:ext>
            </a:extLst>
          </p:cNvPr>
          <p:cNvGrpSpPr/>
          <p:nvPr/>
        </p:nvGrpSpPr>
        <p:grpSpPr>
          <a:xfrm>
            <a:off x="1229580" y="876299"/>
            <a:ext cx="8322451" cy="1023225"/>
            <a:chOff x="-440268" y="66675"/>
            <a:chExt cx="11096601" cy="7864861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CE501FDA-FCF8-C210-14EF-BE4CEE3B7554}"/>
                </a:ext>
              </a:extLst>
            </p:cNvPr>
            <p:cNvSpPr/>
            <p:nvPr/>
          </p:nvSpPr>
          <p:spPr>
            <a:xfrm>
              <a:off x="-440268" y="6596005"/>
              <a:ext cx="10656333" cy="1335531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F5EFC077-67E9-470C-0B6C-1C8A51F2B133}"/>
                </a:ext>
              </a:extLst>
            </p:cNvPr>
            <p:cNvSpPr txBox="1"/>
            <p:nvPr/>
          </p:nvSpPr>
          <p:spPr>
            <a:xfrm>
              <a:off x="0" y="66675"/>
              <a:ext cx="10656333" cy="2645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OSTRAVSKÉ LESOPARKY A PŘÍMĚSTKÉ LESY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EEE71C8-AD06-26BD-B9CD-D3B940E02BE8}"/>
              </a:ext>
            </a:extLst>
          </p:cNvPr>
          <p:cNvSpPr txBox="1"/>
          <p:nvPr/>
        </p:nvSpPr>
        <p:spPr>
          <a:xfrm>
            <a:off x="1236614" y="4247008"/>
            <a:ext cx="9158066" cy="175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Retenční tůně a mokřady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Hrázky / suché poldry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Revitalizace potoku a nivy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7236123-3ED6-1558-E364-A832D383EDE5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</p:spTree>
    <p:extLst>
      <p:ext uri="{BB962C8B-B14F-4D97-AF65-F5344CB8AC3E}">
        <p14:creationId xmlns:p14="http://schemas.microsoft.com/office/powerpoint/2010/main" val="405348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 descr="Obsah obrázku mapa, kresba, text&#10;&#10;Obsah vygenerovaný umělou inteligencí může být nesprávný.">
            <a:extLst>
              <a:ext uri="{FF2B5EF4-FFF2-40B4-BE49-F238E27FC236}">
                <a16:creationId xmlns:a16="http://schemas.microsoft.com/office/drawing/2014/main" id="{6A774749-E8C4-C805-A998-8BEC3C6E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04" y="4763596"/>
            <a:ext cx="7852017" cy="552340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915643" y="1620567"/>
            <a:ext cx="9280526" cy="563616"/>
          </a:xfrm>
          <a:custGeom>
            <a:avLst/>
            <a:gdLst/>
            <a:ahLst/>
            <a:cxnLst/>
            <a:rect l="l" t="t" r="r" b="b"/>
            <a:pathLst>
              <a:path w="12374035" h="751488">
                <a:moveTo>
                  <a:pt x="0" y="0"/>
                </a:moveTo>
                <a:lnTo>
                  <a:pt x="12374035" y="0"/>
                </a:lnTo>
                <a:lnTo>
                  <a:pt x="12374035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15643" y="818008"/>
            <a:ext cx="7992250" cy="663702"/>
          </a:xfrm>
          <a:custGeom>
            <a:avLst/>
            <a:gdLst/>
            <a:ahLst/>
            <a:cxnLst/>
            <a:rect l="l" t="t" r="r" b="b"/>
            <a:pathLst>
              <a:path w="10656333" h="884936">
                <a:moveTo>
                  <a:pt x="0" y="0"/>
                </a:moveTo>
                <a:lnTo>
                  <a:pt x="10656333" y="0"/>
                </a:lnTo>
                <a:lnTo>
                  <a:pt x="10656333" y="884936"/>
                </a:lnTo>
                <a:lnTo>
                  <a:pt x="0" y="88493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AEBC9CF1-CFB7-CB88-13AC-BBB3AED4BA0D}"/>
              </a:ext>
            </a:extLst>
          </p:cNvPr>
          <p:cNvGrpSpPr/>
          <p:nvPr/>
        </p:nvGrpSpPr>
        <p:grpSpPr>
          <a:xfrm>
            <a:off x="1559781" y="2320066"/>
            <a:ext cx="7992250" cy="1267781"/>
            <a:chOff x="0" y="0"/>
            <a:chExt cx="12374035" cy="6197932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8F2BEB5-40E2-4869-5E14-CB7019937A0F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1A4FC058-8AF7-4F97-2857-E6A834657979}"/>
                </a:ext>
              </a:extLst>
            </p:cNvPr>
            <p:cNvSpPr txBox="1"/>
            <p:nvPr/>
          </p:nvSpPr>
          <p:spPr>
            <a:xfrm>
              <a:off x="0" y="235303"/>
              <a:ext cx="12374035" cy="596262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LESOPARK BENÁTKY</a:t>
              </a:r>
            </a:p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A HULVÁCKÝ KOPEC</a:t>
              </a:r>
              <a:endParaRPr lang="en-US" sz="3900" b="1" dirty="0">
                <a:solidFill>
                  <a:srgbClr val="00AB8B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9017AE58-0E04-4BA7-FA9E-B6A1E94DF21F}"/>
              </a:ext>
            </a:extLst>
          </p:cNvPr>
          <p:cNvGrpSpPr/>
          <p:nvPr/>
        </p:nvGrpSpPr>
        <p:grpSpPr>
          <a:xfrm>
            <a:off x="1229580" y="876299"/>
            <a:ext cx="8322451" cy="1023225"/>
            <a:chOff x="-440268" y="66675"/>
            <a:chExt cx="11096601" cy="7864861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F777AC2-0753-588A-D5DC-AB09EDB83A6F}"/>
                </a:ext>
              </a:extLst>
            </p:cNvPr>
            <p:cNvSpPr/>
            <p:nvPr/>
          </p:nvSpPr>
          <p:spPr>
            <a:xfrm>
              <a:off x="-440268" y="6596005"/>
              <a:ext cx="10656333" cy="1335531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80453BC4-4F3C-1615-107C-4C320F26CC39}"/>
                </a:ext>
              </a:extLst>
            </p:cNvPr>
            <p:cNvSpPr txBox="1"/>
            <p:nvPr/>
          </p:nvSpPr>
          <p:spPr>
            <a:xfrm>
              <a:off x="0" y="66675"/>
              <a:ext cx="10656333" cy="2645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OSTRAVSKÉ LESOPARKY A PŘÍMĚSTKÉ LESY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892A4861-7725-A9EB-1340-5EF8A6416DA5}"/>
              </a:ext>
            </a:extLst>
          </p:cNvPr>
          <p:cNvSpPr txBox="1"/>
          <p:nvPr/>
        </p:nvSpPr>
        <p:spPr>
          <a:xfrm>
            <a:off x="1301538" y="3893772"/>
            <a:ext cx="8528262" cy="396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Malé vodní nádrže (kaskáda 3 rybníků) s mokřady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Solitérní stromy a skupinová zeleň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Plošná zeleň (bylinná, travní, litorální, keřová)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Pěší i </a:t>
            </a:r>
            <a:r>
              <a:rPr lang="cs-CZ" sz="39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cyklopropojení</a:t>
            </a: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(2 mosty)</a:t>
            </a:r>
          </a:p>
        </p:txBody>
      </p:sp>
      <p:pic>
        <p:nvPicPr>
          <p:cNvPr id="37" name="Obrázek 36" descr="Obsah obrázku venku, strom, voda, tráva&#10;&#10;Obsah vygenerovaný umělou inteligencí může být nesprávný.">
            <a:extLst>
              <a:ext uri="{FF2B5EF4-FFF2-40B4-BE49-F238E27FC236}">
                <a16:creationId xmlns:a16="http://schemas.microsoft.com/office/drawing/2014/main" id="{2F5124E9-536E-422C-6D1A-87AD5C7A3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04" y="0"/>
            <a:ext cx="7813156" cy="538609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5605990" y="4322921"/>
            <a:ext cx="9500712" cy="1641157"/>
            <a:chOff x="-243154" y="746662"/>
            <a:chExt cx="12667616" cy="2188210"/>
          </a:xfrm>
        </p:grpSpPr>
        <p:sp>
          <p:nvSpPr>
            <p:cNvPr id="7" name="Freeform 7"/>
            <p:cNvSpPr/>
            <p:nvPr/>
          </p:nvSpPr>
          <p:spPr>
            <a:xfrm>
              <a:off x="-243154" y="746662"/>
              <a:ext cx="12667616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3848EDEE-66A6-1AE4-F78B-BD0D45AC9587}"/>
              </a:ext>
            </a:extLst>
          </p:cNvPr>
          <p:cNvSpPr txBox="1"/>
          <p:nvPr/>
        </p:nvSpPr>
        <p:spPr>
          <a:xfrm>
            <a:off x="15050232" y="4965245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venku, rostlina, strom, lavička  Popis se vygeneroval automaticky."/>
          <p:cNvSpPr/>
          <p:nvPr/>
        </p:nvSpPr>
        <p:spPr>
          <a:xfrm>
            <a:off x="12573000" y="13692"/>
            <a:ext cx="5715000" cy="3682008"/>
          </a:xfrm>
          <a:custGeom>
            <a:avLst/>
            <a:gdLst/>
            <a:ahLst/>
            <a:cxnLst/>
            <a:rect l="l" t="t" r="r" b="b"/>
            <a:pathLst>
              <a:path w="5985163" h="4039792">
                <a:moveTo>
                  <a:pt x="0" y="0"/>
                </a:moveTo>
                <a:lnTo>
                  <a:pt x="5985163" y="0"/>
                </a:lnTo>
                <a:lnTo>
                  <a:pt x="5985163" y="4039792"/>
                </a:lnTo>
                <a:lnTo>
                  <a:pt x="0" y="4039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2" r="-61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venku, strom, obloha, voda  Popis se vygeneroval automaticky."/>
          <p:cNvSpPr/>
          <p:nvPr/>
        </p:nvSpPr>
        <p:spPr>
          <a:xfrm>
            <a:off x="12344400" y="6591300"/>
            <a:ext cx="5987354" cy="3682008"/>
          </a:xfrm>
          <a:custGeom>
            <a:avLst/>
            <a:gdLst/>
            <a:ahLst/>
            <a:cxnLst/>
            <a:rect l="l" t="t" r="r" b="b"/>
            <a:pathLst>
              <a:path w="6338455" h="4039792">
                <a:moveTo>
                  <a:pt x="0" y="0"/>
                </a:moveTo>
                <a:lnTo>
                  <a:pt x="6338455" y="0"/>
                </a:lnTo>
                <a:lnTo>
                  <a:pt x="6338455" y="4039792"/>
                </a:lnTo>
                <a:lnTo>
                  <a:pt x="0" y="403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10" b="-231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7689274" y="13558341"/>
            <a:ext cx="9500677" cy="1641127"/>
            <a:chOff x="0" y="0"/>
            <a:chExt cx="12667569" cy="2188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643" y="2019300"/>
            <a:ext cx="9280526" cy="563616"/>
            <a:chOff x="0" y="0"/>
            <a:chExt cx="12374035" cy="7514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4035" cy="751488"/>
            </a:xfrm>
            <a:custGeom>
              <a:avLst/>
              <a:gdLst/>
              <a:ahLst/>
              <a:cxnLst/>
              <a:rect l="l" t="t" r="r" b="b"/>
              <a:pathLst>
                <a:path w="12374035" h="751488">
                  <a:moveTo>
                    <a:pt x="0" y="0"/>
                  </a:moveTo>
                  <a:lnTo>
                    <a:pt x="12374035" y="0"/>
                  </a:lnTo>
                  <a:lnTo>
                    <a:pt x="12374035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12374035" cy="7324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PARK U BOŘIKA V NOVÉ VSI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5642" y="1135176"/>
            <a:ext cx="9752357" cy="663702"/>
            <a:chOff x="0" y="0"/>
            <a:chExt cx="10656333" cy="8849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OSTRAVSKÉ MĚSTSKÉ PARKY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pic>
        <p:nvPicPr>
          <p:cNvPr id="20" name="Obrázek 19" descr="Obsah obrázku venku, strom, tráv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5ADBA3ED-CA01-D1E8-D2D7-B7C18D205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267" y="3518892"/>
            <a:ext cx="5715001" cy="368200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7710056" y="3925567"/>
            <a:ext cx="9500677" cy="1641127"/>
            <a:chOff x="0" y="0"/>
            <a:chExt cx="12667569" cy="2188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4CACF85-BCA4-014D-7A76-61D0AB92AABA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532E6C3-072D-882B-9EEE-02476C0D42AD}"/>
              </a:ext>
            </a:extLst>
          </p:cNvPr>
          <p:cNvSpPr txBox="1"/>
          <p:nvPr/>
        </p:nvSpPr>
        <p:spPr>
          <a:xfrm>
            <a:off x="621600" y="2933700"/>
            <a:ext cx="10732200" cy="286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povrchy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Drenážní beton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847E8-3A77-D784-E057-CE3EB1D0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strom, dům, venku, budova&#10;&#10;Obsah vygenerovaný umělou inteligencí může být nesprávný.">
            <a:extLst>
              <a:ext uri="{FF2B5EF4-FFF2-40B4-BE49-F238E27FC236}">
                <a16:creationId xmlns:a16="http://schemas.microsoft.com/office/drawing/2014/main" id="{4E63BCF7-57CB-BC94-E919-E56F8E539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683" y="6400980"/>
            <a:ext cx="6464315" cy="3886019"/>
          </a:xfrm>
          <a:prstGeom prst="rect">
            <a:avLst/>
          </a:prstGeom>
        </p:spPr>
      </p:pic>
      <p:pic>
        <p:nvPicPr>
          <p:cNvPr id="24" name="Obrázek 23" descr="Obsah obrázku venku, strom, obloha, budova&#10;&#10;Obsah vygenerovaný umělou inteligencí může být nesprávný.">
            <a:extLst>
              <a:ext uri="{FF2B5EF4-FFF2-40B4-BE49-F238E27FC236}">
                <a16:creationId xmlns:a16="http://schemas.microsoft.com/office/drawing/2014/main" id="{4673F6CE-E493-AE32-888B-FBB319A3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578" y="3303360"/>
            <a:ext cx="6417422" cy="3429000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452C8494-2A92-BD61-9960-D8ED8B32311C}"/>
              </a:ext>
            </a:extLst>
          </p:cNvPr>
          <p:cNvGrpSpPr/>
          <p:nvPr/>
        </p:nvGrpSpPr>
        <p:grpSpPr>
          <a:xfrm>
            <a:off x="915643" y="2019300"/>
            <a:ext cx="10703406" cy="563616"/>
            <a:chOff x="0" y="0"/>
            <a:chExt cx="12374035" cy="75148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FA98513-D137-9CC8-22A1-950DD6A19FB8}"/>
                </a:ext>
              </a:extLst>
            </p:cNvPr>
            <p:cNvSpPr/>
            <p:nvPr/>
          </p:nvSpPr>
          <p:spPr>
            <a:xfrm>
              <a:off x="0" y="0"/>
              <a:ext cx="12374035" cy="751488"/>
            </a:xfrm>
            <a:custGeom>
              <a:avLst/>
              <a:gdLst/>
              <a:ahLst/>
              <a:cxnLst/>
              <a:rect l="l" t="t" r="r" b="b"/>
              <a:pathLst>
                <a:path w="12374035" h="751488">
                  <a:moveTo>
                    <a:pt x="0" y="0"/>
                  </a:moveTo>
                  <a:lnTo>
                    <a:pt x="12374035" y="0"/>
                  </a:lnTo>
                  <a:lnTo>
                    <a:pt x="12374035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BBC9916-F891-84AC-FAFB-AEAC4C3C8EF2}"/>
                </a:ext>
              </a:extLst>
            </p:cNvPr>
            <p:cNvSpPr txBox="1"/>
            <p:nvPr/>
          </p:nvSpPr>
          <p:spPr>
            <a:xfrm>
              <a:off x="0" y="19050"/>
              <a:ext cx="12374035" cy="7324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FARSKÁ ZAHRADA / PARK U BISKUPSTVÍ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D7951F4-1715-8C5B-80DE-DF818B0FABD1}"/>
              </a:ext>
            </a:extLst>
          </p:cNvPr>
          <p:cNvGrpSpPr/>
          <p:nvPr/>
        </p:nvGrpSpPr>
        <p:grpSpPr>
          <a:xfrm>
            <a:off x="915642" y="1135176"/>
            <a:ext cx="9752357" cy="663702"/>
            <a:chOff x="0" y="0"/>
            <a:chExt cx="10656333" cy="88493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8B81100-BF47-C7E7-3E07-F07371D10152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5302AD8-8F4F-D22F-EA80-061F8E1CD350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OSTRAVSKÉ MĚSTSKÉ PARKY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6DF2A8A-8527-E076-0B7A-142D42E832FE}"/>
              </a:ext>
            </a:extLst>
          </p:cNvPr>
          <p:cNvSpPr txBox="1"/>
          <p:nvPr/>
        </p:nvSpPr>
        <p:spPr>
          <a:xfrm>
            <a:off x="621600" y="2933700"/>
            <a:ext cx="10732200" cy="286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povrchy</a:t>
            </a:r>
          </a:p>
        </p:txBody>
      </p:sp>
      <p:pic>
        <p:nvPicPr>
          <p:cNvPr id="15" name="Obrázek 14" descr="Obsah obrázku venku, strom, budova, tráva&#10;&#10;Obsah vygenerovaný umělou inteligencí může být nesprávný.">
            <a:extLst>
              <a:ext uri="{FF2B5EF4-FFF2-40B4-BE49-F238E27FC236}">
                <a16:creationId xmlns:a16="http://schemas.microsoft.com/office/drawing/2014/main" id="{082FD9CD-77BC-99FE-9AC2-60BBC2BDC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684" y="-4243"/>
            <a:ext cx="6464315" cy="362374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432A4BDF-2B7F-8451-91B9-CB7453C9BDA7}"/>
              </a:ext>
            </a:extLst>
          </p:cNvPr>
          <p:cNvSpPr txBox="1"/>
          <p:nvPr/>
        </p:nvSpPr>
        <p:spPr>
          <a:xfrm>
            <a:off x="14888308" y="3148301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25" name="Freeform 14" descr="Obsah obrázku venku, obloha, oblečení, osoba  Popis se vygeneroval automaticky.">
            <a:extLst>
              <a:ext uri="{FF2B5EF4-FFF2-40B4-BE49-F238E27FC236}">
                <a16:creationId xmlns:a16="http://schemas.microsoft.com/office/drawing/2014/main" id="{262615BD-B207-B90C-4C8A-F34D3B81AFBD}"/>
              </a:ext>
            </a:extLst>
          </p:cNvPr>
          <p:cNvSpPr/>
          <p:nvPr/>
        </p:nvSpPr>
        <p:spPr>
          <a:xfrm>
            <a:off x="5839691" y="6559634"/>
            <a:ext cx="6008485" cy="3727366"/>
          </a:xfrm>
          <a:custGeom>
            <a:avLst/>
            <a:gdLst/>
            <a:ahLst/>
            <a:cxnLst/>
            <a:rect l="l" t="t" r="r" b="b"/>
            <a:pathLst>
              <a:path w="5860475" h="3727366">
                <a:moveTo>
                  <a:pt x="0" y="0"/>
                </a:moveTo>
                <a:lnTo>
                  <a:pt x="5860475" y="0"/>
                </a:lnTo>
                <a:lnTo>
                  <a:pt x="5860475" y="3727366"/>
                </a:lnTo>
                <a:lnTo>
                  <a:pt x="0" y="3727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13" b="-241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BDF6CC5-4888-A491-DCC6-ACF5949B1029}"/>
              </a:ext>
            </a:extLst>
          </p:cNvPr>
          <p:cNvGrpSpPr/>
          <p:nvPr/>
        </p:nvGrpSpPr>
        <p:grpSpPr>
          <a:xfrm rot="-5400000">
            <a:off x="7221003" y="3929775"/>
            <a:ext cx="9500677" cy="1641127"/>
            <a:chOff x="0" y="0"/>
            <a:chExt cx="12667569" cy="21881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677AF96-B372-5366-B864-4D62E03C6E72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8" name="Obrázek 27" descr="Obsah obrázku venku, obloha, tráva, mrak&#10;&#10;Obsah vygenerovaný umělou inteligencí může být nesprávný.">
            <a:extLst>
              <a:ext uri="{FF2B5EF4-FFF2-40B4-BE49-F238E27FC236}">
                <a16:creationId xmlns:a16="http://schemas.microsoft.com/office/drawing/2014/main" id="{56F50EB2-BF0E-E62C-A9E7-BEA07F6C2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8955"/>
            <a:ext cx="5810383" cy="37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B1AE0-1DFE-14B8-000A-E593111C7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1A534525-5FA9-5011-BB8D-65D52956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989" y="5113282"/>
            <a:ext cx="7120011" cy="5173717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DD57232B-6E48-BC51-42F7-120BC15C17CF}"/>
              </a:ext>
            </a:extLst>
          </p:cNvPr>
          <p:cNvGrpSpPr/>
          <p:nvPr/>
        </p:nvGrpSpPr>
        <p:grpSpPr>
          <a:xfrm>
            <a:off x="915643" y="2019300"/>
            <a:ext cx="10703406" cy="563616"/>
            <a:chOff x="0" y="0"/>
            <a:chExt cx="12374035" cy="75148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AC89E5-7C30-32BB-6585-4390D77C09AF}"/>
                </a:ext>
              </a:extLst>
            </p:cNvPr>
            <p:cNvSpPr/>
            <p:nvPr/>
          </p:nvSpPr>
          <p:spPr>
            <a:xfrm>
              <a:off x="0" y="0"/>
              <a:ext cx="12374035" cy="751488"/>
            </a:xfrm>
            <a:custGeom>
              <a:avLst/>
              <a:gdLst/>
              <a:ahLst/>
              <a:cxnLst/>
              <a:rect l="l" t="t" r="r" b="b"/>
              <a:pathLst>
                <a:path w="12374035" h="751488">
                  <a:moveTo>
                    <a:pt x="0" y="0"/>
                  </a:moveTo>
                  <a:lnTo>
                    <a:pt x="12374035" y="0"/>
                  </a:lnTo>
                  <a:lnTo>
                    <a:pt x="12374035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57F9E24-8EDE-EB7C-128D-6A2496406C32}"/>
                </a:ext>
              </a:extLst>
            </p:cNvPr>
            <p:cNvSpPr txBox="1"/>
            <p:nvPr/>
          </p:nvSpPr>
          <p:spPr>
            <a:xfrm>
              <a:off x="0" y="19050"/>
              <a:ext cx="12374035" cy="7324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TYLŮV SAD U PŘF OÚ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9A0BFD9-D6BE-7F8D-99BB-71CFBE8E3995}"/>
              </a:ext>
            </a:extLst>
          </p:cNvPr>
          <p:cNvGrpSpPr/>
          <p:nvPr/>
        </p:nvGrpSpPr>
        <p:grpSpPr>
          <a:xfrm>
            <a:off x="915642" y="1135176"/>
            <a:ext cx="9752357" cy="663702"/>
            <a:chOff x="0" y="0"/>
            <a:chExt cx="10656333" cy="88493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13A5FCC-1E28-08AD-C653-2CDB02492CD0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43BE2B6-D391-5F07-B138-D797883780C8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OSTRAVSKÉ MĚSTSKÉ PARKY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687BFF-A751-ED9A-23AE-E7E0A246524F}"/>
              </a:ext>
            </a:extLst>
          </p:cNvPr>
          <p:cNvSpPr txBox="1"/>
          <p:nvPr/>
        </p:nvSpPr>
        <p:spPr>
          <a:xfrm>
            <a:off x="621600" y="2933700"/>
            <a:ext cx="9208200" cy="451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a dlážděné povrchy z přírodního kameniva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Vsakovací průleh s regulovaným odtokem (mrtvé rameno)</a:t>
            </a:r>
          </a:p>
        </p:txBody>
      </p:sp>
      <p:pic>
        <p:nvPicPr>
          <p:cNvPr id="21" name="Obrázek 20" descr="Obsah obrázku venku, strom, lavičk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92FDFA61-1A2F-1415-79E4-BA8366ABE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989" y="15825"/>
            <a:ext cx="7120011" cy="4969603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8157BC48-C7B8-D5E1-5864-3A02E515A839}"/>
              </a:ext>
            </a:extLst>
          </p:cNvPr>
          <p:cNvGrpSpPr/>
          <p:nvPr/>
        </p:nvGrpSpPr>
        <p:grpSpPr>
          <a:xfrm rot="-5400000">
            <a:off x="6368720" y="4094557"/>
            <a:ext cx="9500677" cy="1641127"/>
            <a:chOff x="0" y="0"/>
            <a:chExt cx="12667569" cy="21881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96DBBF-CE30-E740-C9A2-61D2EE9BB09B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D6B696A-8ED1-5580-B207-A0BEAC0D1BAC}"/>
              </a:ext>
            </a:extLst>
          </p:cNvPr>
          <p:cNvSpPr txBox="1"/>
          <p:nvPr/>
        </p:nvSpPr>
        <p:spPr>
          <a:xfrm>
            <a:off x="15011400" y="4628920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</p:spTree>
    <p:extLst>
      <p:ext uri="{BB962C8B-B14F-4D97-AF65-F5344CB8AC3E}">
        <p14:creationId xmlns:p14="http://schemas.microsoft.com/office/powerpoint/2010/main" val="217695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56074-3DE6-84BA-1F36-B4E271692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strom, tráv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3B081512-72C4-A5F8-7891-57AA61139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49" y="3048000"/>
            <a:ext cx="6348347" cy="3848100"/>
          </a:xfrm>
          <a:prstGeom prst="rect">
            <a:avLst/>
          </a:prstGeom>
        </p:spPr>
      </p:pic>
      <p:pic>
        <p:nvPicPr>
          <p:cNvPr id="5" name="Obrázek 4" descr="Obsah obrázku venku, tráva, obloha, Terénní úpravy&#10;&#10;Obsah vygenerovaný umělou inteligencí může být nesprávný.">
            <a:extLst>
              <a:ext uri="{FF2B5EF4-FFF2-40B4-BE49-F238E27FC236}">
                <a16:creationId xmlns:a16="http://schemas.microsoft.com/office/drawing/2014/main" id="{6713BDC1-3143-1139-B2B1-EFE5BB6D0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52" y="1"/>
            <a:ext cx="6348347" cy="3702451"/>
          </a:xfrm>
          <a:prstGeom prst="rect">
            <a:avLst/>
          </a:prstGeom>
        </p:spPr>
      </p:pic>
      <p:pic>
        <p:nvPicPr>
          <p:cNvPr id="15" name="Obrázek 14" descr="Obsah obrázku venku, strom, Terénní úpravy, Botanická zahrada&#10;&#10;Obsah vygenerovaný umělou inteligencí může být nesprávný.">
            <a:extLst>
              <a:ext uri="{FF2B5EF4-FFF2-40B4-BE49-F238E27FC236}">
                <a16:creationId xmlns:a16="http://schemas.microsoft.com/office/drawing/2014/main" id="{306971FC-E258-641F-FCB2-D7CEEAFD3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50" y="6674407"/>
            <a:ext cx="6348350" cy="3612593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80F2854A-5B0B-2CBE-454D-A073888507A0}"/>
              </a:ext>
            </a:extLst>
          </p:cNvPr>
          <p:cNvGrpSpPr/>
          <p:nvPr/>
        </p:nvGrpSpPr>
        <p:grpSpPr>
          <a:xfrm>
            <a:off x="915643" y="2019300"/>
            <a:ext cx="10703406" cy="563618"/>
            <a:chOff x="0" y="0"/>
            <a:chExt cx="12374035" cy="7514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5F58D2F-C4A2-7706-6F05-0B0851FAD550}"/>
                </a:ext>
              </a:extLst>
            </p:cNvPr>
            <p:cNvSpPr/>
            <p:nvPr/>
          </p:nvSpPr>
          <p:spPr>
            <a:xfrm>
              <a:off x="0" y="0"/>
              <a:ext cx="12374035" cy="751488"/>
            </a:xfrm>
            <a:custGeom>
              <a:avLst/>
              <a:gdLst/>
              <a:ahLst/>
              <a:cxnLst/>
              <a:rect l="l" t="t" r="r" b="b"/>
              <a:pathLst>
                <a:path w="12374035" h="751488">
                  <a:moveTo>
                    <a:pt x="0" y="0"/>
                  </a:moveTo>
                  <a:lnTo>
                    <a:pt x="12374035" y="0"/>
                  </a:lnTo>
                  <a:lnTo>
                    <a:pt x="12374035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FB155D0-9B02-7E7C-2FF7-6BD908C98792}"/>
                </a:ext>
              </a:extLst>
            </p:cNvPr>
            <p:cNvSpPr txBox="1"/>
            <p:nvPr/>
          </p:nvSpPr>
          <p:spPr>
            <a:xfrm>
              <a:off x="0" y="19051"/>
              <a:ext cx="8543641" cy="732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SMETANŮV SAD</a:t>
              </a:r>
            </a:p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V MARIÁNSKÝCH HORÁCH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3F72E69-2498-7743-C068-6E165030FAE9}"/>
              </a:ext>
            </a:extLst>
          </p:cNvPr>
          <p:cNvGrpSpPr/>
          <p:nvPr/>
        </p:nvGrpSpPr>
        <p:grpSpPr>
          <a:xfrm>
            <a:off x="915642" y="1135176"/>
            <a:ext cx="9752357" cy="663702"/>
            <a:chOff x="0" y="0"/>
            <a:chExt cx="10656333" cy="88493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6C9B280-0B14-7AF2-A54D-F45C02220B90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8C7DA7F-BDBB-E005-EA08-53856F0339D8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OSTRAVSKÉ MĚSTSKÉ PARKY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DBA4609-02F5-3B3D-A040-747307E1AD8F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87148EA-D5E6-88E2-0C71-46DC4133EAED}"/>
              </a:ext>
            </a:extLst>
          </p:cNvPr>
          <p:cNvSpPr txBox="1"/>
          <p:nvPr/>
        </p:nvSpPr>
        <p:spPr>
          <a:xfrm>
            <a:off x="533400" y="3467100"/>
            <a:ext cx="9906000" cy="3413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Dlážděné povrchy z přírodního kameniva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63C8A19-7EE2-AD28-7E1A-351D3CE325ED}"/>
              </a:ext>
            </a:extLst>
          </p:cNvPr>
          <p:cNvGrpSpPr/>
          <p:nvPr/>
        </p:nvGrpSpPr>
        <p:grpSpPr>
          <a:xfrm rot="-5400000">
            <a:off x="6990909" y="4151486"/>
            <a:ext cx="9500677" cy="1641127"/>
            <a:chOff x="0" y="0"/>
            <a:chExt cx="12667569" cy="21881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B4DA2D7-32B3-4EFC-3C8D-58ACA0813B46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7362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68007-A338-50B0-44BF-7DE9BE9CA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strom, tráv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7B315C5C-5D70-156F-0451-1A0D5293E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49" y="3048000"/>
            <a:ext cx="6348347" cy="3848100"/>
          </a:xfrm>
          <a:prstGeom prst="rect">
            <a:avLst/>
          </a:prstGeom>
        </p:spPr>
      </p:pic>
      <p:pic>
        <p:nvPicPr>
          <p:cNvPr id="5" name="Obrázek 4" descr="Obsah obrázku venku, tráva, obloha, Terénní úpravy&#10;&#10;Obsah vygenerovaný umělou inteligencí může být nesprávný.">
            <a:extLst>
              <a:ext uri="{FF2B5EF4-FFF2-40B4-BE49-F238E27FC236}">
                <a16:creationId xmlns:a16="http://schemas.microsoft.com/office/drawing/2014/main" id="{BDC1BED5-E2F6-28F3-EE2C-F9571B4A0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52" y="1"/>
            <a:ext cx="6348347" cy="3702451"/>
          </a:xfrm>
          <a:prstGeom prst="rect">
            <a:avLst/>
          </a:prstGeom>
        </p:spPr>
      </p:pic>
      <p:pic>
        <p:nvPicPr>
          <p:cNvPr id="15" name="Obrázek 14" descr="Obsah obrázku venku, strom, Terénní úpravy, Botanická zahrada&#10;&#10;Obsah vygenerovaný umělou inteligencí může být nesprávný.">
            <a:extLst>
              <a:ext uri="{FF2B5EF4-FFF2-40B4-BE49-F238E27FC236}">
                <a16:creationId xmlns:a16="http://schemas.microsoft.com/office/drawing/2014/main" id="{C7F941BE-F2ED-61AA-3EFE-B3B6974EF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50" y="6674407"/>
            <a:ext cx="6348350" cy="3612593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69BE3652-9782-22E2-EAB1-73EE743EF3F6}"/>
              </a:ext>
            </a:extLst>
          </p:cNvPr>
          <p:cNvGrpSpPr/>
          <p:nvPr/>
        </p:nvGrpSpPr>
        <p:grpSpPr>
          <a:xfrm>
            <a:off x="915643" y="2019300"/>
            <a:ext cx="10703406" cy="563618"/>
            <a:chOff x="0" y="0"/>
            <a:chExt cx="12374035" cy="7514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AEAA3AA-EB40-BCEE-B7E3-BB8FA6C1C620}"/>
                </a:ext>
              </a:extLst>
            </p:cNvPr>
            <p:cNvSpPr/>
            <p:nvPr/>
          </p:nvSpPr>
          <p:spPr>
            <a:xfrm>
              <a:off x="0" y="0"/>
              <a:ext cx="12374035" cy="751488"/>
            </a:xfrm>
            <a:custGeom>
              <a:avLst/>
              <a:gdLst/>
              <a:ahLst/>
              <a:cxnLst/>
              <a:rect l="l" t="t" r="r" b="b"/>
              <a:pathLst>
                <a:path w="12374035" h="751488">
                  <a:moveTo>
                    <a:pt x="0" y="0"/>
                  </a:moveTo>
                  <a:lnTo>
                    <a:pt x="12374035" y="0"/>
                  </a:lnTo>
                  <a:lnTo>
                    <a:pt x="12374035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8975BD5-A459-6EA5-B25D-569724A9F398}"/>
                </a:ext>
              </a:extLst>
            </p:cNvPr>
            <p:cNvSpPr txBox="1"/>
            <p:nvPr/>
          </p:nvSpPr>
          <p:spPr>
            <a:xfrm>
              <a:off x="0" y="19051"/>
              <a:ext cx="8543641" cy="732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SMETANŮV SAD</a:t>
              </a:r>
            </a:p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V MARIÁNSKÝCH HORÁCH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A5BC6F1-4C4E-3F8E-4A38-A5025A1A7847}"/>
              </a:ext>
            </a:extLst>
          </p:cNvPr>
          <p:cNvGrpSpPr/>
          <p:nvPr/>
        </p:nvGrpSpPr>
        <p:grpSpPr>
          <a:xfrm>
            <a:off x="915642" y="1135176"/>
            <a:ext cx="9752357" cy="663702"/>
            <a:chOff x="0" y="0"/>
            <a:chExt cx="10656333" cy="88493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7C5C779-033F-138A-B69D-B982AD070A80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F4A455D-BDF3-B256-4535-7FA50F990FDD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OSTRAVSKÉ MĚSTSKÉ PARKY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9B2D919-051A-B7DE-B7E4-620F5741F774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B3FB354-F1CB-29F6-857D-1F1B28F329E8}"/>
              </a:ext>
            </a:extLst>
          </p:cNvPr>
          <p:cNvSpPr txBox="1"/>
          <p:nvPr/>
        </p:nvSpPr>
        <p:spPr>
          <a:xfrm>
            <a:off x="533400" y="3467100"/>
            <a:ext cx="9906000" cy="3413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Dlážděné povrchy z přírodního kameniva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CEA009B-BC93-80EB-B404-AD1A82F1A65F}"/>
              </a:ext>
            </a:extLst>
          </p:cNvPr>
          <p:cNvGrpSpPr/>
          <p:nvPr/>
        </p:nvGrpSpPr>
        <p:grpSpPr>
          <a:xfrm rot="-5400000">
            <a:off x="7179784" y="4322936"/>
            <a:ext cx="9500677" cy="1641127"/>
            <a:chOff x="0" y="0"/>
            <a:chExt cx="12667569" cy="218817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722B4A-DBAD-B52A-0606-BEE995C284BE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59274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421" y="700388"/>
            <a:ext cx="1489004" cy="1489004"/>
          </a:xfrm>
          <a:custGeom>
            <a:avLst/>
            <a:gdLst/>
            <a:ahLst/>
            <a:cxnLst/>
            <a:rect l="l" t="t" r="r" b="b"/>
            <a:pathLst>
              <a:path w="1489004" h="1489004">
                <a:moveTo>
                  <a:pt x="0" y="0"/>
                </a:moveTo>
                <a:lnTo>
                  <a:pt x="1489004" y="0"/>
                </a:lnTo>
                <a:lnTo>
                  <a:pt x="1489004" y="1489005"/>
                </a:lnTo>
                <a:lnTo>
                  <a:pt x="0" y="1489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609269" y="904875"/>
            <a:ext cx="6697750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b="1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rPr>
              <a:t>PORADENSTVÍ</a:t>
            </a:r>
          </a:p>
        </p:txBody>
      </p:sp>
      <p:sp>
        <p:nvSpPr>
          <p:cNvPr id="4" name="Freeform 4"/>
          <p:cNvSpPr/>
          <p:nvPr/>
        </p:nvSpPr>
        <p:spPr>
          <a:xfrm>
            <a:off x="10950241" y="4918120"/>
            <a:ext cx="2707990" cy="856683"/>
          </a:xfrm>
          <a:custGeom>
            <a:avLst/>
            <a:gdLst/>
            <a:ahLst/>
            <a:cxnLst/>
            <a:rect l="l" t="t" r="r" b="b"/>
            <a:pathLst>
              <a:path w="2707990" h="856683">
                <a:moveTo>
                  <a:pt x="0" y="0"/>
                </a:moveTo>
                <a:lnTo>
                  <a:pt x="2707991" y="0"/>
                </a:lnTo>
                <a:lnTo>
                  <a:pt x="2707991" y="856683"/>
                </a:lnTo>
                <a:lnTo>
                  <a:pt x="0" y="856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950241" y="6005312"/>
            <a:ext cx="385853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AB8B"/>
                </a:solidFill>
                <a:latin typeface="Jost"/>
                <a:ea typeface="Jost"/>
                <a:cs typeface="Jost"/>
                <a:sym typeface="Jost"/>
              </a:rPr>
              <a:t>pro krajinu a sídla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27771" y="6410299"/>
            <a:ext cx="3652247" cy="1977042"/>
            <a:chOff x="0" y="0"/>
            <a:chExt cx="4869663" cy="26360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78119" cy="1763039"/>
            </a:xfrm>
            <a:custGeom>
              <a:avLst/>
              <a:gdLst/>
              <a:ahLst/>
              <a:cxnLst/>
              <a:rect l="l" t="t" r="r" b="b"/>
              <a:pathLst>
                <a:path w="4478119" h="1763039">
                  <a:moveTo>
                    <a:pt x="0" y="0"/>
                  </a:moveTo>
                  <a:lnTo>
                    <a:pt x="4478119" y="0"/>
                  </a:lnTo>
                  <a:lnTo>
                    <a:pt x="4478119" y="1763039"/>
                  </a:lnTo>
                  <a:lnTo>
                    <a:pt x="0" y="1763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6442"/>
              <a:ext cx="4869663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AB8B"/>
                  </a:solidFill>
                  <a:latin typeface="Jost"/>
                  <a:ea typeface="Jost"/>
                  <a:cs typeface="Jost"/>
                  <a:sym typeface="Jost"/>
                </a:rPr>
                <a:t>pro adaptaci budov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19560" y="7398820"/>
            <a:ext cx="3130780" cy="1699515"/>
            <a:chOff x="0" y="0"/>
            <a:chExt cx="4174373" cy="2266020"/>
          </a:xfrm>
        </p:grpSpPr>
        <p:sp>
          <p:nvSpPr>
            <p:cNvPr id="10" name="Freeform 10"/>
            <p:cNvSpPr/>
            <p:nvPr/>
          </p:nvSpPr>
          <p:spPr>
            <a:xfrm>
              <a:off x="59504" y="0"/>
              <a:ext cx="4114869" cy="1256494"/>
            </a:xfrm>
            <a:custGeom>
              <a:avLst/>
              <a:gdLst/>
              <a:ahLst/>
              <a:cxnLst/>
              <a:rect l="l" t="t" r="r" b="b"/>
              <a:pathLst>
                <a:path w="4114869" h="1256494">
                  <a:moveTo>
                    <a:pt x="0" y="0"/>
                  </a:moveTo>
                  <a:lnTo>
                    <a:pt x="4114869" y="0"/>
                  </a:lnTo>
                  <a:lnTo>
                    <a:pt x="4114869" y="1256494"/>
                  </a:lnTo>
                  <a:lnTo>
                    <a:pt x="0" y="1256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36405"/>
              <a:ext cx="3752185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AB8B"/>
                  </a:solidFill>
                  <a:latin typeface="Jost"/>
                  <a:ea typeface="Jost"/>
                  <a:cs typeface="Jost"/>
                  <a:sym typeface="Jost"/>
                </a:rPr>
                <a:t>pro financování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62778" y="1776444"/>
            <a:ext cx="3361752" cy="2480814"/>
            <a:chOff x="0" y="0"/>
            <a:chExt cx="4482336" cy="3307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4078" cy="1383452"/>
            </a:xfrm>
            <a:custGeom>
              <a:avLst/>
              <a:gdLst/>
              <a:ahLst/>
              <a:cxnLst/>
              <a:rect l="l" t="t" r="r" b="b"/>
              <a:pathLst>
                <a:path w="4314078" h="1383452">
                  <a:moveTo>
                    <a:pt x="0" y="0"/>
                  </a:moveTo>
                  <a:lnTo>
                    <a:pt x="4314078" y="0"/>
                  </a:lnTo>
                  <a:lnTo>
                    <a:pt x="4314078" y="1383452"/>
                  </a:lnTo>
                  <a:lnTo>
                    <a:pt x="0" y="138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03438"/>
              <a:ext cx="4482336" cy="1504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AB8B"/>
                  </a:solidFill>
                  <a:latin typeface="Jost"/>
                  <a:ea typeface="Jost"/>
                  <a:cs typeface="Jost"/>
                  <a:sym typeface="Jost"/>
                </a:rPr>
                <a:t>pro malé a střední podnikatele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venku, rostlina, tráva, obloha  Popis se vygeneroval automaticky."/>
          <p:cNvSpPr/>
          <p:nvPr/>
        </p:nvSpPr>
        <p:spPr>
          <a:xfrm>
            <a:off x="12697690" y="3465367"/>
            <a:ext cx="5590310" cy="3439392"/>
          </a:xfrm>
          <a:custGeom>
            <a:avLst/>
            <a:gdLst/>
            <a:ahLst/>
            <a:cxnLst/>
            <a:rect l="l" t="t" r="r" b="b"/>
            <a:pathLst>
              <a:path w="5590310" h="3439392">
                <a:moveTo>
                  <a:pt x="0" y="0"/>
                </a:moveTo>
                <a:lnTo>
                  <a:pt x="5590310" y="0"/>
                </a:lnTo>
                <a:lnTo>
                  <a:pt x="5590310" y="3439392"/>
                </a:lnTo>
                <a:lnTo>
                  <a:pt x="0" y="343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88" r="-468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venku, strom, rostlina, obloha  Popis se vygeneroval automaticky."/>
          <p:cNvSpPr/>
          <p:nvPr/>
        </p:nvSpPr>
        <p:spPr>
          <a:xfrm>
            <a:off x="12697689" y="6925540"/>
            <a:ext cx="5607896" cy="3345874"/>
          </a:xfrm>
          <a:custGeom>
            <a:avLst/>
            <a:gdLst/>
            <a:ahLst/>
            <a:cxnLst/>
            <a:rect l="l" t="t" r="r" b="b"/>
            <a:pathLst>
              <a:path w="6338455" h="3439391">
                <a:moveTo>
                  <a:pt x="0" y="0"/>
                </a:moveTo>
                <a:lnTo>
                  <a:pt x="6338455" y="0"/>
                </a:lnTo>
                <a:lnTo>
                  <a:pt x="6338455" y="3439391"/>
                </a:lnTo>
                <a:lnTo>
                  <a:pt x="0" y="3439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31" b="-18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venku, strom, rostlina, obloha  Popis se vygeneroval automaticky."/>
          <p:cNvSpPr/>
          <p:nvPr/>
        </p:nvSpPr>
        <p:spPr>
          <a:xfrm>
            <a:off x="12697689" y="15587"/>
            <a:ext cx="5590310" cy="3460172"/>
          </a:xfrm>
          <a:custGeom>
            <a:avLst/>
            <a:gdLst/>
            <a:ahLst/>
            <a:cxnLst/>
            <a:rect l="l" t="t" r="r" b="b"/>
            <a:pathLst>
              <a:path w="5590310" h="3460172">
                <a:moveTo>
                  <a:pt x="0" y="0"/>
                </a:moveTo>
                <a:lnTo>
                  <a:pt x="5590310" y="0"/>
                </a:lnTo>
                <a:lnTo>
                  <a:pt x="5590310" y="3460172"/>
                </a:lnTo>
                <a:lnTo>
                  <a:pt x="0" y="3460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18" r="-50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7938656" y="13558341"/>
            <a:ext cx="9500677" cy="1641127"/>
            <a:chOff x="0" y="0"/>
            <a:chExt cx="12667569" cy="21881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7959438" y="3925567"/>
            <a:ext cx="9500677" cy="1641127"/>
            <a:chOff x="0" y="0"/>
            <a:chExt cx="12667569" cy="21881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1627" y="2123575"/>
            <a:ext cx="10943071" cy="563616"/>
            <a:chOff x="0" y="0"/>
            <a:chExt cx="14590761" cy="7514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90762" cy="751488"/>
            </a:xfrm>
            <a:custGeom>
              <a:avLst/>
              <a:gdLst/>
              <a:ahLst/>
              <a:cxnLst/>
              <a:rect l="l" t="t" r="r" b="b"/>
              <a:pathLst>
                <a:path w="14590762" h="751488">
                  <a:moveTo>
                    <a:pt x="0" y="0"/>
                  </a:moveTo>
                  <a:lnTo>
                    <a:pt x="14590762" y="0"/>
                  </a:lnTo>
                  <a:lnTo>
                    <a:pt x="14590762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4590761" cy="7324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PARK U ZÁMKU ZÁBŘEH (OVA-JIH)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627" y="1260846"/>
            <a:ext cx="7992250" cy="663702"/>
            <a:chOff x="0" y="0"/>
            <a:chExt cx="10656333" cy="8849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752577" y="642044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9B9EDFB-4545-0BC3-52F2-4957FD1C9FB6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37D6A8E-7050-64FF-5354-F87219180CF3}"/>
              </a:ext>
            </a:extLst>
          </p:cNvPr>
          <p:cNvSpPr txBox="1"/>
          <p:nvPr/>
        </p:nvSpPr>
        <p:spPr>
          <a:xfrm>
            <a:off x="685800" y="2919068"/>
            <a:ext cx="9906000" cy="451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ne/zpevněných plochách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Zeleň samopnoucí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a dlážděné povrchy z přírodního kameniva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Vodní prvek (pítko) 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20B96882-C3B9-5D81-F719-37391B8C5380}"/>
              </a:ext>
            </a:extLst>
          </p:cNvPr>
          <p:cNvSpPr txBox="1"/>
          <p:nvPr/>
        </p:nvSpPr>
        <p:spPr>
          <a:xfrm>
            <a:off x="1068042" y="13161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A2B4100C-1A11-F46E-382C-DAC24DD46D77}"/>
              </a:ext>
            </a:extLst>
          </p:cNvPr>
          <p:cNvSpPr txBox="1"/>
          <p:nvPr/>
        </p:nvSpPr>
        <p:spPr>
          <a:xfrm>
            <a:off x="915642" y="11637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r>
              <a: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OSTRAVSKÉ MĚSTSKÉ PARKY</a:t>
            </a: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BF2EA-4437-8700-E357-A021D0C8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 descr="Obsah obrázku venku, tráva, obloha, strom&#10;&#10;Obsah vygenerovaný umělou inteligencí může být nesprávný.">
            <a:extLst>
              <a:ext uri="{FF2B5EF4-FFF2-40B4-BE49-F238E27FC236}">
                <a16:creationId xmlns:a16="http://schemas.microsoft.com/office/drawing/2014/main" id="{E89EB2C0-9B21-F0BE-E6E1-506F61393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535" y="6789774"/>
            <a:ext cx="5562601" cy="3497226"/>
          </a:xfrm>
          <a:prstGeom prst="rect">
            <a:avLst/>
          </a:prstGeom>
        </p:spPr>
      </p:pic>
      <p:pic>
        <p:nvPicPr>
          <p:cNvPr id="17" name="Obrázek 16" descr="Obsah obrázku venku, obloha, strom, budova&#10;&#10;Obsah vygenerovaný umělou inteligencí může být nesprávný.">
            <a:extLst>
              <a:ext uri="{FF2B5EF4-FFF2-40B4-BE49-F238E27FC236}">
                <a16:creationId xmlns:a16="http://schemas.microsoft.com/office/drawing/2014/main" id="{0DA373A5-06DF-FA7C-2D32-F05A2504E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0"/>
            <a:ext cx="5562600" cy="33147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83F207EC-5264-8F77-7A4E-5F189A83EE0D}"/>
              </a:ext>
            </a:extLst>
          </p:cNvPr>
          <p:cNvGrpSpPr/>
          <p:nvPr/>
        </p:nvGrpSpPr>
        <p:grpSpPr>
          <a:xfrm>
            <a:off x="921627" y="2123575"/>
            <a:ext cx="10943072" cy="563618"/>
            <a:chOff x="0" y="0"/>
            <a:chExt cx="14590762" cy="75149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22D8D0C-C335-A7CA-75BF-A14C1D6B0844}"/>
                </a:ext>
              </a:extLst>
            </p:cNvPr>
            <p:cNvSpPr/>
            <p:nvPr/>
          </p:nvSpPr>
          <p:spPr>
            <a:xfrm>
              <a:off x="0" y="0"/>
              <a:ext cx="14590762" cy="751488"/>
            </a:xfrm>
            <a:custGeom>
              <a:avLst/>
              <a:gdLst/>
              <a:ahLst/>
              <a:cxnLst/>
              <a:rect l="l" t="t" r="r" b="b"/>
              <a:pathLst>
                <a:path w="14590762" h="751488">
                  <a:moveTo>
                    <a:pt x="0" y="0"/>
                  </a:moveTo>
                  <a:lnTo>
                    <a:pt x="14590762" y="0"/>
                  </a:lnTo>
                  <a:lnTo>
                    <a:pt x="14590762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77AE76D-D113-5121-20F6-09A7905BC86E}"/>
                </a:ext>
              </a:extLst>
            </p:cNvPr>
            <p:cNvSpPr txBox="1"/>
            <p:nvPr/>
          </p:nvSpPr>
          <p:spPr>
            <a:xfrm>
              <a:off x="0" y="19051"/>
              <a:ext cx="12385564" cy="732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PARK </a:t>
              </a: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ZA POLIKLINIKOU HRABŮVKA </a:t>
              </a:r>
              <a:r>
                <a:rPr lang="en-US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(OVA-JIH)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AFBE6E8-B26A-7CF4-E756-0ADCDF432F23}"/>
              </a:ext>
            </a:extLst>
          </p:cNvPr>
          <p:cNvGrpSpPr/>
          <p:nvPr/>
        </p:nvGrpSpPr>
        <p:grpSpPr>
          <a:xfrm>
            <a:off x="921627" y="1260846"/>
            <a:ext cx="7992250" cy="663702"/>
            <a:chOff x="0" y="0"/>
            <a:chExt cx="10656333" cy="88493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B5BB136-D046-DB7F-5FE4-55433CBC3C4B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46578F7-AC83-D3A2-A0BE-A792390919F7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292DEAF6-4E81-02AD-D915-B4A265E8588A}"/>
              </a:ext>
            </a:extLst>
          </p:cNvPr>
          <p:cNvSpPr/>
          <p:nvPr/>
        </p:nvSpPr>
        <p:spPr>
          <a:xfrm>
            <a:off x="10752577" y="642044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F89734-DFEE-C3DB-EA24-64BA6E8062F1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SMO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FEC4237-1F46-5B6F-9857-3C7862D363D4}"/>
              </a:ext>
            </a:extLst>
          </p:cNvPr>
          <p:cNvSpPr txBox="1"/>
          <p:nvPr/>
        </p:nvSpPr>
        <p:spPr>
          <a:xfrm>
            <a:off x="657082" y="3453058"/>
            <a:ext cx="10315718" cy="617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 nezpevněných plochách (solitérní, skupinové i liniové výsadby)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a dlážděné povrchy z přírodního kameniva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Štěrkový trávník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Drenážní beton</a:t>
            </a:r>
          </a:p>
          <a:p>
            <a:pPr marL="788670" lvl="1" indent="-571500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Akumulace a využití dešťových vod (střecha MŠ)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Přírodní vodní biotop s litorální částí 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6ECF627-5469-8B7B-B102-34A2141C10E7}"/>
              </a:ext>
            </a:extLst>
          </p:cNvPr>
          <p:cNvSpPr txBox="1"/>
          <p:nvPr/>
        </p:nvSpPr>
        <p:spPr>
          <a:xfrm>
            <a:off x="1068042" y="13161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246C7B84-3BA0-AF4A-5554-8238CAFEE9F2}"/>
              </a:ext>
            </a:extLst>
          </p:cNvPr>
          <p:cNvSpPr txBox="1"/>
          <p:nvPr/>
        </p:nvSpPr>
        <p:spPr>
          <a:xfrm>
            <a:off x="915642" y="11637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r>
              <a: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OSTRAVSKÉ MĚSTSKÉ PARKY</a:t>
            </a: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pic>
        <p:nvPicPr>
          <p:cNvPr id="23" name="Obrázek 22" descr="Obsah obrázku venku, rostlina, obloha, strom&#10;&#10;Obsah vygenerovaný umělou inteligencí může být nesprávný.">
            <a:extLst>
              <a:ext uri="{FF2B5EF4-FFF2-40B4-BE49-F238E27FC236}">
                <a16:creationId xmlns:a16="http://schemas.microsoft.com/office/drawing/2014/main" id="{3DEC79C3-2B2F-5B24-4726-D6147BF93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848" y="3288937"/>
            <a:ext cx="5562601" cy="3709125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B64D48A1-560E-8B7E-50AC-8B87D9AA7353}"/>
              </a:ext>
            </a:extLst>
          </p:cNvPr>
          <p:cNvGrpSpPr/>
          <p:nvPr/>
        </p:nvGrpSpPr>
        <p:grpSpPr>
          <a:xfrm rot="-5400000">
            <a:off x="7852647" y="3929775"/>
            <a:ext cx="9500677" cy="1641127"/>
            <a:chOff x="0" y="0"/>
            <a:chExt cx="12667569" cy="218817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F36F7BA-C459-241E-C0B5-9EAEB1F9D98A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6719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C55A9-B530-1A60-BA32-869BCAE8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814BE3EA-5C98-2521-5E29-87CE297CF0C0}"/>
              </a:ext>
            </a:extLst>
          </p:cNvPr>
          <p:cNvGrpSpPr/>
          <p:nvPr/>
        </p:nvGrpSpPr>
        <p:grpSpPr>
          <a:xfrm>
            <a:off x="921627" y="1260846"/>
            <a:ext cx="7992250" cy="663702"/>
            <a:chOff x="0" y="0"/>
            <a:chExt cx="10656333" cy="88493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94A62CA-A558-3913-5ACD-0650C15EC7DF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2DC1851-16B9-7B48-7042-088CE7B16777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2FC0066-FC09-1105-C327-59862F60013A}"/>
              </a:ext>
            </a:extLst>
          </p:cNvPr>
          <p:cNvSpPr/>
          <p:nvPr/>
        </p:nvSpPr>
        <p:spPr>
          <a:xfrm>
            <a:off x="10752577" y="642044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235D2C-97AA-CE7D-8EFB-372A01CD3C71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</a:t>
            </a:r>
            <a:r>
              <a:rPr lang="cs-CZ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8D70688-9911-DB51-D216-86F20D48718E}"/>
              </a:ext>
            </a:extLst>
          </p:cNvPr>
          <p:cNvSpPr txBox="1"/>
          <p:nvPr/>
        </p:nvSpPr>
        <p:spPr>
          <a:xfrm>
            <a:off x="786361" y="2827300"/>
            <a:ext cx="10315718" cy="396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 (solitérní)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Drenážní betonová vsakovací dlažba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Podzemní vsakovací rýha s regulovaným odtokem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Podzemní akumulační nádrž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95678F88-D3AB-758B-FF08-626FA2A1CED6}"/>
              </a:ext>
            </a:extLst>
          </p:cNvPr>
          <p:cNvSpPr txBox="1"/>
          <p:nvPr/>
        </p:nvSpPr>
        <p:spPr>
          <a:xfrm>
            <a:off x="1068042" y="13161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7E2E8F09-4EB0-FB7C-E386-DA2D971FAAB4}"/>
              </a:ext>
            </a:extLst>
          </p:cNvPr>
          <p:cNvSpPr txBox="1"/>
          <p:nvPr/>
        </p:nvSpPr>
        <p:spPr>
          <a:xfrm>
            <a:off x="915642" y="11637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r>
              <a: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PARKOVIŠTĚ </a:t>
            </a:r>
          </a:p>
          <a:p>
            <a:pPr>
              <a:lnSpc>
                <a:spcPts val="4255"/>
              </a:lnSpc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U POLIKLINIKY V KARVINÉ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4CEEBF3-0C33-B357-13C1-138A50C5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18914" y="2920887"/>
            <a:ext cx="10287000" cy="4445225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C71AD12E-D01F-FB32-6555-27FD6551D850}"/>
              </a:ext>
            </a:extLst>
          </p:cNvPr>
          <p:cNvGrpSpPr/>
          <p:nvPr/>
        </p:nvGrpSpPr>
        <p:grpSpPr>
          <a:xfrm rot="-5400000">
            <a:off x="8807782" y="4474425"/>
            <a:ext cx="9500677" cy="1641127"/>
            <a:chOff x="0" y="0"/>
            <a:chExt cx="12667569" cy="218817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31513CB-2BE3-FD75-D0C5-269E54ED6285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529571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4324E-ACD1-DF27-98FF-2809F768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obloha, rostlina, strom&#10;&#10;Obsah vygenerovaný umělou inteligencí může být nesprávný.">
            <a:extLst>
              <a:ext uri="{FF2B5EF4-FFF2-40B4-BE49-F238E27FC236}">
                <a16:creationId xmlns:a16="http://schemas.microsoft.com/office/drawing/2014/main" id="{8C93648C-27FC-14F6-CFB6-123889C9D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90" y="6367942"/>
            <a:ext cx="5225410" cy="3919058"/>
          </a:xfrm>
          <a:prstGeom prst="rect">
            <a:avLst/>
          </a:prstGeom>
        </p:spPr>
      </p:pic>
      <p:pic>
        <p:nvPicPr>
          <p:cNvPr id="3" name="Obrázek 2" descr="Obsah obrázku venku, obloha, strom, mrak&#10;&#10;Obsah vygenerovaný umělou inteligencí může být nesprávný.">
            <a:extLst>
              <a:ext uri="{FF2B5EF4-FFF2-40B4-BE49-F238E27FC236}">
                <a16:creationId xmlns:a16="http://schemas.microsoft.com/office/drawing/2014/main" id="{15FB2EF9-C9B9-68CC-B075-DF156ACEB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02" y="0"/>
            <a:ext cx="5225410" cy="6967213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48BF4368-B926-6933-B0C3-D778B7FCB186}"/>
              </a:ext>
            </a:extLst>
          </p:cNvPr>
          <p:cNvGrpSpPr/>
          <p:nvPr/>
        </p:nvGrpSpPr>
        <p:grpSpPr>
          <a:xfrm>
            <a:off x="921627" y="1260846"/>
            <a:ext cx="7992250" cy="663702"/>
            <a:chOff x="0" y="0"/>
            <a:chExt cx="10656333" cy="88493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8A149E8-D216-94AA-8613-41790602589C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641EE20-04DF-27AE-14AE-4B9CA841D898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A0FDF2F-F3C2-8ECB-DECD-88BE3BCD80B6}"/>
              </a:ext>
            </a:extLst>
          </p:cNvPr>
          <p:cNvSpPr/>
          <p:nvPr/>
        </p:nvSpPr>
        <p:spPr>
          <a:xfrm>
            <a:off x="10752577" y="642044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BC81C98-002A-3071-2D9D-262254B10364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</a:t>
            </a:r>
            <a:r>
              <a:rPr lang="cs-CZ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BD6A01-7D15-16B1-B5E5-88E5F7519C5D}"/>
              </a:ext>
            </a:extLst>
          </p:cNvPr>
          <p:cNvSpPr txBox="1"/>
          <p:nvPr/>
        </p:nvSpPr>
        <p:spPr>
          <a:xfrm>
            <a:off x="786361" y="2827300"/>
            <a:ext cx="9348239" cy="3413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 (solitérní)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Nové taxony dřevin odolné vůči změnám klimatu –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svítele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latnaté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Koelreuteria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paniculata</a:t>
            </a: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D5281474-4AD4-CD25-32E2-BE2E59AC147A}"/>
              </a:ext>
            </a:extLst>
          </p:cNvPr>
          <p:cNvSpPr txBox="1"/>
          <p:nvPr/>
        </p:nvSpPr>
        <p:spPr>
          <a:xfrm>
            <a:off x="1068042" y="13161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D9FF63DE-0C73-568F-2B81-EAD31D4E08D7}"/>
              </a:ext>
            </a:extLst>
          </p:cNvPr>
          <p:cNvSpPr txBox="1"/>
          <p:nvPr/>
        </p:nvSpPr>
        <p:spPr>
          <a:xfrm>
            <a:off x="915642" y="1163751"/>
            <a:ext cx="11548143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r>
              <a: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PARKOVIŠTĚ </a:t>
            </a:r>
          </a:p>
          <a:p>
            <a:pPr>
              <a:lnSpc>
                <a:spcPts val="4255"/>
              </a:lnSpc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NA NÁMĚSTÍ SVOBODY V OPAVĚ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FF83E98-B1BD-5BB3-7EA5-7F4E2C205803}"/>
              </a:ext>
            </a:extLst>
          </p:cNvPr>
          <p:cNvGrpSpPr/>
          <p:nvPr/>
        </p:nvGrpSpPr>
        <p:grpSpPr>
          <a:xfrm rot="-5400000">
            <a:off x="8414625" y="4587189"/>
            <a:ext cx="9500677" cy="1641127"/>
            <a:chOff x="0" y="0"/>
            <a:chExt cx="12667569" cy="218817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8DD0DF0-0FBA-CF2B-745D-71E1366AF720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9243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1BDE2-9CE0-6818-ADC7-4FDA59EF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BF3DF267-35BB-1892-8291-34F551C2F3F5}"/>
              </a:ext>
            </a:extLst>
          </p:cNvPr>
          <p:cNvGrpSpPr/>
          <p:nvPr/>
        </p:nvGrpSpPr>
        <p:grpSpPr>
          <a:xfrm>
            <a:off x="921627" y="1260846"/>
            <a:ext cx="7992250" cy="663702"/>
            <a:chOff x="0" y="0"/>
            <a:chExt cx="10656333" cy="88493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1743811-9A60-9E6D-2778-8A2E4E949D31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247CA3F-6D35-6EEC-FDE7-AAF7F8054265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BC343AD-165B-B137-B4FF-9320BF6F09B0}"/>
              </a:ext>
            </a:extLst>
          </p:cNvPr>
          <p:cNvSpPr/>
          <p:nvPr/>
        </p:nvSpPr>
        <p:spPr>
          <a:xfrm>
            <a:off x="10752577" y="6420441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F5D4018-3155-8854-445C-6038D6DD19B0}"/>
              </a:ext>
            </a:extLst>
          </p:cNvPr>
          <p:cNvSpPr txBox="1"/>
          <p:nvPr/>
        </p:nvSpPr>
        <p:spPr>
          <a:xfrm>
            <a:off x="14859001" y="9811108"/>
            <a:ext cx="3429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Investor,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zdroj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fotografií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SM</a:t>
            </a:r>
            <a:r>
              <a:rPr lang="cs-CZ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</a:t>
            </a:r>
            <a:r>
              <a:rPr lang="en-US" sz="1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4DB5EAF-8259-346A-E425-BBCE667CE7A6}"/>
              </a:ext>
            </a:extLst>
          </p:cNvPr>
          <p:cNvSpPr txBox="1"/>
          <p:nvPr/>
        </p:nvSpPr>
        <p:spPr>
          <a:xfrm>
            <a:off x="662537" y="3154052"/>
            <a:ext cx="9429927" cy="561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 (solitérní)</a:t>
            </a:r>
          </a:p>
          <a:p>
            <a:pPr marL="788670" lvl="1" indent="-571500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Nové taxony dřevin odolné vůči změnám klimatu –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svítele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latnaté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Koelreuteria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paniculata</a:t>
            </a: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 místo nepropustných zpevněných ploch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Zvýšení biodiverzity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Přirozené zasakování skrze propustné souvrství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16C75204-8560-B83A-BB25-8C005CB73FFB}"/>
              </a:ext>
            </a:extLst>
          </p:cNvPr>
          <p:cNvSpPr txBox="1"/>
          <p:nvPr/>
        </p:nvSpPr>
        <p:spPr>
          <a:xfrm>
            <a:off x="1068042" y="1316151"/>
            <a:ext cx="9752357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endParaRPr lang="en-US" sz="4800" b="1" dirty="0">
              <a:solidFill>
                <a:srgbClr val="FFFFFF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6253C5A-D8D6-40A0-94CA-3BF923CDE078}"/>
              </a:ext>
            </a:extLst>
          </p:cNvPr>
          <p:cNvSpPr txBox="1"/>
          <p:nvPr/>
        </p:nvSpPr>
        <p:spPr>
          <a:xfrm>
            <a:off x="915643" y="1163751"/>
            <a:ext cx="9176822" cy="63512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184"/>
              </a:lnSpc>
            </a:pPr>
            <a:r>
              <a: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PARKOVIŠTĚ </a:t>
            </a:r>
          </a:p>
          <a:p>
            <a:pPr>
              <a:lnSpc>
                <a:spcPts val="4255"/>
              </a:lnSpc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VÝSADBA ZELENĚ U ZLATÉHO KŘÍŽE V OPAVĚ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C741692-35BC-DC37-E81A-549B7F2544F7}"/>
              </a:ext>
            </a:extLst>
          </p:cNvPr>
          <p:cNvGrpSpPr/>
          <p:nvPr/>
        </p:nvGrpSpPr>
        <p:grpSpPr>
          <a:xfrm rot="-5400000">
            <a:off x="8807782" y="4474425"/>
            <a:ext cx="9500677" cy="1641127"/>
            <a:chOff x="0" y="0"/>
            <a:chExt cx="12667569" cy="218817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D509AD-32BB-50B0-6CCE-3C173F5C7DE5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" name="Obrázek 2" descr="Obsah obrázku venku, obloha, okno, ulice&#10;&#10;Obsah vygenerovaný umělou inteligencí může být nesprávný.">
            <a:extLst>
              <a:ext uri="{FF2B5EF4-FFF2-40B4-BE49-F238E27FC236}">
                <a16:creationId xmlns:a16="http://schemas.microsoft.com/office/drawing/2014/main" id="{A72601B1-DD2C-94A6-B6A9-DEE0E1622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5BB5B69B-F250-D31B-51EA-582EC37129D1}"/>
              </a:ext>
            </a:extLst>
          </p:cNvPr>
          <p:cNvGrpSpPr/>
          <p:nvPr/>
        </p:nvGrpSpPr>
        <p:grpSpPr>
          <a:xfrm rot="-5400000">
            <a:off x="6002237" y="4044075"/>
            <a:ext cx="9500677" cy="1641127"/>
            <a:chOff x="0" y="0"/>
            <a:chExt cx="12667569" cy="2188170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FD68CC93-A68A-E604-ED1E-87D87D456B91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43884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15643" y="1926830"/>
            <a:ext cx="8228358" cy="563616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65665" y="862519"/>
            <a:ext cx="9935451" cy="1523999"/>
            <a:chOff x="-1" y="0"/>
            <a:chExt cx="13247267" cy="8849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" y="38100"/>
              <a:ext cx="13247267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SMÍŠENÉ TRVALKOVÉ VÝSADBY V OSTRAVĚ</a:t>
              </a:r>
              <a:endParaRPr lang="cs-CZ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2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AB8B"/>
                  </a:solidFill>
                  <a:effectLst/>
                  <a:uLnTx/>
                  <a:uFillTx/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OZELENĚNÍ TRAMVAJOVÉ TOČNY NA VŘESINSKÉ (PORUBA)</a:t>
              </a:r>
              <a:endPara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AB8B"/>
                </a:solidFill>
                <a:effectLst/>
                <a:uLnTx/>
                <a:uFillTx/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  <a:p>
              <a:pPr algn="l">
                <a:lnSpc>
                  <a:spcPts val="4255"/>
                </a:lnSpc>
              </a:pP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2" name="Freeform 12" descr="Obsah obrázku venku, obloha, mrak, květina  Popis se vygeneroval automaticky."/>
          <p:cNvSpPr/>
          <p:nvPr/>
        </p:nvSpPr>
        <p:spPr>
          <a:xfrm>
            <a:off x="12151261" y="0"/>
            <a:ext cx="6136739" cy="10287000"/>
          </a:xfrm>
          <a:custGeom>
            <a:avLst/>
            <a:gdLst/>
            <a:ahLst/>
            <a:cxnLst/>
            <a:rect l="l" t="t" r="r" b="b"/>
            <a:pathLst>
              <a:path w="5323406" h="9507877">
                <a:moveTo>
                  <a:pt x="0" y="0"/>
                </a:moveTo>
                <a:lnTo>
                  <a:pt x="5323406" y="0"/>
                </a:lnTo>
                <a:lnTo>
                  <a:pt x="5323406" y="9507877"/>
                </a:lnTo>
                <a:lnTo>
                  <a:pt x="0" y="9507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6" r="-2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4258670" y="3806588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7254723" y="4376491"/>
            <a:ext cx="9500677" cy="1641127"/>
            <a:chOff x="0" y="0"/>
            <a:chExt cx="12667569" cy="2188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5C81E35-C274-02F6-AF76-790173DFADD7}"/>
              </a:ext>
            </a:extLst>
          </p:cNvPr>
          <p:cNvSpPr txBox="1"/>
          <p:nvPr/>
        </p:nvSpPr>
        <p:spPr>
          <a:xfrm>
            <a:off x="662537" y="3154052"/>
            <a:ext cx="9429927" cy="561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 (solitérní)</a:t>
            </a:r>
          </a:p>
          <a:p>
            <a:pPr marL="788670" lvl="1" indent="-571500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Nové taxony dřevin odolné vůči změnám klimatu – kdouloň obecná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Cydonia</a:t>
            </a: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oblonga</a:t>
            </a: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 místo nepropustných zpevněných ploch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Zvýšení biodiverzity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Přirozené zasakování skrze propustné souvrství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venku, rostlina, květina, silnice  Popis se vygeneroval automaticky."/>
          <p:cNvSpPr/>
          <p:nvPr/>
        </p:nvSpPr>
        <p:spPr>
          <a:xfrm>
            <a:off x="14279706" y="4998027"/>
            <a:ext cx="4005696" cy="5278582"/>
          </a:xfrm>
          <a:custGeom>
            <a:avLst/>
            <a:gdLst/>
            <a:ahLst/>
            <a:cxnLst/>
            <a:rect l="l" t="t" r="r" b="b"/>
            <a:pathLst>
              <a:path w="4005696" h="5278582">
                <a:moveTo>
                  <a:pt x="0" y="0"/>
                </a:moveTo>
                <a:lnTo>
                  <a:pt x="4005696" y="0"/>
                </a:lnTo>
                <a:lnTo>
                  <a:pt x="4005696" y="5278582"/>
                </a:lnTo>
                <a:lnTo>
                  <a:pt x="0" y="527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0" b="-5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venku, silnice, obloha, auto  Popis se vygeneroval automaticky."/>
          <p:cNvSpPr/>
          <p:nvPr/>
        </p:nvSpPr>
        <p:spPr>
          <a:xfrm>
            <a:off x="14248533" y="-20781"/>
            <a:ext cx="4047260" cy="5216236"/>
          </a:xfrm>
          <a:custGeom>
            <a:avLst/>
            <a:gdLst/>
            <a:ahLst/>
            <a:cxnLst/>
            <a:rect l="l" t="t" r="r" b="b"/>
            <a:pathLst>
              <a:path w="4047260" h="5216236">
                <a:moveTo>
                  <a:pt x="0" y="0"/>
                </a:moveTo>
                <a:lnTo>
                  <a:pt x="4047260" y="0"/>
                </a:lnTo>
                <a:lnTo>
                  <a:pt x="4047260" y="5216236"/>
                </a:lnTo>
                <a:lnTo>
                  <a:pt x="0" y="521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6" b="-172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915643" y="1861003"/>
            <a:ext cx="12126037" cy="563616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15643" y="913757"/>
            <a:ext cx="7992250" cy="663702"/>
          </a:xfrm>
          <a:custGeom>
            <a:avLst/>
            <a:gdLst/>
            <a:ahLst/>
            <a:cxnLst/>
            <a:rect l="l" t="t" r="r" b="b"/>
            <a:pathLst>
              <a:path w="10656333" h="884936">
                <a:moveTo>
                  <a:pt x="0" y="0"/>
                </a:moveTo>
                <a:lnTo>
                  <a:pt x="10656333" y="0"/>
                </a:lnTo>
                <a:lnTo>
                  <a:pt x="10656333" y="884936"/>
                </a:lnTo>
                <a:lnTo>
                  <a:pt x="0" y="88493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sp>
        <p:nvSpPr>
          <p:cNvPr id="14" name="Freeform 14" descr="Obsah obrázku venku, Pozemní vozidlo, vozidlo, auto  Popis se vygeneroval automaticky."/>
          <p:cNvSpPr/>
          <p:nvPr/>
        </p:nvSpPr>
        <p:spPr>
          <a:xfrm>
            <a:off x="10523392" y="5143498"/>
            <a:ext cx="3756314" cy="5133111"/>
          </a:xfrm>
          <a:custGeom>
            <a:avLst/>
            <a:gdLst/>
            <a:ahLst/>
            <a:cxnLst/>
            <a:rect l="l" t="t" r="r" b="b"/>
            <a:pathLst>
              <a:path w="3756314" h="5133111">
                <a:moveTo>
                  <a:pt x="0" y="0"/>
                </a:moveTo>
                <a:lnTo>
                  <a:pt x="3756314" y="0"/>
                </a:lnTo>
                <a:lnTo>
                  <a:pt x="3756314" y="5133111"/>
                </a:lnTo>
                <a:lnTo>
                  <a:pt x="0" y="513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4" r="-124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 descr="Obsah obrázku venku, budova, květina, silnice  Popis se vygeneroval automaticky."/>
          <p:cNvSpPr/>
          <p:nvPr/>
        </p:nvSpPr>
        <p:spPr>
          <a:xfrm>
            <a:off x="10585738" y="10389"/>
            <a:ext cx="3756314" cy="5133111"/>
          </a:xfrm>
          <a:custGeom>
            <a:avLst/>
            <a:gdLst/>
            <a:ahLst/>
            <a:cxnLst/>
            <a:rect l="l" t="t" r="r" b="b"/>
            <a:pathLst>
              <a:path w="3777096" h="5091545">
                <a:moveTo>
                  <a:pt x="0" y="0"/>
                </a:moveTo>
                <a:lnTo>
                  <a:pt x="3777096" y="0"/>
                </a:lnTo>
                <a:lnTo>
                  <a:pt x="3777096" y="5091545"/>
                </a:lnTo>
                <a:lnTo>
                  <a:pt x="0" y="509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0" r="-55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5814617" y="4600889"/>
            <a:ext cx="9500677" cy="1641127"/>
            <a:chOff x="0" y="0"/>
            <a:chExt cx="12667569" cy="2188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5F043806-331A-01A8-34DC-D3D41EB66523}"/>
              </a:ext>
            </a:extLst>
          </p:cNvPr>
          <p:cNvGrpSpPr/>
          <p:nvPr/>
        </p:nvGrpSpPr>
        <p:grpSpPr>
          <a:xfrm>
            <a:off x="765665" y="862519"/>
            <a:ext cx="9935451" cy="1523999"/>
            <a:chOff x="-1" y="0"/>
            <a:chExt cx="13247267" cy="884936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87DAA05-8540-EF8C-E0A2-889543697466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3B88BE1C-B349-866C-3CEE-9515B44CAFCB}"/>
                </a:ext>
              </a:extLst>
            </p:cNvPr>
            <p:cNvSpPr txBox="1"/>
            <p:nvPr/>
          </p:nvSpPr>
          <p:spPr>
            <a:xfrm>
              <a:off x="-1" y="38100"/>
              <a:ext cx="13247267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SMÍŠENÉ TRVALKOVÉ VÝSADBY V OSTRAVĚ</a:t>
              </a: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A30A098-CA07-DCCC-3CDF-35CC063C85C7}"/>
              </a:ext>
            </a:extLst>
          </p:cNvPr>
          <p:cNvSpPr txBox="1"/>
          <p:nvPr/>
        </p:nvSpPr>
        <p:spPr>
          <a:xfrm>
            <a:off x="754501" y="2643572"/>
            <a:ext cx="9151034" cy="120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TROLEJBUSOVÉ TOČNY NA NÁM. REPUBLIKY (</a:t>
            </a:r>
            <a:r>
              <a:rPr lang="cs-CZ" sz="39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MOaP</a:t>
            </a: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)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92A1717-21E9-39D4-D173-F7933445284D}"/>
              </a:ext>
            </a:extLst>
          </p:cNvPr>
          <p:cNvSpPr txBox="1"/>
          <p:nvPr/>
        </p:nvSpPr>
        <p:spPr>
          <a:xfrm>
            <a:off x="756671" y="4717978"/>
            <a:ext cx="9148864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UL. HORNÍ (OVA-JIH)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38D48A3-53C2-2FA8-5661-DA48FB5718F6}"/>
              </a:ext>
            </a:extLst>
          </p:cNvPr>
          <p:cNvSpPr txBox="1"/>
          <p:nvPr/>
        </p:nvSpPr>
        <p:spPr>
          <a:xfrm>
            <a:off x="754501" y="5569137"/>
            <a:ext cx="9148864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UL. FRANCOUZSKÉ (PORUBA)</a:t>
            </a:r>
          </a:p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7E77603-0048-252B-8B0A-E22E0D3F358D}"/>
              </a:ext>
            </a:extLst>
          </p:cNvPr>
          <p:cNvSpPr txBox="1"/>
          <p:nvPr/>
        </p:nvSpPr>
        <p:spPr>
          <a:xfrm>
            <a:off x="756671" y="3995184"/>
            <a:ext cx="9148864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OZELENĚNÍ UL. RUDNÁ (VÍTKOVICE)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Obsah obrázku venku, tráva, vlak, vozidlo&#10;&#10;Obsah vygenerovaný umělou inteligencí může být nesprávný.">
            <a:extLst>
              <a:ext uri="{FF2B5EF4-FFF2-40B4-BE49-F238E27FC236}">
                <a16:creationId xmlns:a16="http://schemas.microsoft.com/office/drawing/2014/main" id="{3EC9EF19-2C78-92CB-B757-A4792FC7C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" y="5177123"/>
            <a:ext cx="7325018" cy="5139287"/>
          </a:xfrm>
          <a:prstGeom prst="rect">
            <a:avLst/>
          </a:prstGeom>
        </p:spPr>
      </p:pic>
      <p:pic>
        <p:nvPicPr>
          <p:cNvPr id="29" name="Obrázek 28" descr="Obsah obrázku venku, obloha, trať, vlak&#10;&#10;Obsah vygenerovaný umělou inteligencí může být nesprávný.">
            <a:extLst>
              <a:ext uri="{FF2B5EF4-FFF2-40B4-BE49-F238E27FC236}">
                <a16:creationId xmlns:a16="http://schemas.microsoft.com/office/drawing/2014/main" id="{D34E2FA6-BFD6-8987-1231-508750C2B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187514"/>
            <a:ext cx="6946931" cy="5139287"/>
          </a:xfrm>
          <a:prstGeom prst="rect">
            <a:avLst/>
          </a:prstGeom>
        </p:spPr>
      </p:pic>
      <p:pic>
        <p:nvPicPr>
          <p:cNvPr id="27" name="Obrázek 26" descr="Obsah obrázku venku, obloha, rostlina, tráva&#10;&#10;Popis se vygeneroval automaticky.">
            <a:extLst>
              <a:ext uri="{FF2B5EF4-FFF2-40B4-BE49-F238E27FC236}">
                <a16:creationId xmlns:a16="http://schemas.microsoft.com/office/drawing/2014/main" id="{DC30E8C2-245A-DD14-A430-72A6FE1B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5155246"/>
            <a:ext cx="7150767" cy="516101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149711" y="2570414"/>
            <a:ext cx="11651890" cy="656239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05210" y="879232"/>
            <a:ext cx="8800790" cy="997442"/>
            <a:chOff x="-53324" y="-444987"/>
            <a:chExt cx="10709657" cy="13299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53324" y="-444987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ZELENÉ TRAMVAJOVÉ PÁSY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1" name="Freeform 11" descr="Obsah obrázku venku, obloha, tráva, strom  Popis se vygeneroval automaticky."/>
          <p:cNvSpPr/>
          <p:nvPr/>
        </p:nvSpPr>
        <p:spPr>
          <a:xfrm>
            <a:off x="11131830" y="-1"/>
            <a:ext cx="7144138" cy="5161017"/>
          </a:xfrm>
          <a:custGeom>
            <a:avLst/>
            <a:gdLst/>
            <a:ahLst/>
            <a:cxnLst/>
            <a:rect l="l" t="t" r="r" b="b"/>
            <a:pathLst>
              <a:path w="8217410" h="5143500">
                <a:moveTo>
                  <a:pt x="0" y="0"/>
                </a:moveTo>
                <a:lnTo>
                  <a:pt x="8217409" y="0"/>
                </a:lnTo>
                <a:lnTo>
                  <a:pt x="821740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93" r="-52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150879" y="1874821"/>
            <a:ext cx="9517122" cy="563616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849600" y="8953500"/>
            <a:ext cx="3899910" cy="1289587"/>
            <a:chOff x="0" y="0"/>
            <a:chExt cx="5199880" cy="17194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99880" cy="492443"/>
            </a:xfrm>
            <a:custGeom>
              <a:avLst/>
              <a:gdLst/>
              <a:ahLst/>
              <a:cxnLst/>
              <a:rect l="l" t="t" r="r" b="b"/>
              <a:pathLst>
                <a:path w="5199880" h="492443">
                  <a:moveTo>
                    <a:pt x="0" y="0"/>
                  </a:moveTo>
                  <a:lnTo>
                    <a:pt x="5199880" y="0"/>
                  </a:lnTo>
                  <a:lnTo>
                    <a:pt x="5199880" y="492443"/>
                  </a:lnTo>
                  <a:lnTo>
                    <a:pt x="0" y="4924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207958"/>
              <a:ext cx="5199880" cy="5114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Investor: SMO, DPO</a:t>
              </a:r>
            </a:p>
          </p:txBody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id="{1EA8B534-5975-CA71-84FC-2328CF48E7F8}"/>
              </a:ext>
            </a:extLst>
          </p:cNvPr>
          <p:cNvSpPr txBox="1"/>
          <p:nvPr/>
        </p:nvSpPr>
        <p:spPr>
          <a:xfrm>
            <a:off x="1142103" y="1960618"/>
            <a:ext cx="8306697" cy="54933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255"/>
              </a:lnSpc>
            </a:pPr>
            <a:r>
              <a: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EXTENZIVNÍ</a:t>
            </a: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 ROZCHODNÍKOVÉ (UL. DR. MARTÍNKA, UL. HORNÍ)</a:t>
            </a:r>
            <a:r>
              <a: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 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0D0F278B-CE53-EBD4-9242-EE0D4A607339}"/>
              </a:ext>
            </a:extLst>
          </p:cNvPr>
          <p:cNvSpPr txBox="1"/>
          <p:nvPr/>
        </p:nvSpPr>
        <p:spPr>
          <a:xfrm>
            <a:off x="1145716" y="3760371"/>
            <a:ext cx="9754200" cy="54933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255"/>
              </a:lnSpc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INTENZIVNÍ TRAVNÍ (UL. VÝŠKOVICKÁ)</a:t>
            </a:r>
            <a:r>
              <a: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 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204824" y="4903625"/>
            <a:ext cx="9500677" cy="1641127"/>
            <a:chOff x="0" y="0"/>
            <a:chExt cx="12667569" cy="2188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ADE766-B5C8-3BA9-1353-F77FAD05F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strom, silnice, obloha&#10;&#10;Obsah vygenerovaný umělou inteligencí může být nesprávný.">
            <a:extLst>
              <a:ext uri="{FF2B5EF4-FFF2-40B4-BE49-F238E27FC236}">
                <a16:creationId xmlns:a16="http://schemas.microsoft.com/office/drawing/2014/main" id="{03573A06-46AA-0FFD-F55F-5587EF9C7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289" y="5091792"/>
            <a:ext cx="6858001" cy="5143501"/>
          </a:xfrm>
          <a:prstGeom prst="rect">
            <a:avLst/>
          </a:prstGeom>
        </p:spPr>
      </p:pic>
      <p:pic>
        <p:nvPicPr>
          <p:cNvPr id="12" name="Obrázek 11" descr="Obsah obrázku venku, silnice, obloha, cesta&#10;&#10;Obsah vygenerovaný umělou inteligencí může být nesprávný.">
            <a:extLst>
              <a:ext uri="{FF2B5EF4-FFF2-40B4-BE49-F238E27FC236}">
                <a16:creationId xmlns:a16="http://schemas.microsoft.com/office/drawing/2014/main" id="{93CB149A-9DA3-046D-93C8-88C7C1D39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1"/>
            <a:ext cx="6858001" cy="5143501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DD133194-605C-97D0-B782-049952F6FF4B}"/>
              </a:ext>
            </a:extLst>
          </p:cNvPr>
          <p:cNvSpPr/>
          <p:nvPr/>
        </p:nvSpPr>
        <p:spPr>
          <a:xfrm>
            <a:off x="1149711" y="2570414"/>
            <a:ext cx="11651890" cy="656239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4F6D403-2FF2-29AF-6B57-FED1596B9C04}"/>
              </a:ext>
            </a:extLst>
          </p:cNvPr>
          <p:cNvGrpSpPr/>
          <p:nvPr/>
        </p:nvGrpSpPr>
        <p:grpSpPr>
          <a:xfrm>
            <a:off x="1105210" y="879232"/>
            <a:ext cx="8800790" cy="997442"/>
            <a:chOff x="-53324" y="-444987"/>
            <a:chExt cx="10709657" cy="132992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B348B95-B4DE-F63A-1C06-E5556D6C5956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CEEAFC9-4442-5DB6-ABE3-DE4B6FFF1749}"/>
                </a:ext>
              </a:extLst>
            </p:cNvPr>
            <p:cNvSpPr txBox="1"/>
            <p:nvPr/>
          </p:nvSpPr>
          <p:spPr>
            <a:xfrm>
              <a:off x="-53324" y="-444987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ULIČNÍ STROMOŘADÍ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6177FA8-DA1D-12E9-83C2-C1BBC0ED6DB1}"/>
              </a:ext>
            </a:extLst>
          </p:cNvPr>
          <p:cNvSpPr/>
          <p:nvPr/>
        </p:nvSpPr>
        <p:spPr>
          <a:xfrm>
            <a:off x="1150879" y="1874821"/>
            <a:ext cx="9517122" cy="563616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6C50014-1C3E-8319-03FB-E84FC6B61CC7}"/>
              </a:ext>
            </a:extLst>
          </p:cNvPr>
          <p:cNvSpPr/>
          <p:nvPr/>
        </p:nvSpPr>
        <p:spPr>
          <a:xfrm>
            <a:off x="15849600" y="8953500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8F94AE38-5284-91D8-7DC6-E9DCEB2755C6}"/>
              </a:ext>
            </a:extLst>
          </p:cNvPr>
          <p:cNvSpPr txBox="1"/>
          <p:nvPr/>
        </p:nvSpPr>
        <p:spPr>
          <a:xfrm>
            <a:off x="1142103" y="1960618"/>
            <a:ext cx="8306697" cy="54933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255"/>
              </a:lnSpc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ULICE SADOVÁ (</a:t>
            </a:r>
            <a:r>
              <a:rPr lang="cs-CZ" sz="39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MOaP</a:t>
            </a: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rPr>
              <a:t>)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cs typeface="Arimo Bold"/>
              <a:sym typeface="Arimo Bold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001192B-A35F-0DEE-BA9C-BC416EED8146}"/>
              </a:ext>
            </a:extLst>
          </p:cNvPr>
          <p:cNvGrpSpPr/>
          <p:nvPr/>
        </p:nvGrpSpPr>
        <p:grpSpPr>
          <a:xfrm rot="-5400000">
            <a:off x="6724368" y="4271228"/>
            <a:ext cx="9500677" cy="1641127"/>
            <a:chOff x="0" y="0"/>
            <a:chExt cx="12667569" cy="218816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7C633D-7D91-0738-2E23-061FFE7AD0D3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FB2839B-7C98-4BED-3BAE-429DE2C186D2}"/>
              </a:ext>
            </a:extLst>
          </p:cNvPr>
          <p:cNvSpPr txBox="1"/>
          <p:nvPr/>
        </p:nvSpPr>
        <p:spPr>
          <a:xfrm>
            <a:off x="662537" y="3154052"/>
            <a:ext cx="9429927" cy="5067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 a keře ve zpevněných plochách (liniová výsadba)</a:t>
            </a:r>
          </a:p>
          <a:p>
            <a:pPr marL="788670" lvl="1" indent="-571500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taxony dřevin odolné vůči změnám klimatu – jinan dvojlaločná Ginkgo </a:t>
            </a:r>
            <a:r>
              <a:rPr lang="cs-CZ" sz="39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biloba</a:t>
            </a:r>
            <a:endParaRPr lang="cs-CZ" sz="39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Suchomilné trvalky (STV)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Zvýšení biodiverzity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Přirozené zasakování skrze propustné souvrství</a:t>
            </a:r>
          </a:p>
        </p:txBody>
      </p:sp>
    </p:spTree>
    <p:extLst>
      <p:ext uri="{BB962C8B-B14F-4D97-AF65-F5344CB8AC3E}">
        <p14:creationId xmlns:p14="http://schemas.microsoft.com/office/powerpoint/2010/main" val="1200179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4A6CA-B90C-CF99-2985-03FF50B4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venku, budova, květináč, domácnost  Popis se vygeneroval automaticky.">
            <a:extLst>
              <a:ext uri="{FF2B5EF4-FFF2-40B4-BE49-F238E27FC236}">
                <a16:creationId xmlns:a16="http://schemas.microsoft.com/office/drawing/2014/main" id="{C41D23F8-40F5-A0F9-935B-857EC76CCAFB}"/>
              </a:ext>
            </a:extLst>
          </p:cNvPr>
          <p:cNvSpPr/>
          <p:nvPr/>
        </p:nvSpPr>
        <p:spPr>
          <a:xfrm>
            <a:off x="1149031" y="3671611"/>
            <a:ext cx="10052370" cy="6615353"/>
          </a:xfrm>
          <a:custGeom>
            <a:avLst/>
            <a:gdLst/>
            <a:ahLst/>
            <a:cxnLst/>
            <a:rect l="l" t="t" r="r" b="b"/>
            <a:pathLst>
              <a:path w="7196973" h="5138306">
                <a:moveTo>
                  <a:pt x="0" y="0"/>
                </a:moveTo>
                <a:lnTo>
                  <a:pt x="7196973" y="0"/>
                </a:lnTo>
                <a:lnTo>
                  <a:pt x="7196973" y="5138306"/>
                </a:lnTo>
                <a:lnTo>
                  <a:pt x="0" y="5138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62" r="-1346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77E83CF-104C-CA4F-977B-AFF5253085A5}"/>
              </a:ext>
            </a:extLst>
          </p:cNvPr>
          <p:cNvGrpSpPr/>
          <p:nvPr/>
        </p:nvGrpSpPr>
        <p:grpSpPr>
          <a:xfrm>
            <a:off x="1121321" y="2125456"/>
            <a:ext cx="10537280" cy="1101197"/>
            <a:chOff x="-39394" y="-509541"/>
            <a:chExt cx="16207443" cy="1261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02522D-04A4-84BA-5CE3-27DD39E814DB}"/>
                </a:ext>
              </a:extLst>
            </p:cNvPr>
            <p:cNvSpPr/>
            <p:nvPr/>
          </p:nvSpPr>
          <p:spPr>
            <a:xfrm>
              <a:off x="0" y="0"/>
              <a:ext cx="16168049" cy="751488"/>
            </a:xfrm>
            <a:custGeom>
              <a:avLst/>
              <a:gdLst/>
              <a:ahLst/>
              <a:cxnLst/>
              <a:rect l="l" t="t" r="r" b="b"/>
              <a:pathLst>
                <a:path w="16168049" h="751488">
                  <a:moveTo>
                    <a:pt x="0" y="0"/>
                  </a:moveTo>
                  <a:lnTo>
                    <a:pt x="16168049" y="0"/>
                  </a:lnTo>
                  <a:lnTo>
                    <a:pt x="16168049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F1D3F3C-ADDD-11B7-D4F3-556A164C426A}"/>
                </a:ext>
              </a:extLst>
            </p:cNvPr>
            <p:cNvSpPr txBox="1"/>
            <p:nvPr/>
          </p:nvSpPr>
          <p:spPr>
            <a:xfrm>
              <a:off x="-39394" y="-509541"/>
              <a:ext cx="14211512" cy="732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en-US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NÁDOBOVÁ MOBILNÍ ZELEŇ </a:t>
              </a: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(HLAVNÍ VSTUP - NOVÁ RADNICE)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00EE27E-FDA9-AC64-3CBA-7169AA9CB230}"/>
              </a:ext>
            </a:extLst>
          </p:cNvPr>
          <p:cNvGrpSpPr/>
          <p:nvPr/>
        </p:nvGrpSpPr>
        <p:grpSpPr>
          <a:xfrm>
            <a:off x="1149030" y="1212972"/>
            <a:ext cx="8756970" cy="663702"/>
            <a:chOff x="0" y="0"/>
            <a:chExt cx="10656333" cy="88493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FB03273-C8B2-D7AE-EB3C-2E347C23B03E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2C22E4C-E2C2-FA08-44CB-34877F523F32}"/>
                </a:ext>
              </a:extLst>
            </p:cNvPr>
            <p:cNvSpPr txBox="1"/>
            <p:nvPr/>
          </p:nvSpPr>
          <p:spPr>
            <a:xfrm>
              <a:off x="0" y="38100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MOBILNÍ NÁDOBOVÁ ZELEŇ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AD71515-8CE2-4BEE-254C-06F48212E485}"/>
              </a:ext>
            </a:extLst>
          </p:cNvPr>
          <p:cNvSpPr/>
          <p:nvPr/>
        </p:nvSpPr>
        <p:spPr>
          <a:xfrm>
            <a:off x="1150879" y="1874821"/>
            <a:ext cx="9517122" cy="563616"/>
          </a:xfrm>
          <a:custGeom>
            <a:avLst/>
            <a:gdLst/>
            <a:ahLst/>
            <a:cxnLst/>
            <a:rect l="l" t="t" r="r" b="b"/>
            <a:pathLst>
              <a:path w="16168049" h="751488">
                <a:moveTo>
                  <a:pt x="0" y="0"/>
                </a:moveTo>
                <a:lnTo>
                  <a:pt x="16168049" y="0"/>
                </a:lnTo>
                <a:lnTo>
                  <a:pt x="16168049" y="751488"/>
                </a:lnTo>
                <a:lnTo>
                  <a:pt x="0" y="751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 dirty="0">
              <a:latin typeface="Jost" panose="020B0604020202020204" charset="-18"/>
              <a:ea typeface="Jost" panose="020B0604020202020204" charset="-18"/>
            </a:endParaRPr>
          </a:p>
        </p:txBody>
      </p:sp>
      <p:pic>
        <p:nvPicPr>
          <p:cNvPr id="18" name="Obrázek 17" descr="Obsah obrázku budova, květináč, domácnost, venku&#10;&#10;Popis se vygeneroval automaticky.">
            <a:extLst>
              <a:ext uri="{FF2B5EF4-FFF2-40B4-BE49-F238E27FC236}">
                <a16:creationId xmlns:a16="http://schemas.microsoft.com/office/drawing/2014/main" id="{8045946D-5AB8-1F4F-85CB-065DEDCE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1" y="37614"/>
            <a:ext cx="7086599" cy="10266704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A7B29F0D-326C-A18A-8715-87916A900493}"/>
              </a:ext>
            </a:extLst>
          </p:cNvPr>
          <p:cNvGrpSpPr/>
          <p:nvPr/>
        </p:nvGrpSpPr>
        <p:grpSpPr>
          <a:xfrm rot="-5400000">
            <a:off x="6405712" y="4322936"/>
            <a:ext cx="9500677" cy="1641127"/>
            <a:chOff x="0" y="0"/>
            <a:chExt cx="12667569" cy="218816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B7981E8-97C7-428F-945F-5B5D28C44CD4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3238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06" y="0"/>
            <a:ext cx="18297206" cy="10287000"/>
            <a:chOff x="0" y="0"/>
            <a:chExt cx="2439627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6319" cy="13716000"/>
            </a:xfrm>
            <a:custGeom>
              <a:avLst/>
              <a:gdLst/>
              <a:ahLst/>
              <a:cxnLst/>
              <a:rect l="l" t="t" r="r" b="b"/>
              <a:pathLst>
                <a:path w="24396319" h="13716000">
                  <a:moveTo>
                    <a:pt x="0" y="0"/>
                  </a:moveTo>
                  <a:lnTo>
                    <a:pt x="24396319" y="0"/>
                  </a:lnTo>
                  <a:lnTo>
                    <a:pt x="2439631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036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 descr="Obsah obrázku snímek obrazovky, mapa  Popis se vygeneroval automaticky."/>
          <p:cNvSpPr/>
          <p:nvPr/>
        </p:nvSpPr>
        <p:spPr>
          <a:xfrm>
            <a:off x="-19050" y="0"/>
            <a:ext cx="18283426" cy="10287405"/>
          </a:xfrm>
          <a:custGeom>
            <a:avLst/>
            <a:gdLst/>
            <a:ahLst/>
            <a:cxnLst/>
            <a:rect l="l" t="t" r="r" b="b"/>
            <a:pathLst>
              <a:path w="18283426" h="10287405">
                <a:moveTo>
                  <a:pt x="0" y="0"/>
                </a:moveTo>
                <a:lnTo>
                  <a:pt x="18283426" y="0"/>
                </a:lnTo>
                <a:lnTo>
                  <a:pt x="18283426" y="10287405"/>
                </a:lnTo>
                <a:lnTo>
                  <a:pt x="0" y="10287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0" y="3311403"/>
            <a:ext cx="18287998" cy="4743219"/>
            <a:chOff x="0" y="0"/>
            <a:chExt cx="24383998" cy="63242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6324346"/>
            </a:xfrm>
            <a:custGeom>
              <a:avLst/>
              <a:gdLst/>
              <a:ahLst/>
              <a:cxnLst/>
              <a:rect l="l" t="t" r="r" b="b"/>
              <a:pathLst>
                <a:path w="24384000" h="6324346">
                  <a:moveTo>
                    <a:pt x="0" y="0"/>
                  </a:moveTo>
                  <a:lnTo>
                    <a:pt x="24384000" y="0"/>
                  </a:lnTo>
                  <a:lnTo>
                    <a:pt x="24384000" y="6324346"/>
                  </a:lnTo>
                  <a:lnTo>
                    <a:pt x="0" y="632434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25000">
                  <a:srgbClr val="000000">
                    <a:alpha val="15000"/>
                  </a:srgbClr>
                </a:gs>
                <a:gs pos="50000">
                  <a:srgbClr val="000000">
                    <a:alpha val="15000"/>
                  </a:srgbClr>
                </a:gs>
                <a:gs pos="75000">
                  <a:srgbClr val="000000">
                    <a:alpha val="3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9FB61-28EB-F60F-C62E-52D34834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 descr="Obsah obrázku venku, tráva, voda, Sladkovodní bažina&#10;&#10;Obsah vygenerovaný umělou inteligencí může být nesprávný.">
            <a:extLst>
              <a:ext uri="{FF2B5EF4-FFF2-40B4-BE49-F238E27FC236}">
                <a16:creationId xmlns:a16="http://schemas.microsoft.com/office/drawing/2014/main" id="{84ECD594-344F-8E0F-0C42-37DD78645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8" y="3096491"/>
            <a:ext cx="6451182" cy="4301765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682F4270-A9F0-B955-9B80-941A05E7D86A}"/>
              </a:ext>
            </a:extLst>
          </p:cNvPr>
          <p:cNvGrpSpPr/>
          <p:nvPr/>
        </p:nvGrpSpPr>
        <p:grpSpPr>
          <a:xfrm>
            <a:off x="1149030" y="1061799"/>
            <a:ext cx="8026886" cy="814875"/>
            <a:chOff x="0" y="-201564"/>
            <a:chExt cx="10702514" cy="10865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9B85D91-6DA7-24E0-A18B-182421844775}"/>
                </a:ext>
              </a:extLst>
            </p:cNvPr>
            <p:cNvSpPr/>
            <p:nvPr/>
          </p:nvSpPr>
          <p:spPr>
            <a:xfrm>
              <a:off x="0" y="0"/>
              <a:ext cx="10656333" cy="884936"/>
            </a:xfrm>
            <a:custGeom>
              <a:avLst/>
              <a:gdLst/>
              <a:ahLst/>
              <a:cxnLst/>
              <a:rect l="l" t="t" r="r" b="b"/>
              <a:pathLst>
                <a:path w="10656333" h="884936">
                  <a:moveTo>
                    <a:pt x="0" y="0"/>
                  </a:moveTo>
                  <a:lnTo>
                    <a:pt x="10656333" y="0"/>
                  </a:lnTo>
                  <a:lnTo>
                    <a:pt x="10656333" y="884936"/>
                  </a:lnTo>
                  <a:lnTo>
                    <a:pt x="0" y="8849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CEE77DB-130F-7ED7-5A23-72F9B3029835}"/>
                </a:ext>
              </a:extLst>
            </p:cNvPr>
            <p:cNvSpPr txBox="1"/>
            <p:nvPr/>
          </p:nvSpPr>
          <p:spPr>
            <a:xfrm>
              <a:off x="46181" y="-201564"/>
              <a:ext cx="10656333" cy="846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KRAJINA – VODA - ZELEŇ</a:t>
              </a:r>
              <a:endParaRPr lang="en-US" sz="4800" b="1" dirty="0">
                <a:solidFill>
                  <a:srgbClr val="FFFFFF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F4AFB60-9462-4EED-16DD-5ED869802D94}"/>
              </a:ext>
            </a:extLst>
          </p:cNvPr>
          <p:cNvGrpSpPr/>
          <p:nvPr/>
        </p:nvGrpSpPr>
        <p:grpSpPr>
          <a:xfrm>
            <a:off x="1150879" y="1874821"/>
            <a:ext cx="12126037" cy="563618"/>
            <a:chOff x="0" y="0"/>
            <a:chExt cx="16168049" cy="75149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2FDCF9F-B6C7-663D-010E-48E4AC5A0513}"/>
                </a:ext>
              </a:extLst>
            </p:cNvPr>
            <p:cNvSpPr/>
            <p:nvPr/>
          </p:nvSpPr>
          <p:spPr>
            <a:xfrm>
              <a:off x="0" y="0"/>
              <a:ext cx="16168049" cy="751488"/>
            </a:xfrm>
            <a:custGeom>
              <a:avLst/>
              <a:gdLst/>
              <a:ahLst/>
              <a:cxnLst/>
              <a:rect l="l" t="t" r="r" b="b"/>
              <a:pathLst>
                <a:path w="16168049" h="751488">
                  <a:moveTo>
                    <a:pt x="0" y="0"/>
                  </a:moveTo>
                  <a:lnTo>
                    <a:pt x="16168049" y="0"/>
                  </a:lnTo>
                  <a:lnTo>
                    <a:pt x="16168049" y="751488"/>
                  </a:lnTo>
                  <a:lnTo>
                    <a:pt x="0" y="751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>
                <a:latin typeface="Jost" panose="020B0604020202020204" charset="-18"/>
                <a:ea typeface="Jost" panose="020B0604020202020204" charset="-18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68AAB3E-C635-8648-2426-44A90576A043}"/>
                </a:ext>
              </a:extLst>
            </p:cNvPr>
            <p:cNvSpPr txBox="1"/>
            <p:nvPr/>
          </p:nvSpPr>
          <p:spPr>
            <a:xfrm>
              <a:off x="0" y="19051"/>
              <a:ext cx="9408810" cy="732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" panose="020B0604020202020204" charset="-18"/>
                  <a:ea typeface="Jost" panose="020B0604020202020204" charset="-18"/>
                  <a:cs typeface="Arimo Bold"/>
                  <a:sym typeface="Arimo Bold"/>
                </a:rPr>
                <a:t>KOZMICKÉ PTAČÍ LOUKY</a:t>
              </a:r>
              <a:endParaRPr lang="en-US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cs typeface="Arimo Bold"/>
                <a:sym typeface="Arimo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3E6B45D7-3FCE-9708-D49F-BD9EE84166F4}"/>
              </a:ext>
            </a:extLst>
          </p:cNvPr>
          <p:cNvSpPr/>
          <p:nvPr/>
        </p:nvSpPr>
        <p:spPr>
          <a:xfrm>
            <a:off x="6181588" y="5546667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>
              <a:latin typeface="Jost" panose="020B0604020202020204" charset="-18"/>
              <a:ea typeface="Jost" panose="020B0604020202020204" charset="-18"/>
            </a:endParaRPr>
          </a:p>
        </p:txBody>
      </p:sp>
      <p:pic>
        <p:nvPicPr>
          <p:cNvPr id="23" name="Obrázek 22" descr="Obsah obrázku tráva, voda, krajina, Polder&#10;&#10;Obsah vygenerovaný umělou inteligencí může být nesprávný.">
            <a:extLst>
              <a:ext uri="{FF2B5EF4-FFF2-40B4-BE49-F238E27FC236}">
                <a16:creationId xmlns:a16="http://schemas.microsoft.com/office/drawing/2014/main" id="{6CCBFC3F-7E06-3FD6-1301-72B09820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>
          <a:xfrm>
            <a:off x="11887200" y="6515100"/>
            <a:ext cx="6400800" cy="3754582"/>
          </a:xfrm>
          <a:prstGeom prst="rect">
            <a:avLst/>
          </a:prstGeom>
        </p:spPr>
      </p:pic>
      <p:pic>
        <p:nvPicPr>
          <p:cNvPr id="25" name="Obrázek 24" descr="Obsah obrázku voda, tráva, venku, krajina&#10;&#10;Obsah vygenerovaný umělou inteligencí může být nesprávný.">
            <a:extLst>
              <a:ext uri="{FF2B5EF4-FFF2-40B4-BE49-F238E27FC236}">
                <a16:creationId xmlns:a16="http://schemas.microsoft.com/office/drawing/2014/main" id="{F61A6623-4E6A-0A26-0C25-B627E4706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t="-734" r="605" b="6471"/>
          <a:stretch/>
        </p:blipFill>
        <p:spPr>
          <a:xfrm>
            <a:off x="11811754" y="6928"/>
            <a:ext cx="6476246" cy="3609308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4C3F1F3-24D4-F000-210D-F7CB02BF5573}"/>
              </a:ext>
            </a:extLst>
          </p:cNvPr>
          <p:cNvGrpSpPr/>
          <p:nvPr/>
        </p:nvGrpSpPr>
        <p:grpSpPr>
          <a:xfrm rot="-5400000">
            <a:off x="6966825" y="4577475"/>
            <a:ext cx="9500677" cy="1641127"/>
            <a:chOff x="0" y="0"/>
            <a:chExt cx="12667569" cy="218816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2DDC25-A63A-3ABF-36AB-0F3BA7BF2A2D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EE027D7-F6E3-E17E-D9D9-7347C89D73E3}"/>
              </a:ext>
            </a:extLst>
          </p:cNvPr>
          <p:cNvSpPr txBox="1"/>
          <p:nvPr/>
        </p:nvSpPr>
        <p:spPr>
          <a:xfrm>
            <a:off x="662537" y="3154052"/>
            <a:ext cx="9429927" cy="231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Mokřady a tůně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Revitalizace toku / nivy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Litorální vegetace</a:t>
            </a:r>
          </a:p>
        </p:txBody>
      </p:sp>
    </p:spTree>
    <p:extLst>
      <p:ext uri="{BB962C8B-B14F-4D97-AF65-F5344CB8AC3E}">
        <p14:creationId xmlns:p14="http://schemas.microsoft.com/office/powerpoint/2010/main" val="381626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snímek obrazovky, vzor, umění, Grafika  Popis se vygeneroval automaticky."/>
          <p:cNvSpPr/>
          <p:nvPr/>
        </p:nvSpPr>
        <p:spPr>
          <a:xfrm>
            <a:off x="13604595" y="-278030"/>
            <a:ext cx="4843848" cy="2378426"/>
          </a:xfrm>
          <a:custGeom>
            <a:avLst/>
            <a:gdLst/>
            <a:ahLst/>
            <a:cxnLst/>
            <a:rect l="l" t="t" r="r" b="b"/>
            <a:pathLst>
              <a:path w="4843848" h="2378426">
                <a:moveTo>
                  <a:pt x="0" y="0"/>
                </a:moveTo>
                <a:lnTo>
                  <a:pt x="4843848" y="0"/>
                </a:lnTo>
                <a:lnTo>
                  <a:pt x="4843848" y="2378426"/>
                </a:lnTo>
                <a:lnTo>
                  <a:pt x="0" y="237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068576" y="5989573"/>
            <a:ext cx="669348" cy="669348"/>
          </a:xfrm>
          <a:custGeom>
            <a:avLst/>
            <a:gdLst/>
            <a:ahLst/>
            <a:cxnLst/>
            <a:rect l="l" t="t" r="r" b="b"/>
            <a:pathLst>
              <a:path w="669348" h="669348">
                <a:moveTo>
                  <a:pt x="0" y="0"/>
                </a:moveTo>
                <a:lnTo>
                  <a:pt x="669349" y="0"/>
                </a:lnTo>
                <a:lnTo>
                  <a:pt x="669349" y="669348"/>
                </a:lnTo>
                <a:lnTo>
                  <a:pt x="0" y="669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068576" y="5205260"/>
            <a:ext cx="626674" cy="436322"/>
          </a:xfrm>
          <a:custGeom>
            <a:avLst/>
            <a:gdLst/>
            <a:ahLst/>
            <a:cxnLst/>
            <a:rect l="l" t="t" r="r" b="b"/>
            <a:pathLst>
              <a:path w="626674" h="436322">
                <a:moveTo>
                  <a:pt x="0" y="0"/>
                </a:moveTo>
                <a:lnTo>
                  <a:pt x="626674" y="0"/>
                </a:lnTo>
                <a:lnTo>
                  <a:pt x="626674" y="436322"/>
                </a:lnTo>
                <a:lnTo>
                  <a:pt x="0" y="436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8148515" y="6930989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0" y="0"/>
                </a:moveTo>
                <a:lnTo>
                  <a:pt x="546735" y="0"/>
                </a:lnTo>
                <a:lnTo>
                  <a:pt x="546735" y="546735"/>
                </a:lnTo>
                <a:lnTo>
                  <a:pt x="0" y="546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3263150" y="3882808"/>
            <a:ext cx="3402112" cy="3402112"/>
          </a:xfrm>
          <a:custGeom>
            <a:avLst/>
            <a:gdLst/>
            <a:ahLst/>
            <a:cxnLst/>
            <a:rect l="l" t="t" r="r" b="b"/>
            <a:pathLst>
              <a:path w="3402112" h="3402112">
                <a:moveTo>
                  <a:pt x="0" y="0"/>
                </a:moveTo>
                <a:lnTo>
                  <a:pt x="3402112" y="0"/>
                </a:lnTo>
                <a:lnTo>
                  <a:pt x="3402112" y="3402112"/>
                </a:lnTo>
                <a:lnTo>
                  <a:pt x="0" y="3402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927693" y="3001689"/>
            <a:ext cx="8376214" cy="81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54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rPr>
              <a:t>DĚKUJI ZA POZORNOST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45948" y="4326627"/>
            <a:ext cx="2701727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 Dalibor Lička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60614" y="6030053"/>
            <a:ext cx="3060049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MiSe</a:t>
            </a:r>
            <a:r>
              <a:rPr lang="en-US" sz="3600" dirty="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 Klima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79551" y="5138585"/>
            <a:ext cx="3136249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licka@msid.cz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9551" y="6897651"/>
            <a:ext cx="4549279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www.miseklima.msk.cz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63150" y="3068451"/>
            <a:ext cx="3403663" cy="546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 b="1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rPr>
              <a:t>Portál MiSe Klima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673" y="813400"/>
            <a:ext cx="1108055" cy="1122339"/>
          </a:xfrm>
          <a:custGeom>
            <a:avLst/>
            <a:gdLst/>
            <a:ahLst/>
            <a:cxnLst/>
            <a:rect l="l" t="t" r="r" b="b"/>
            <a:pathLst>
              <a:path w="1108055" h="1122339">
                <a:moveTo>
                  <a:pt x="0" y="0"/>
                </a:moveTo>
                <a:lnTo>
                  <a:pt x="1108055" y="0"/>
                </a:lnTo>
                <a:lnTo>
                  <a:pt x="1108055" y="1122339"/>
                </a:lnTo>
                <a:lnTo>
                  <a:pt x="0" y="112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5" r="-2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895356" y="1037502"/>
            <a:ext cx="1534106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5400" b="1">
                <a:solidFill>
                  <a:srgbClr val="00AB8B"/>
                </a:solidFill>
                <a:latin typeface="Jost Bold"/>
                <a:ea typeface="Jost Bold"/>
                <a:cs typeface="Jost Bold"/>
                <a:sym typeface="Jost Bold"/>
              </a:rPr>
              <a:t>Služby MSID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14275" y="1180827"/>
            <a:ext cx="12175256" cy="7893052"/>
            <a:chOff x="0" y="0"/>
            <a:chExt cx="16233675" cy="10524069"/>
          </a:xfrm>
        </p:grpSpPr>
        <p:sp>
          <p:nvSpPr>
            <p:cNvPr id="5" name="Freeform 5"/>
            <p:cNvSpPr/>
            <p:nvPr/>
          </p:nvSpPr>
          <p:spPr>
            <a:xfrm>
              <a:off x="11557" y="4064"/>
              <a:ext cx="16210535" cy="10515981"/>
            </a:xfrm>
            <a:custGeom>
              <a:avLst/>
              <a:gdLst/>
              <a:ahLst/>
              <a:cxnLst/>
              <a:rect l="l" t="t" r="r" b="b"/>
              <a:pathLst>
                <a:path w="16210535" h="10515981">
                  <a:moveTo>
                    <a:pt x="0" y="10473309"/>
                  </a:moveTo>
                  <a:lnTo>
                    <a:pt x="16182975" y="0"/>
                  </a:lnTo>
                  <a:lnTo>
                    <a:pt x="16210535" y="42672"/>
                  </a:lnTo>
                  <a:lnTo>
                    <a:pt x="27686" y="10515981"/>
                  </a:lnTo>
                  <a:close/>
                </a:path>
              </a:pathLst>
            </a:custGeom>
            <a:solidFill>
              <a:srgbClr val="00AB8B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 rot="-1983776">
            <a:off x="193324" y="7092204"/>
            <a:ext cx="5434514" cy="960395"/>
            <a:chOff x="0" y="0"/>
            <a:chExt cx="7246019" cy="12805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45985" cy="1280541"/>
            </a:xfrm>
            <a:custGeom>
              <a:avLst/>
              <a:gdLst/>
              <a:ahLst/>
              <a:cxnLst/>
              <a:rect l="l" t="t" r="r" b="b"/>
              <a:pathLst>
                <a:path w="7245985" h="1280541">
                  <a:moveTo>
                    <a:pt x="0" y="0"/>
                  </a:moveTo>
                  <a:lnTo>
                    <a:pt x="7245985" y="0"/>
                  </a:lnTo>
                  <a:lnTo>
                    <a:pt x="7245985" y="1280541"/>
                  </a:lnTo>
                  <a:lnTo>
                    <a:pt x="0" y="1280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0" r="-1351"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 rot="-1983776">
            <a:off x="4759696" y="4167306"/>
            <a:ext cx="5288037" cy="960395"/>
            <a:chOff x="0" y="0"/>
            <a:chExt cx="7050716" cy="1280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50659" cy="1280541"/>
            </a:xfrm>
            <a:custGeom>
              <a:avLst/>
              <a:gdLst/>
              <a:ahLst/>
              <a:cxnLst/>
              <a:rect l="l" t="t" r="r" b="b"/>
              <a:pathLst>
                <a:path w="7050659" h="1280541">
                  <a:moveTo>
                    <a:pt x="0" y="0"/>
                  </a:moveTo>
                  <a:lnTo>
                    <a:pt x="7050659" y="0"/>
                  </a:lnTo>
                  <a:lnTo>
                    <a:pt x="7050659" y="1280541"/>
                  </a:lnTo>
                  <a:lnTo>
                    <a:pt x="0" y="1280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73" r="-2773"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 rot="-1990032">
            <a:off x="250769" y="7618090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918126" y="9110797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918126" y="8910169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778312" y="8619069"/>
            <a:ext cx="6085186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specifikace zadání / záměru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36725" y="7282924"/>
            <a:ext cx="11254378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koncepce / studie / soutěž / investiční záměr / průzkumné práce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89783" y="6265184"/>
            <a:ext cx="6579360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zadání projektové dokumentace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19481" y="4956834"/>
            <a:ext cx="6689785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proces zpracování PD + IČ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79463" y="3790226"/>
            <a:ext cx="8250232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realizace a autorský dozor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29997" y="1374569"/>
            <a:ext cx="4446570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sběr dat a hodnocení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36372" y="9047694"/>
            <a:ext cx="887506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koordinace tvorby zadání a/nebo účast experta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56788" y="7801841"/>
            <a:ext cx="5213420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revize zadání, účast experta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11238" y="6768574"/>
            <a:ext cx="8725180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revize účast experta při kontrole plnění požadavků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16848" y="4209326"/>
            <a:ext cx="6996811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účast experta (nemusí být nutná)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29997" y="2009052"/>
            <a:ext cx="6996811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zajištění kompletního servisu</a:t>
            </a:r>
          </a:p>
        </p:txBody>
      </p:sp>
      <p:sp>
        <p:nvSpPr>
          <p:cNvPr id="24" name="Freeform 24"/>
          <p:cNvSpPr/>
          <p:nvPr/>
        </p:nvSpPr>
        <p:spPr>
          <a:xfrm>
            <a:off x="4160092" y="7857809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Freeform 25"/>
          <p:cNvSpPr/>
          <p:nvPr/>
        </p:nvSpPr>
        <p:spPr>
          <a:xfrm>
            <a:off x="4160092" y="7657181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Freeform 26"/>
          <p:cNvSpPr/>
          <p:nvPr/>
        </p:nvSpPr>
        <p:spPr>
          <a:xfrm>
            <a:off x="6411259" y="6846593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7" name="Freeform 27"/>
          <p:cNvSpPr/>
          <p:nvPr/>
        </p:nvSpPr>
        <p:spPr>
          <a:xfrm>
            <a:off x="6411259" y="6645965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8" name="Freeform 28"/>
          <p:cNvSpPr/>
          <p:nvPr/>
        </p:nvSpPr>
        <p:spPr>
          <a:xfrm>
            <a:off x="9647718" y="4277489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9" name="Freeform 29"/>
          <p:cNvSpPr/>
          <p:nvPr/>
        </p:nvSpPr>
        <p:spPr>
          <a:xfrm>
            <a:off x="9647718" y="4076861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0" name="Freeform 30"/>
          <p:cNvSpPr/>
          <p:nvPr/>
        </p:nvSpPr>
        <p:spPr>
          <a:xfrm>
            <a:off x="11215934" y="2098162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31"/>
          <p:cNvSpPr/>
          <p:nvPr/>
        </p:nvSpPr>
        <p:spPr>
          <a:xfrm>
            <a:off x="11215934" y="1897534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7898567" y="5553248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33"/>
          <p:cNvSpPr/>
          <p:nvPr/>
        </p:nvSpPr>
        <p:spPr>
          <a:xfrm>
            <a:off x="7898567" y="5352620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10165681" y="5480709"/>
            <a:ext cx="6352531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účast experta na KD (nemusí být nutná)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16848" y="2675802"/>
            <a:ext cx="8250232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8"/>
              </a:lnSpc>
            </a:pPr>
            <a:r>
              <a:rPr lang="en-US" sz="2799" b="1">
                <a:solidFill>
                  <a:srgbClr val="B5C890"/>
                </a:solidFill>
                <a:latin typeface="Jost Bold"/>
                <a:ea typeface="Jost Bold"/>
                <a:cs typeface="Jost Bold"/>
                <a:sym typeface="Jost Bold"/>
              </a:rPr>
              <a:t>udržitelnost / následné péče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48592" y="3188373"/>
            <a:ext cx="6996811" cy="41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799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účast experta (nemusí být nutná)</a:t>
            </a:r>
          </a:p>
        </p:txBody>
      </p:sp>
      <p:sp>
        <p:nvSpPr>
          <p:cNvPr id="37" name="Freeform 37"/>
          <p:cNvSpPr/>
          <p:nvPr/>
        </p:nvSpPr>
        <p:spPr>
          <a:xfrm>
            <a:off x="10479463" y="3256537"/>
            <a:ext cx="1984910" cy="329991"/>
          </a:xfrm>
          <a:custGeom>
            <a:avLst/>
            <a:gdLst/>
            <a:ahLst/>
            <a:cxnLst/>
            <a:rect l="l" t="t" r="r" b="b"/>
            <a:pathLst>
              <a:path w="1984910" h="329991">
                <a:moveTo>
                  <a:pt x="0" y="0"/>
                </a:moveTo>
                <a:lnTo>
                  <a:pt x="1984910" y="0"/>
                </a:lnTo>
                <a:lnTo>
                  <a:pt x="1984910" y="329991"/>
                </a:lnTo>
                <a:lnTo>
                  <a:pt x="0" y="32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8" name="Freeform 38"/>
          <p:cNvSpPr/>
          <p:nvPr/>
        </p:nvSpPr>
        <p:spPr>
          <a:xfrm>
            <a:off x="10479463" y="3055909"/>
            <a:ext cx="846285" cy="424851"/>
          </a:xfrm>
          <a:custGeom>
            <a:avLst/>
            <a:gdLst/>
            <a:ahLst/>
            <a:cxnLst/>
            <a:rect l="l" t="t" r="r" b="b"/>
            <a:pathLst>
              <a:path w="846285" h="424851">
                <a:moveTo>
                  <a:pt x="0" y="0"/>
                </a:moveTo>
                <a:lnTo>
                  <a:pt x="846285" y="0"/>
                </a:lnTo>
                <a:lnTo>
                  <a:pt x="846285" y="424851"/>
                </a:lnTo>
                <a:lnTo>
                  <a:pt x="0" y="424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9" name="Group 39"/>
          <p:cNvGrpSpPr/>
          <p:nvPr/>
        </p:nvGrpSpPr>
        <p:grpSpPr>
          <a:xfrm rot="-1983776">
            <a:off x="9338245" y="1776939"/>
            <a:ext cx="3734605" cy="883326"/>
            <a:chOff x="0" y="0"/>
            <a:chExt cx="4979473" cy="117776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979416" cy="1177798"/>
            </a:xfrm>
            <a:custGeom>
              <a:avLst/>
              <a:gdLst/>
              <a:ahLst/>
              <a:cxnLst/>
              <a:rect l="l" t="t" r="r" b="b"/>
              <a:pathLst>
                <a:path w="4979416" h="1177798">
                  <a:moveTo>
                    <a:pt x="0" y="0"/>
                  </a:moveTo>
                  <a:lnTo>
                    <a:pt x="4979416" y="0"/>
                  </a:lnTo>
                  <a:lnTo>
                    <a:pt x="4979416" y="1177798"/>
                  </a:lnTo>
                  <a:lnTo>
                    <a:pt x="0" y="1177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728" r="-18729" b="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5400000">
            <a:off x="8146474" y="13558341"/>
            <a:ext cx="9500677" cy="1641127"/>
            <a:chOff x="0" y="0"/>
            <a:chExt cx="12667569" cy="2188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9780" y="1489561"/>
            <a:ext cx="13451620" cy="947292"/>
            <a:chOff x="-1" y="0"/>
            <a:chExt cx="17935493" cy="12630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224112"/>
              <a:ext cx="17935493" cy="10389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PŘÍKLADY DOBRÉ PRAXE – ADAPTAČNÍ OPATŘENÍ </a:t>
              </a:r>
              <a:endParaRPr lang="en-US" sz="3900" b="1" dirty="0">
                <a:solidFill>
                  <a:srgbClr val="00AB8B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59779" y="730034"/>
            <a:ext cx="7992250" cy="807783"/>
            <a:chOff x="0" y="0"/>
            <a:chExt cx="10656333" cy="13355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10656333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MISE KLIMA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08546" y="4762500"/>
            <a:ext cx="7834318" cy="4546854"/>
          </a:xfrm>
          <a:custGeom>
            <a:avLst/>
            <a:gdLst/>
            <a:ahLst/>
            <a:cxnLst/>
            <a:rect l="l" t="t" r="r" b="b"/>
            <a:pathLst>
              <a:path w="10445757" h="6062472">
                <a:moveTo>
                  <a:pt x="0" y="0"/>
                </a:moveTo>
                <a:lnTo>
                  <a:pt x="10445757" y="0"/>
                </a:lnTo>
                <a:lnTo>
                  <a:pt x="10445757" y="6062472"/>
                </a:lnTo>
                <a:lnTo>
                  <a:pt x="0" y="60624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186AC43C-5418-E494-8237-1F8BF3C9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45" y="2417173"/>
            <a:ext cx="15181475" cy="75059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E5508-E570-0D4B-53C8-8CB7556E0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C9D1699-6F1F-9D6F-7424-CB96DBBEF176}"/>
              </a:ext>
            </a:extLst>
          </p:cNvPr>
          <p:cNvGrpSpPr/>
          <p:nvPr/>
        </p:nvGrpSpPr>
        <p:grpSpPr>
          <a:xfrm rot="-5400000">
            <a:off x="8146474" y="13558341"/>
            <a:ext cx="9500677" cy="1641127"/>
            <a:chOff x="0" y="0"/>
            <a:chExt cx="12667569" cy="218817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210789-B0C1-DD37-8EF5-BF7648108777}"/>
                </a:ext>
              </a:extLst>
            </p:cNvPr>
            <p:cNvSpPr/>
            <p:nvPr/>
          </p:nvSpPr>
          <p:spPr>
            <a:xfrm>
              <a:off x="0" y="0"/>
              <a:ext cx="12667615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01E0DF1-85C3-59AE-5A0B-F31227B73444}"/>
              </a:ext>
            </a:extLst>
          </p:cNvPr>
          <p:cNvGrpSpPr/>
          <p:nvPr/>
        </p:nvGrpSpPr>
        <p:grpSpPr>
          <a:xfrm>
            <a:off x="1559780" y="1489561"/>
            <a:ext cx="13451620" cy="947292"/>
            <a:chOff x="-1" y="0"/>
            <a:chExt cx="17935493" cy="126305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E07A6D7-59A3-CF54-0F32-5E7D49563593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5F4B340-B61C-63F5-88FA-9C18818B6CAB}"/>
                </a:ext>
              </a:extLst>
            </p:cNvPr>
            <p:cNvSpPr txBox="1"/>
            <p:nvPr/>
          </p:nvSpPr>
          <p:spPr>
            <a:xfrm>
              <a:off x="-1" y="224112"/>
              <a:ext cx="17935493" cy="10389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 Bold"/>
                  <a:ea typeface="Jost Bold"/>
                  <a:cs typeface="Jost Bold"/>
                  <a:sym typeface="Jost Bold"/>
                </a:rPr>
                <a:t>PŘÍKLADY DOBRÉ PRAXE – ADAPTAČNÍ OPATŘENÍ </a:t>
              </a:r>
              <a:endParaRPr lang="en-US" sz="3900" b="1" dirty="0">
                <a:solidFill>
                  <a:srgbClr val="00AB8B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1AAE8DE-07EF-C852-B15A-4B36B18DE581}"/>
              </a:ext>
            </a:extLst>
          </p:cNvPr>
          <p:cNvGrpSpPr/>
          <p:nvPr/>
        </p:nvGrpSpPr>
        <p:grpSpPr>
          <a:xfrm>
            <a:off x="1559779" y="730034"/>
            <a:ext cx="7992250" cy="807783"/>
            <a:chOff x="0" y="0"/>
            <a:chExt cx="10656333" cy="133553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63916E6-AE8F-A051-DF91-C1AF4C8E5EE7}"/>
                </a:ext>
              </a:extLst>
            </p:cNvPr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EA3A7C2-F112-0222-21F1-6FA6F7A81BB7}"/>
                </a:ext>
              </a:extLst>
            </p:cNvPr>
            <p:cNvSpPr txBox="1"/>
            <p:nvPr/>
          </p:nvSpPr>
          <p:spPr>
            <a:xfrm>
              <a:off x="0" y="66675"/>
              <a:ext cx="10656333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MISE KLIMA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63AA5DC-51C9-F471-F6CE-3110E875EF91}"/>
              </a:ext>
            </a:extLst>
          </p:cNvPr>
          <p:cNvSpPr/>
          <p:nvPr/>
        </p:nvSpPr>
        <p:spPr>
          <a:xfrm>
            <a:off x="1308546" y="4762500"/>
            <a:ext cx="7834318" cy="4546854"/>
          </a:xfrm>
          <a:custGeom>
            <a:avLst/>
            <a:gdLst/>
            <a:ahLst/>
            <a:cxnLst/>
            <a:rect l="l" t="t" r="r" b="b"/>
            <a:pathLst>
              <a:path w="10445757" h="6062472">
                <a:moveTo>
                  <a:pt x="0" y="0"/>
                </a:moveTo>
                <a:lnTo>
                  <a:pt x="10445757" y="0"/>
                </a:lnTo>
                <a:lnTo>
                  <a:pt x="10445757" y="6062472"/>
                </a:lnTo>
                <a:lnTo>
                  <a:pt x="0" y="60624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AF595EC-BA61-8765-AA9A-C4CC755CAB17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58597E9-B95A-FCE4-2DCC-3B14D5634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81" y="2533737"/>
            <a:ext cx="15204220" cy="6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B24C85-AC92-82CB-AB0B-9CF0DB96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6C789B0D-C324-F691-C694-390F7663D88F}"/>
              </a:ext>
            </a:extLst>
          </p:cNvPr>
          <p:cNvGrpSpPr/>
          <p:nvPr/>
        </p:nvGrpSpPr>
        <p:grpSpPr>
          <a:xfrm>
            <a:off x="1527186" y="1678480"/>
            <a:ext cx="7584220" cy="947292"/>
            <a:chOff x="-1" y="0"/>
            <a:chExt cx="17935492" cy="126305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CF874B2-E141-06C4-6D5C-62930D5E67B8}"/>
                </a:ext>
              </a:extLst>
            </p:cNvPr>
            <p:cNvSpPr/>
            <p:nvPr/>
          </p:nvSpPr>
          <p:spPr>
            <a:xfrm>
              <a:off x="0" y="0"/>
              <a:ext cx="12374035" cy="1077045"/>
            </a:xfrm>
            <a:custGeom>
              <a:avLst/>
              <a:gdLst/>
              <a:ahLst/>
              <a:cxnLst/>
              <a:rect l="l" t="t" r="r" b="b"/>
              <a:pathLst>
                <a:path w="12374035" h="1077045">
                  <a:moveTo>
                    <a:pt x="0" y="0"/>
                  </a:moveTo>
                  <a:lnTo>
                    <a:pt x="12374035" y="0"/>
                  </a:lnTo>
                  <a:lnTo>
                    <a:pt x="12374035" y="1077045"/>
                  </a:lnTo>
                  <a:lnTo>
                    <a:pt x="0" y="1077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C25B5AD-2CE8-1FDD-CF9C-39D78CEED016}"/>
                </a:ext>
              </a:extLst>
            </p:cNvPr>
            <p:cNvSpPr txBox="1"/>
            <p:nvPr/>
          </p:nvSpPr>
          <p:spPr>
            <a:xfrm>
              <a:off x="-1" y="224112"/>
              <a:ext cx="17935493" cy="10389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55"/>
                </a:lnSpc>
              </a:pPr>
              <a:r>
                <a:rPr lang="cs-CZ" sz="3900" b="1" dirty="0">
                  <a:solidFill>
                    <a:srgbClr val="00AB8B"/>
                  </a:solidFill>
                  <a:latin typeface="Jost Bold"/>
                  <a:ea typeface="Jost Bold"/>
                  <a:sym typeface="Jost Bold"/>
                </a:rPr>
                <a:t>ZELEŇ - SOUČÁST BUDOV</a:t>
              </a:r>
              <a:endParaRPr lang="en-US" sz="3900" b="1" dirty="0">
                <a:solidFill>
                  <a:srgbClr val="00AB8B"/>
                </a:solidFill>
                <a:latin typeface="Jost Bold"/>
                <a:ea typeface="Jost Bold"/>
                <a:sym typeface="Jost Bold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BA6413F7-7600-84D9-881E-5921FB8BA4F5}"/>
              </a:ext>
            </a:extLst>
          </p:cNvPr>
          <p:cNvGrpSpPr/>
          <p:nvPr/>
        </p:nvGrpSpPr>
        <p:grpSpPr>
          <a:xfrm>
            <a:off x="1559778" y="730034"/>
            <a:ext cx="14923643" cy="807783"/>
            <a:chOff x="-1" y="0"/>
            <a:chExt cx="19053094" cy="133553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94DAC2C-DB1A-EBBA-2022-64CA3EFF72EE}"/>
                </a:ext>
              </a:extLst>
            </p:cNvPr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B1147F4-F29F-6872-8A44-9D1A9347ED87}"/>
                </a:ext>
              </a:extLst>
            </p:cNvPr>
            <p:cNvSpPr txBox="1"/>
            <p:nvPr/>
          </p:nvSpPr>
          <p:spPr>
            <a:xfrm>
              <a:off x="-1" y="66675"/>
              <a:ext cx="19053094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BUDOVY   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B2A46C1-BE7A-C368-D7B1-B0C1EED16871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E0F72A3A-0372-B594-788A-E84679CBC8AE}"/>
              </a:ext>
            </a:extLst>
          </p:cNvPr>
          <p:cNvSpPr txBox="1"/>
          <p:nvPr/>
        </p:nvSpPr>
        <p:spPr>
          <a:xfrm>
            <a:off x="1527186" y="2849456"/>
            <a:ext cx="7834317" cy="11018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Zelené fasády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Zelené střechy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40D2D465-9BB8-138D-4250-445604E65731}"/>
              </a:ext>
            </a:extLst>
          </p:cNvPr>
          <p:cNvSpPr txBox="1"/>
          <p:nvPr/>
        </p:nvSpPr>
        <p:spPr>
          <a:xfrm>
            <a:off x="1559778" y="5030132"/>
            <a:ext cx="8612882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255"/>
              </a:lnSpc>
            </a:pPr>
            <a:r>
              <a:rPr lang="cs-CZ" sz="3900" dirty="0">
                <a:solidFill>
                  <a:srgbClr val="D4FFF3"/>
                </a:solidFill>
                <a:latin typeface="Jost Bold" panose="020B0604020202020204" charset="-18"/>
                <a:ea typeface="Jost Bold" panose="020B0604020202020204" charset="-18"/>
                <a:sym typeface="Jost Bold"/>
              </a:rPr>
              <a:t>VODA - HOSPODAŘENÍ S VODOU</a:t>
            </a:r>
            <a:endParaRPr lang="en-US" sz="3900" dirty="0">
              <a:solidFill>
                <a:srgbClr val="D4FFF3"/>
              </a:solidFill>
              <a:latin typeface="Jost Bold" panose="020B0604020202020204" charset="-18"/>
              <a:ea typeface="Jost Bold" panose="020B0604020202020204" charset="-18"/>
              <a:sym typeface="Jost Bold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222F6EA4-367A-EE14-0DB6-2DB73158AC60}"/>
              </a:ext>
            </a:extLst>
          </p:cNvPr>
          <p:cNvSpPr txBox="1"/>
          <p:nvPr/>
        </p:nvSpPr>
        <p:spPr>
          <a:xfrm>
            <a:off x="1475093" y="5978578"/>
            <a:ext cx="8516115" cy="125754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Akumulace a využití dešťových vod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4ACE618-7AA3-133B-7AC1-285A12DE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047" y="790069"/>
            <a:ext cx="5811728" cy="397500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D2DD9D5A-292A-D4AC-757B-3F452160C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047" y="5170182"/>
            <a:ext cx="5841820" cy="3991219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5DAED3DA-63D7-1D41-C2E6-6304A041F42D}"/>
              </a:ext>
            </a:extLst>
          </p:cNvPr>
          <p:cNvGrpSpPr/>
          <p:nvPr/>
        </p:nvGrpSpPr>
        <p:grpSpPr>
          <a:xfrm rot="-5400000">
            <a:off x="13537644" y="4322922"/>
            <a:ext cx="9500712" cy="1641157"/>
            <a:chOff x="-526514" y="11370780"/>
            <a:chExt cx="12667616" cy="21882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3AE4C8-292A-0E57-98F0-F7FFB3DB012A}"/>
                </a:ext>
              </a:extLst>
            </p:cNvPr>
            <p:cNvSpPr/>
            <p:nvPr/>
          </p:nvSpPr>
          <p:spPr>
            <a:xfrm>
              <a:off x="-526514" y="11370780"/>
              <a:ext cx="12667616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274609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54243-B3AF-0D58-82D1-6EDC70FA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B65A4076-D694-36F5-09C5-F926887AEA41}"/>
              </a:ext>
            </a:extLst>
          </p:cNvPr>
          <p:cNvSpPr/>
          <p:nvPr/>
        </p:nvSpPr>
        <p:spPr>
          <a:xfrm>
            <a:off x="10044988" y="1036461"/>
            <a:ext cx="5232497" cy="807783"/>
          </a:xfrm>
          <a:custGeom>
            <a:avLst/>
            <a:gdLst/>
            <a:ahLst/>
            <a:cxnLst/>
            <a:rect l="l" t="t" r="r" b="b"/>
            <a:pathLst>
              <a:path w="12374035" h="1077045">
                <a:moveTo>
                  <a:pt x="0" y="0"/>
                </a:moveTo>
                <a:lnTo>
                  <a:pt x="12374035" y="0"/>
                </a:lnTo>
                <a:lnTo>
                  <a:pt x="12374035" y="1077045"/>
                </a:lnTo>
                <a:lnTo>
                  <a:pt x="0" y="107704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0ED05AC-7D11-95E2-61DD-51931BE43663}"/>
              </a:ext>
            </a:extLst>
          </p:cNvPr>
          <p:cNvGrpSpPr/>
          <p:nvPr/>
        </p:nvGrpSpPr>
        <p:grpSpPr>
          <a:xfrm>
            <a:off x="1553001" y="669053"/>
            <a:ext cx="14289821" cy="807783"/>
            <a:chOff x="-1" y="0"/>
            <a:chExt cx="19053094" cy="133553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D0F466D-F346-1EA0-D9FB-5B88C4E2C50F}"/>
                </a:ext>
              </a:extLst>
            </p:cNvPr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E3D7EF1-A707-81A3-E930-0BA93FBE7AB4}"/>
                </a:ext>
              </a:extLst>
            </p:cNvPr>
            <p:cNvSpPr txBox="1"/>
            <p:nvPr/>
          </p:nvSpPr>
          <p:spPr>
            <a:xfrm>
              <a:off x="-1" y="66675"/>
              <a:ext cx="19053094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PROSTRANSTVÍ - </a:t>
              </a:r>
              <a:r>
                <a:rPr lang="cs-CZ" sz="4800" dirty="0">
                  <a:solidFill>
                    <a:srgbClr val="00AB8B"/>
                  </a:solidFill>
                  <a:latin typeface="Jost Bold" panose="020B0604020202020204" charset="-18"/>
                  <a:ea typeface="Jost Bold" panose="020B0604020202020204" charset="-18"/>
                  <a:sym typeface="Jost Bold"/>
                </a:rPr>
                <a:t>ZELEŇ</a:t>
              </a: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   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7A8DB62-7F3C-F551-B65B-E2FC681FB734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F920CB1F-083B-AA67-76A2-822ED347D91D}"/>
              </a:ext>
            </a:extLst>
          </p:cNvPr>
          <p:cNvSpPr txBox="1"/>
          <p:nvPr/>
        </p:nvSpPr>
        <p:spPr>
          <a:xfrm>
            <a:off x="1310574" y="1868489"/>
            <a:ext cx="10043225" cy="199834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Stromy/keře - ne/zpevněné plochy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Zeleň samopnoucí/na konstrukcích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Komunitní zahrady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9D59F57-9581-66FC-F910-01B02C45CC20}"/>
              </a:ext>
            </a:extLst>
          </p:cNvPr>
          <p:cNvSpPr txBox="1"/>
          <p:nvPr/>
        </p:nvSpPr>
        <p:spPr>
          <a:xfrm>
            <a:off x="1209364" y="4092018"/>
            <a:ext cx="9458636" cy="231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Krajinné trávníky a květnaté louky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Parkové/parterové trávníky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9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Tramvajové pásy extenzivní/intenzivní</a:t>
            </a:r>
            <a:endParaRPr lang="en-US" sz="39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31632A2-C7C6-6825-7B47-CEF8E514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0" y="1392914"/>
            <a:ext cx="5162322" cy="40005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D92494A-581E-B4EC-BA57-E3FC16AF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297" y="5393414"/>
            <a:ext cx="5141540" cy="2864237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9ED1B51-DC69-0CE1-562B-763CA663021C}"/>
              </a:ext>
            </a:extLst>
          </p:cNvPr>
          <p:cNvGrpSpPr/>
          <p:nvPr/>
        </p:nvGrpSpPr>
        <p:grpSpPr>
          <a:xfrm rot="-5400000">
            <a:off x="13460318" y="4322921"/>
            <a:ext cx="9500712" cy="1641157"/>
            <a:chOff x="-526514" y="11370780"/>
            <a:chExt cx="12667616" cy="21882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CE247E4-FC80-1924-19FA-0FB601DD0252}"/>
                </a:ext>
              </a:extLst>
            </p:cNvPr>
            <p:cNvSpPr/>
            <p:nvPr/>
          </p:nvSpPr>
          <p:spPr>
            <a:xfrm>
              <a:off x="-526514" y="11370780"/>
              <a:ext cx="12667616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76445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4A321-868B-001D-01EE-AF8C1D440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E5466909-3521-4CB1-F29C-F57031B9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572" y="7835469"/>
            <a:ext cx="4134427" cy="245153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191BB2D-2DBE-E23F-37AB-B036B0CD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573" y="4457700"/>
            <a:ext cx="4134427" cy="3874283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6BA5931E-C882-3A27-2724-CEC92E072CF3}"/>
              </a:ext>
            </a:extLst>
          </p:cNvPr>
          <p:cNvGrpSpPr/>
          <p:nvPr/>
        </p:nvGrpSpPr>
        <p:grpSpPr>
          <a:xfrm>
            <a:off x="1559778" y="730034"/>
            <a:ext cx="14289821" cy="807783"/>
            <a:chOff x="-1" y="0"/>
            <a:chExt cx="19053094" cy="133553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492EFA0-AA93-A3A9-4069-A35AA2480354}"/>
                </a:ext>
              </a:extLst>
            </p:cNvPr>
            <p:cNvSpPr/>
            <p:nvPr/>
          </p:nvSpPr>
          <p:spPr>
            <a:xfrm>
              <a:off x="0" y="0"/>
              <a:ext cx="10656333" cy="1335532"/>
            </a:xfrm>
            <a:custGeom>
              <a:avLst/>
              <a:gdLst/>
              <a:ahLst/>
              <a:cxnLst/>
              <a:rect l="l" t="t" r="r" b="b"/>
              <a:pathLst>
                <a:path w="10656333" h="1335532">
                  <a:moveTo>
                    <a:pt x="0" y="0"/>
                  </a:moveTo>
                  <a:lnTo>
                    <a:pt x="10656333" y="0"/>
                  </a:lnTo>
                  <a:lnTo>
                    <a:pt x="10656333" y="1335532"/>
                  </a:lnTo>
                  <a:lnTo>
                    <a:pt x="0" y="1335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FB4177-C165-EB35-C7E4-9BB7BBB664D1}"/>
                </a:ext>
              </a:extLst>
            </p:cNvPr>
            <p:cNvSpPr txBox="1"/>
            <p:nvPr/>
          </p:nvSpPr>
          <p:spPr>
            <a:xfrm>
              <a:off x="-1" y="66675"/>
              <a:ext cx="19053094" cy="126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cs-CZ" sz="4800" b="1" dirty="0">
                  <a:solidFill>
                    <a:srgbClr val="FFFFFF"/>
                  </a:solidFill>
                  <a:latin typeface="Jost Bold"/>
                  <a:ea typeface="Jost Bold"/>
                  <a:cs typeface="Jost Bold"/>
                  <a:sym typeface="Jost Bold"/>
                </a:rPr>
                <a:t>PROSTRANSTVÍ - VODA   </a:t>
              </a:r>
              <a:endParaRPr lang="en-US" sz="4800" b="1" dirty="0">
                <a:solidFill>
                  <a:srgbClr val="FFFFFF"/>
                </a:solidFill>
                <a:latin typeface="Jost Bold"/>
                <a:ea typeface="Jost Bold"/>
                <a:cs typeface="Jost Bold"/>
                <a:sym typeface="Jost Bold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9987E0C-9373-E31D-BE45-BBFB8563A349}"/>
              </a:ext>
            </a:extLst>
          </p:cNvPr>
          <p:cNvSpPr/>
          <p:nvPr/>
        </p:nvSpPr>
        <p:spPr>
          <a:xfrm>
            <a:off x="5774130" y="7637144"/>
            <a:ext cx="3899910" cy="369332"/>
          </a:xfrm>
          <a:custGeom>
            <a:avLst/>
            <a:gdLst/>
            <a:ahLst/>
            <a:cxnLst/>
            <a:rect l="l" t="t" r="r" b="b"/>
            <a:pathLst>
              <a:path w="5199880" h="492443">
                <a:moveTo>
                  <a:pt x="0" y="0"/>
                </a:moveTo>
                <a:lnTo>
                  <a:pt x="5199880" y="0"/>
                </a:lnTo>
                <a:lnTo>
                  <a:pt x="5199880" y="492443"/>
                </a:lnTo>
                <a:lnTo>
                  <a:pt x="0" y="49244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E7E7C94-A8CE-7A8B-2F8F-A4F4CDCD600E}"/>
              </a:ext>
            </a:extLst>
          </p:cNvPr>
          <p:cNvSpPr txBox="1"/>
          <p:nvPr/>
        </p:nvSpPr>
        <p:spPr>
          <a:xfrm>
            <a:off x="1295400" y="1758254"/>
            <a:ext cx="12344400" cy="818584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Štěrkomlatové</a:t>
            </a: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 povrchy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Porézní dlažba, propustný asfalt/drenážní beton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Povrchy z recyklované gumy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Štěrkové trávníky 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Vegetační dlažba/zatravňovací rošty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Vsakovací průlehy/průlehy s regulovaným odtokem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Povrchové vsakovací retenční rýhy (s/bez </a:t>
            </a:r>
            <a:r>
              <a:rPr lang="cs-CZ" sz="32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regul</a:t>
            </a: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. odtoku)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Podzemní vsakovací rýhy (s/bez </a:t>
            </a:r>
            <a:r>
              <a:rPr lang="cs-CZ" sz="3200" b="1" dirty="0" err="1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regul</a:t>
            </a: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. odtoku)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Dešťový záhon</a:t>
            </a:r>
            <a:endParaRPr lang="cs-CZ" sz="3200" b="1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Vsakovací retenční nádrž (s/bez </a:t>
            </a:r>
            <a:r>
              <a:rPr lang="cs-CZ" sz="32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regul</a:t>
            </a: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. odtoku)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Retenční nádrž se stálou hladinou vody (s </a:t>
            </a:r>
            <a:r>
              <a:rPr lang="cs-CZ" sz="3200" b="1" dirty="0" err="1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regul</a:t>
            </a: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. odtokem)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Retenční nádrž mokřadního typu</a:t>
            </a: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D4FFF3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Akumulační nádrže podzemní/nadzemní</a:t>
            </a:r>
          </a:p>
          <a:p>
            <a:pPr marL="788670" lvl="1" indent="-571500">
              <a:lnSpc>
                <a:spcPts val="4320"/>
              </a:lnSpc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00AB8B"/>
                </a:solidFill>
                <a:latin typeface="Jost" panose="020B0604020202020204" charset="-18"/>
                <a:ea typeface="Jost" panose="020B0604020202020204" charset="-18"/>
                <a:sym typeface="Jost"/>
              </a:rPr>
              <a:t>Vodní herní prvky/chladící místa/koupací biotopy</a:t>
            </a:r>
            <a:endParaRPr lang="cs-CZ" sz="3200" b="1" dirty="0">
              <a:solidFill>
                <a:srgbClr val="D4FFF3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200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  <a:p>
            <a:pPr marL="788670" lvl="1" indent="-571500" algn="l">
              <a:lnSpc>
                <a:spcPts val="4320"/>
              </a:lnSpc>
              <a:buFont typeface="Wingdings" panose="05000000000000000000" pitchFamily="2" charset="2"/>
              <a:buChar char="§"/>
            </a:pPr>
            <a:endParaRPr lang="cs-CZ" sz="3900" dirty="0">
              <a:solidFill>
                <a:srgbClr val="00AB8B"/>
              </a:solidFill>
              <a:latin typeface="Jost" panose="020B0604020202020204" charset="-18"/>
              <a:ea typeface="Jost" panose="020B0604020202020204" charset="-18"/>
              <a:sym typeface="Jost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F403555-39E9-A518-EE90-64E69602E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573" y="0"/>
            <a:ext cx="4134427" cy="491558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9194510-B126-C8FD-AD3E-066E2279D171}"/>
              </a:ext>
            </a:extLst>
          </p:cNvPr>
          <p:cNvGrpSpPr/>
          <p:nvPr/>
        </p:nvGrpSpPr>
        <p:grpSpPr>
          <a:xfrm rot="-5400000">
            <a:off x="13537643" y="4196477"/>
            <a:ext cx="9500712" cy="1641157"/>
            <a:chOff x="-526514" y="11370780"/>
            <a:chExt cx="12667616" cy="21882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1AF8B3D-9F9A-887D-1681-EE3D3554C675}"/>
                </a:ext>
              </a:extLst>
            </p:cNvPr>
            <p:cNvSpPr/>
            <p:nvPr/>
          </p:nvSpPr>
          <p:spPr>
            <a:xfrm>
              <a:off x="-526514" y="11370780"/>
              <a:ext cx="12667616" cy="2188210"/>
            </a:xfrm>
            <a:custGeom>
              <a:avLst/>
              <a:gdLst/>
              <a:ahLst/>
              <a:cxnLst/>
              <a:rect l="l" t="t" r="r" b="b"/>
              <a:pathLst>
                <a:path w="12667615" h="2188210">
                  <a:moveTo>
                    <a:pt x="0" y="0"/>
                  </a:moveTo>
                  <a:lnTo>
                    <a:pt x="12667615" y="0"/>
                  </a:lnTo>
                  <a:lnTo>
                    <a:pt x="12667615" y="2188210"/>
                  </a:lnTo>
                  <a:lnTo>
                    <a:pt x="0" y="218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595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1134</Words>
  <Application>Microsoft Office PowerPoint</Application>
  <PresentationFormat>Vlastní</PresentationFormat>
  <Paragraphs>225</Paragraphs>
  <Slides>31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Arimo</vt:lpstr>
      <vt:lpstr>Wingdings</vt:lpstr>
      <vt:lpstr>Arial</vt:lpstr>
      <vt:lpstr>Jost Bold</vt:lpstr>
      <vt:lpstr>Calibri</vt:lpstr>
      <vt:lpstr>Jost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návrhu  6|6|24 Štěpánovice</dc:title>
  <dc:creator>Dalibor Lička</dc:creator>
  <cp:lastModifiedBy>Martina Jančová</cp:lastModifiedBy>
  <cp:revision>6</cp:revision>
  <dcterms:created xsi:type="dcterms:W3CDTF">2006-08-16T00:00:00Z</dcterms:created>
  <dcterms:modified xsi:type="dcterms:W3CDTF">2025-04-07T07:15:16Z</dcterms:modified>
  <dc:identifier>DAGjquXYeFM</dc:identifier>
</cp:coreProperties>
</file>