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1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9.jpeg" ContentType="image/jpeg"/>
  <Override PartName="/ppt/media/image6.png" ContentType="image/png"/>
  <Override PartName="/ppt/media/image42.jpeg" ContentType="image/jpeg"/>
  <Override PartName="/ppt/media/image83.png" ContentType="image/png"/>
  <Override PartName="/ppt/media/image57.jpeg" ContentType="image/jpeg"/>
  <Override PartName="/ppt/media/image63.png" ContentType="image/png"/>
  <Override PartName="/ppt/media/image55.jpeg" ContentType="image/jpeg"/>
  <Override PartName="/ppt/media/image58.jpeg" ContentType="image/jpeg"/>
  <Override PartName="/ppt/media/image53.png" ContentType="image/png"/>
  <Override PartName="/ppt/media/image56.jpeg" ContentType="image/jpe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54.png" ContentType="image/png"/>
  <Override PartName="/ppt/media/image41.jpeg" ContentType="image/jpeg"/>
  <Override PartName="/ppt/media/image44.png" ContentType="image/png"/>
  <Override PartName="/ppt/media/image75.jpeg" ContentType="image/jpeg"/>
  <Override PartName="/ppt/media/image40.jpeg" ContentType="image/jpeg"/>
  <Override PartName="/ppt/media/image39.png" ContentType="image/png"/>
  <Override PartName="/ppt/media/image64.jpeg" ContentType="image/jpeg"/>
  <Override PartName="/ppt/media/image38.png" ContentType="image/png"/>
  <Override PartName="/ppt/media/image43.jpeg" ContentType="image/jpeg"/>
  <Override PartName="/ppt/media/image28.png" ContentType="image/png"/>
  <Override PartName="/ppt/media/image18.jpeg" ContentType="image/jpeg"/>
  <Override PartName="/ppt/media/image24.jpeg" ContentType="image/jpeg"/>
  <Override PartName="/ppt/media/image22.png" ContentType="image/png"/>
  <Override PartName="/ppt/media/image21.jpeg" ContentType="image/jpeg"/>
  <Override PartName="/ppt/media/image19.jpeg" ContentType="image/jpeg"/>
  <Override PartName="/ppt/media/image25.png" ContentType="image/png"/>
  <Override PartName="/ppt/media/image30.png" ContentType="image/png"/>
  <Override PartName="/ppt/media/image78.png" ContentType="image/png"/>
  <Override PartName="/ppt/media/image69.jpeg" ContentType="image/jpeg"/>
  <Override PartName="/ppt/media/image74.jpeg" ContentType="image/jpeg"/>
  <Override PartName="/ppt/media/image29.jpeg" ContentType="image/jpeg"/>
  <Override PartName="/ppt/media/image73.jpeg" ContentType="image/jpeg"/>
  <Override PartName="/ppt/media/image17.png" ContentType="image/png"/>
  <Override PartName="/ppt/media/image82.png" ContentType="image/png"/>
  <Override PartName="/ppt/media/image71.jpeg" ContentType="image/jpeg"/>
  <Override PartName="/ppt/media/image76.png" ContentType="image/png"/>
  <Override PartName="/ppt/media/image66.jpeg" ContentType="image/jpeg"/>
  <Override PartName="/ppt/media/image11.png" ContentType="image/png"/>
  <Override PartName="/ppt/media/image48.png" ContentType="image/png"/>
  <Override PartName="/ppt/media/image70.jpeg" ContentType="image/jpeg"/>
  <Override PartName="/ppt/media/image35.png" ContentType="image/png"/>
  <Override PartName="/ppt/media/image16.png" ContentType="image/png"/>
  <Override PartName="/ppt/media/image81.png" ContentType="image/png"/>
  <Override PartName="/ppt/media/image68.jpeg" ContentType="image/jpeg"/>
  <Override PartName="/ppt/media/image79.png" ContentType="image/png"/>
  <Override PartName="/ppt/media/image72.jpeg" ContentType="image/jpeg"/>
  <Override PartName="/ppt/media/image14.png" ContentType="image/png"/>
  <Override PartName="/ppt/media/image67.jpeg" ContentType="image/jpeg"/>
  <Override PartName="/ppt/media/image26.png" ContentType="image/png"/>
  <Override PartName="/ppt/media/image60.jpeg" ContentType="image/jpeg"/>
  <Override PartName="/ppt/media/image77.jpeg" ContentType="image/jpeg"/>
  <Override PartName="/ppt/media/image61.jpeg" ContentType="image/jpeg"/>
  <Override PartName="/ppt/media/image15.png" ContentType="image/png"/>
  <Override PartName="/ppt/media/image80.png" ContentType="image/png"/>
  <Override PartName="/ppt/media/image3.png" ContentType="image/png"/>
  <Override PartName="/ppt/media/image5.emf" ContentType="image/x-emf"/>
  <Override PartName="/ppt/media/image33.png" ContentType="image/png"/>
  <Override PartName="/ppt/media/image4.emf" ContentType="image/x-emf"/>
  <Override PartName="/ppt/media/image32.png" ContentType="image/png"/>
  <Override PartName="/ppt/media/image1.jpeg" ContentType="image/jpeg"/>
  <Override PartName="/ppt/media/image10.png" ContentType="image/png"/>
  <Override PartName="/ppt/media/image47.png" ContentType="image/png"/>
  <Override PartName="/ppt/media/image62.jpeg" ContentType="image/jpeg"/>
  <Override PartName="/ppt/media/image7.png" ContentType="image/png"/>
  <Override PartName="/ppt/media/image34.jpeg" ContentType="image/jpeg"/>
  <Override PartName="/ppt/media/image9.emf" ContentType="image/x-emf"/>
  <Override PartName="/ppt/media/image37.png" ContentType="image/png"/>
  <Override PartName="/ppt/media/image20.jpeg" ContentType="image/jpeg"/>
  <Override PartName="/ppt/media/image12.png" ContentType="image/png"/>
  <Override PartName="/ppt/media/image23.jpeg" ContentType="image/jpeg"/>
  <Override PartName="/ppt/media/image65.jpeg" ContentType="image/jpeg"/>
  <Override PartName="/ppt/media/image49.png" ContentType="image/png"/>
  <Override PartName="/ppt/media/image13.png" ContentType="image/png"/>
  <Override PartName="/ppt/media/image8.emf" ContentType="image/x-emf"/>
  <Override PartName="/ppt/media/image36.png" ContentType="image/png"/>
  <Override PartName="/ppt/media/image27.jpeg" ContentType="image/jpeg"/>
  <Override PartName="/ppt/media/image52.png" ContentType="image/png"/>
  <Override PartName="/ppt/media/image31.png" ContentType="image/png"/>
  <Override PartName="/ppt/media/image2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přesun snímku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5AF87E43-8C3A-4927-B6EA-E750B21C98AD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2A4517F-1187-4F91-BBB6-11A1D02B8AD7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2B3BCF0-CC55-4BF3-B199-3F213E24C179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0B63228-ACEC-429C-8A39-20644BC56B27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6B2D7B6-3C62-415E-B719-6BF1A8694F93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ff2f92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ff2f92"/>
                </a:solidFill>
                <a:latin typeface="Arial"/>
              </a:rPr>
              <a:t>Předpoklad zahájení výstavby 03/2025, předpoklad dokončení 12/2026 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ff2f92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ff2f92"/>
                </a:solidFill>
                <a:latin typeface="Arial"/>
              </a:rPr>
              <a:t>Hasičská stanice typu P2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ff2f92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ff2f92"/>
                </a:solidFill>
                <a:latin typeface="Arial"/>
              </a:rPr>
              <a:t>Předpokládané náklady projektu 136 mil. Kč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ff2f92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ff2f92"/>
                </a:solidFill>
                <a:latin typeface="Arial"/>
              </a:rPr>
              <a:t>Financování bude zajištěno z IROP ve výši 100 mil. Kč a dále z mimorozpočtových zdrojů HZS MSK, konkrétně z dotace MSK, předpoklad potřeby je cca 36 až 40 mil. Kč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ff2f92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ff2f92"/>
                </a:solidFill>
                <a:latin typeface="Arial"/>
              </a:rPr>
              <a:t>„</a:t>
            </a:r>
            <a:r>
              <a:rPr b="0" lang="cs-CZ" sz="2000" spc="-1" strike="noStrike">
                <a:solidFill>
                  <a:srgbClr val="ff2f92"/>
                </a:solidFill>
                <a:latin typeface="Arial"/>
              </a:rPr>
              <a:t>Opční část“ - mimo projekt a v rámci samostatné etapy je připravena realizace sportoviště a dále dovybavení stanice některými technologiemi v celkové výši cca 22 mil. Kč vč. DPH, v současné době bez zajištěného financování.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23EA4D0-7BC4-4889-9C2D-039739F9E30B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1B2FF6-E11E-4D08-992B-99B63064B65C}" type="slidenum">
              <a:rPr b="0" lang="cs-CZ" sz="1200" spc="-1" strike="noStrike">
                <a:latin typeface="Times New Roman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Červené – stanice MSK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Modré – JPO II, III, V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Počty: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JPO I  840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JSDHO 5 687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JPO IV a VI  470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CELKEM 6 997 hasičů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14D794B-F579-4F67-8C4F-537E47601ED3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35590F4-7592-43A7-807B-F8C60EDF2E14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AE2B624F-7CD2-407C-A05A-95E48325C9A9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0B4A511-94C6-47C3-B802-2DCFB5A21D77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cs-CZ" sz="2000" spc="-1" strike="noStrike">
                <a:latin typeface="Arial"/>
              </a:rPr>
              <a:t>12 jednotek hasičů, 150 hasičů, 118 hasičů v nebezpečné zóně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cs-CZ" sz="2000" spc="-1" strike="noStrike">
                <a:latin typeface="Arial"/>
              </a:rPr>
              <a:t>Práce tvrvala 36 hod v intervalu 12:00 hod. pracovních směn, 28713 krůt zlikvidováno, </a:t>
            </a:r>
            <a:endParaRPr b="0" lang="cs-CZ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cs-CZ" sz="2000" spc="-1" strike="noStrike">
                <a:latin typeface="Arial"/>
              </a:rPr>
              <a:t>Na likvidaci krůt použit CO2 v množství 14t, provedena dekontaminace 46 osobních a 30 nákladních vozidel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741789C-74D3-42D8-A5BE-F10160CE6976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CDCB552-2727-401D-86AB-2722FB6E1E4A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BBCA5D-7280-4A59-B4AB-610AE525919A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4000"/>
          </a:bodyPr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cs-CZ" sz="2000" spc="-1" strike="noStrike">
                <a:latin typeface="Arial"/>
              </a:rPr>
              <a:t>Aktualizace Střelka</a:t>
            </a:r>
            <a:endParaRPr b="0" lang="cs-CZ" sz="20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cs-CZ" sz="2000" spc="-1" strike="noStrike">
                <a:latin typeface="Arial"/>
              </a:rPr>
              <a:t>SPD ano, </a:t>
            </a:r>
            <a:endParaRPr b="0" lang="cs-CZ" sz="2000" spc="-1" strike="noStrike">
              <a:latin typeface="Arial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cs-CZ" sz="2000" spc="-1" strike="noStrike">
                <a:latin typeface="Arial"/>
              </a:rPr>
              <a:t>950 kontrolních akcí, 97 KK, 60 TK, 223 ÚPK</a:t>
            </a:r>
            <a:endParaRPr b="0" lang="cs-CZ" sz="2000" spc="-1" strike="noStrike">
              <a:latin typeface="Arial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</a:pPr>
            <a:r>
              <a:rPr b="0" lang="cs-CZ" sz="2000" spc="-1" strike="noStrike">
                <a:latin typeface="Arial"/>
              </a:rPr>
              <a:t>plán 930 kontrolních akcí, překročeno</a:t>
            </a:r>
            <a:endParaRPr b="0" lang="cs-CZ" sz="2000" spc="-1" strike="noStrike">
              <a:latin typeface="Arial"/>
            </a:endParaRPr>
          </a:p>
          <a:p>
            <a:pPr marL="628560" indent="-9540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1 speciální kontr. úkol MV-GŘ HZS ČR na roky 2023-2024 provedení celorepublikových tematických požárních kontrol právnických osob a podnikajících fyzických osob poskytujících pobytové služby sociální péče.</a:t>
            </a:r>
            <a:endParaRPr b="0" lang="cs-CZ" sz="2000" spc="-1" strike="noStrike">
              <a:latin typeface="Arial"/>
            </a:endParaRPr>
          </a:p>
          <a:p>
            <a:pPr lvl="2" marL="10857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41×  zařízení pobytových sociálních služeb</a:t>
            </a:r>
            <a:endParaRPr b="0" lang="cs-CZ" sz="2000" spc="-1" strike="noStrike">
              <a:latin typeface="Arial"/>
            </a:endParaRPr>
          </a:p>
          <a:p>
            <a:pPr marL="13716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domovy pro seniory, </a:t>
            </a:r>
            <a:endParaRPr b="0" lang="cs-CZ" sz="2000" spc="-1" strike="noStrike">
              <a:latin typeface="Arial"/>
            </a:endParaRPr>
          </a:p>
          <a:p>
            <a:pPr marL="13716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domovy pro osoby se zdravotním postižením, </a:t>
            </a:r>
            <a:endParaRPr b="0" lang="cs-CZ" sz="2000" spc="-1" strike="noStrike">
              <a:latin typeface="Arial"/>
            </a:endParaRPr>
          </a:p>
          <a:p>
            <a:pPr marL="13716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domovy se zvláštním režimem, </a:t>
            </a:r>
            <a:endParaRPr b="0" lang="cs-CZ" sz="2000" spc="-1" strike="noStrike">
              <a:latin typeface="Arial"/>
            </a:endParaRPr>
          </a:p>
          <a:p>
            <a:pPr marL="13716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týdenní stacionáře</a:t>
            </a:r>
            <a:endParaRPr b="0" lang="cs-CZ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	</a:t>
            </a:r>
            <a:endParaRPr b="0" lang="cs-CZ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-   3.358 stanovisek stavební prevence (2.232závazných stanovisek a koordinovaných závazných stanovisek k projektové dokumentaci, 1126 stanovisek ke kontrolním prohlídkám stavby), a nad rámec uvedeného ještě 572 sdělení mimo rámec výkonu SPD</a:t>
            </a:r>
            <a:endParaRPr b="0" lang="cs-CZ" sz="2000" spc="-1" strike="noStrike">
              <a:latin typeface="Arial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SPD celkem 1.953 požárů, 625 požárů řešených ZPP (počet spisů o požárech)</a:t>
            </a:r>
            <a:endParaRPr b="0" lang="cs-CZ" sz="2000" spc="-1" strike="noStrike">
              <a:latin typeface="Arial"/>
            </a:endParaRPr>
          </a:p>
          <a:p>
            <a:pPr marL="628560" indent="-9540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2000" spc="-1" strike="noStrike">
              <a:latin typeface="Arial"/>
            </a:endParaRPr>
          </a:p>
          <a:p>
            <a:pPr lvl="1" marL="628560" indent="-171360">
              <a:lnSpc>
                <a:spcPct val="100000"/>
              </a:lnSpc>
              <a:buClr>
                <a:srgbClr val="000000"/>
              </a:buClr>
              <a:buFont typeface="Calibri"/>
              <a:buChar char="-"/>
              <a:tabLst>
                <a:tab algn="l" pos="0"/>
              </a:tabLst>
            </a:pPr>
            <a:r>
              <a:rPr b="0" lang="cs-CZ" sz="2000" spc="-1" strike="noStrike">
                <a:latin typeface="Arial"/>
              </a:rPr>
              <a:t>17 kontrol podle zákona o prevenci záv. havárií (2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 kontroly u provozovatelů objektů zařazených do skupiny „A“ a 1</a:t>
            </a:r>
            <a:r>
              <a:rPr b="0" lang="cs-CZ" sz="2000" spc="-1" strike="noStrike">
                <a:latin typeface="Calibri"/>
                <a:ea typeface="Calibri"/>
              </a:rPr>
              <a:t>5</a:t>
            </a:r>
            <a:r>
              <a:rPr b="0" lang="cs-CZ" sz="1200" spc="-1" strike="noStrike">
                <a:solidFill>
                  <a:srgbClr val="000000"/>
                </a:solidFill>
                <a:latin typeface="Calibri"/>
                <a:ea typeface="Calibri"/>
              </a:rPr>
              <a:t> kontrol u provozovatelů objektů zařazených do skupiny B (zařazení provozovatelů do příslušné kategorie je prováděno v závislosti na druhu a množství nebezpečné chemické látky nebo směsi)</a:t>
            </a:r>
            <a:endParaRPr b="0" lang="cs-CZ" sz="1200" spc="-1" strike="noStrike">
              <a:latin typeface="Arial"/>
            </a:endParaRPr>
          </a:p>
          <a:p>
            <a:pPr marL="171360" indent="-9540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latin typeface="Arial"/>
            </a:endParaRPr>
          </a:p>
          <a:p>
            <a:pPr marL="171360" indent="-9540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latin typeface="Arial"/>
            </a:endParaRPr>
          </a:p>
          <a:p>
            <a:pPr marL="628560" indent="-95400">
              <a:lnSpc>
                <a:spcPct val="100000"/>
              </a:lnSpc>
              <a:buNone/>
              <a:tabLst>
                <a:tab algn="l" pos="0"/>
              </a:tabLst>
            </a:pPr>
            <a:endParaRPr b="0" lang="cs-CZ" sz="1200" spc="-1" strike="noStrike"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DBCF390D-5F7B-4177-9588-73A7BBDB6AA0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image" Target="../media/image63.png"/><Relationship Id="rId4" Type="http://schemas.openxmlformats.org/officeDocument/2006/relationships/image" Target="../media/image6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image" Target="../media/image66.jpeg"/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image" Target="../media/image71.jpeg"/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jpeg"/><Relationship Id="rId3" Type="http://schemas.openxmlformats.org/officeDocument/2006/relationships/image" Target="../media/image76.png"/><Relationship Id="rId4" Type="http://schemas.openxmlformats.org/officeDocument/2006/relationships/image" Target="../media/image77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0" Type="http://schemas.openxmlformats.org/officeDocument/2006/relationships/image" Target="../media/image28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jpeg"/><Relationship Id="rId13" Type="http://schemas.openxmlformats.org/officeDocument/2006/relationships/image" Target="../media/image41.jpeg"/><Relationship Id="rId14" Type="http://schemas.openxmlformats.org/officeDocument/2006/relationships/image" Target="../media/image42.jpeg"/><Relationship Id="rId15" Type="http://schemas.openxmlformats.org/officeDocument/2006/relationships/image" Target="../media/image43.jpe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jpeg"/><Relationship Id="rId13" Type="http://schemas.openxmlformats.org/officeDocument/2006/relationships/image" Target="../media/image56.jpeg"/><Relationship Id="rId14" Type="http://schemas.openxmlformats.org/officeDocument/2006/relationships/image" Target="../media/image57.jpeg"/><Relationship Id="rId15" Type="http://schemas.openxmlformats.org/officeDocument/2006/relationships/image" Target="../media/image58.jpe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89;p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63000">
                <a:srgbClr val="ffffff"/>
              </a:gs>
              <a:gs pos="100000">
                <a:srgbClr val="c5d6e9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Google Shape;90;p1"/>
          <p:cNvSpPr/>
          <p:nvPr/>
        </p:nvSpPr>
        <p:spPr>
          <a:xfrm>
            <a:off x="0" y="3933000"/>
            <a:ext cx="7001640" cy="2924640"/>
          </a:xfrm>
          <a:prstGeom prst="rtTriangle">
            <a:avLst/>
          </a:prstGeom>
          <a:solidFill>
            <a:srgbClr val="0070c0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Google Shape;91;p1"/>
          <p:cNvSpPr/>
          <p:nvPr/>
        </p:nvSpPr>
        <p:spPr>
          <a:xfrm>
            <a:off x="0" y="3939840"/>
            <a:ext cx="1219176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cs-CZ" sz="1800" spc="-1" strike="noStrike">
                <a:solidFill>
                  <a:srgbClr val="3f3f3f"/>
                </a:solidFill>
                <a:latin typeface="Arial"/>
                <a:ea typeface="Arial"/>
              </a:rPr>
              <a:t>Zastupitelstvo Moravskoslezského kraje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47" name="Google Shape;92;p1"/>
          <p:cNvSpPr/>
          <p:nvPr/>
        </p:nvSpPr>
        <p:spPr>
          <a:xfrm>
            <a:off x="9268920" y="4693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Google Shape;93;p1"/>
          <p:cNvSpPr/>
          <p:nvPr/>
        </p:nvSpPr>
        <p:spPr>
          <a:xfrm>
            <a:off x="0" y="3933000"/>
            <a:ext cx="5238720" cy="2924640"/>
          </a:xfrm>
          <a:prstGeom prst="rtTriangle">
            <a:avLst/>
          </a:prstGeom>
          <a:solidFill>
            <a:srgbClr val="0070c0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Google Shape;94;p1"/>
          <p:cNvSpPr/>
          <p:nvPr/>
        </p:nvSpPr>
        <p:spPr>
          <a:xfrm flipH="1">
            <a:off x="-2160" y="3933000"/>
            <a:ext cx="12206520" cy="2924640"/>
          </a:xfrm>
          <a:prstGeom prst="rtTriangle">
            <a:avLst/>
          </a:prstGeom>
          <a:solidFill>
            <a:srgbClr val="0070c0">
              <a:alpha val="23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Google Shape;95;p1"/>
          <p:cNvSpPr/>
          <p:nvPr/>
        </p:nvSpPr>
        <p:spPr>
          <a:xfrm>
            <a:off x="0" y="3069000"/>
            <a:ext cx="12191760" cy="77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cs-CZ" sz="3000" spc="-1" strike="noStrike">
                <a:solidFill>
                  <a:srgbClr val="3f3f3f"/>
                </a:solidFill>
                <a:latin typeface="Arial"/>
                <a:ea typeface="Arial"/>
              </a:rPr>
              <a:t>Zpráva o stavu PO v kraji za rok 2023</a:t>
            </a:r>
            <a:endParaRPr b="0" lang="cs-CZ" sz="3000" spc="-1" strike="noStrike">
              <a:latin typeface="Arial"/>
            </a:endParaRPr>
          </a:p>
        </p:txBody>
      </p:sp>
      <p:grpSp>
        <p:nvGrpSpPr>
          <p:cNvPr id="51" name="Google Shape;96;p1"/>
          <p:cNvGrpSpPr/>
          <p:nvPr/>
        </p:nvGrpSpPr>
        <p:grpSpPr>
          <a:xfrm>
            <a:off x="5261400" y="801720"/>
            <a:ext cx="1683360" cy="2051280"/>
            <a:chOff x="5261400" y="801720"/>
            <a:chExt cx="1683360" cy="2051280"/>
          </a:xfrm>
        </p:grpSpPr>
        <p:sp>
          <p:nvSpPr>
            <p:cNvPr id="52" name="Google Shape;97;p1"/>
            <p:cNvSpPr/>
            <p:nvPr/>
          </p:nvSpPr>
          <p:spPr>
            <a:xfrm>
              <a:off x="5281560" y="833400"/>
              <a:ext cx="1628280" cy="1990440"/>
            </a:xfrm>
            <a:custGeom>
              <a:avLst/>
              <a:gdLst/>
              <a:ahLst/>
              <a:rect l="l" t="t" r="r" b="b"/>
              <a:pathLst>
                <a:path w="1628775" h="1990725">
                  <a:moveTo>
                    <a:pt x="104775" y="0"/>
                  </a:moveTo>
                  <a:lnTo>
                    <a:pt x="9525" y="542925"/>
                  </a:lnTo>
                  <a:lnTo>
                    <a:pt x="0" y="823912"/>
                  </a:lnTo>
                  <a:lnTo>
                    <a:pt x="47625" y="1104900"/>
                  </a:lnTo>
                  <a:lnTo>
                    <a:pt x="238125" y="1552575"/>
                  </a:lnTo>
                  <a:lnTo>
                    <a:pt x="428625" y="1771650"/>
                  </a:lnTo>
                  <a:lnTo>
                    <a:pt x="814387" y="1990725"/>
                  </a:lnTo>
                  <a:lnTo>
                    <a:pt x="1066800" y="1866900"/>
                  </a:lnTo>
                  <a:lnTo>
                    <a:pt x="1376362" y="1595437"/>
                  </a:lnTo>
                  <a:lnTo>
                    <a:pt x="1519237" y="1352550"/>
                  </a:lnTo>
                  <a:lnTo>
                    <a:pt x="1604962" y="1076325"/>
                  </a:lnTo>
                  <a:lnTo>
                    <a:pt x="1628775" y="881062"/>
                  </a:lnTo>
                  <a:lnTo>
                    <a:pt x="1614487" y="533400"/>
                  </a:lnTo>
                  <a:lnTo>
                    <a:pt x="1562100" y="138112"/>
                  </a:lnTo>
                  <a:lnTo>
                    <a:pt x="1528762" y="9525"/>
                  </a:lnTo>
                  <a:lnTo>
                    <a:pt x="104775" y="0"/>
                  </a:lnTo>
                  <a:close/>
                </a:path>
              </a:pathLst>
            </a:custGeom>
            <a:solidFill>
              <a:srgbClr val="ffffff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3" name="Google Shape;98;p1" descr="velkyHZSMSK.jpg"/>
            <p:cNvPicPr/>
            <p:nvPr/>
          </p:nvPicPr>
          <p:blipFill>
            <a:blip r:embed="rId1"/>
            <a:stretch/>
          </p:blipFill>
          <p:spPr>
            <a:xfrm>
              <a:off x="5261400" y="801720"/>
              <a:ext cx="1683360" cy="2051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" name="Google Shape;99;p1"/>
          <p:cNvSpPr/>
          <p:nvPr/>
        </p:nvSpPr>
        <p:spPr>
          <a:xfrm>
            <a:off x="2724840" y="3906000"/>
            <a:ext cx="6741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Google Shape;100;p1"/>
          <p:cNvSpPr/>
          <p:nvPr/>
        </p:nvSpPr>
        <p:spPr>
          <a:xfrm>
            <a:off x="24480" y="4596480"/>
            <a:ext cx="1219176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cs-CZ" sz="1800" spc="-1" strike="noStrike">
                <a:solidFill>
                  <a:srgbClr val="3f3f3f"/>
                </a:solidFill>
                <a:latin typeface="Arial"/>
              </a:rPr>
              <a:t>6</a:t>
            </a:r>
            <a:r>
              <a:rPr b="0" lang="cs-CZ" sz="1800" spc="-1" strike="noStrike">
                <a:solidFill>
                  <a:srgbClr val="3f3f3f"/>
                </a:solidFill>
                <a:latin typeface="Arial"/>
                <a:ea typeface="Arial"/>
              </a:rPr>
              <a:t>. 6.</a:t>
            </a:r>
            <a:r>
              <a:rPr b="0" lang="cs-CZ" sz="1800" spc="-1" strike="noStrike">
                <a:solidFill>
                  <a:srgbClr val="3f3f3f"/>
                </a:solidFill>
                <a:latin typeface="Arial"/>
                <a:ea typeface="Arial"/>
              </a:rPr>
              <a:t> 2024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17;p8"/>
          <p:cNvSpPr/>
          <p:nvPr/>
        </p:nvSpPr>
        <p:spPr>
          <a:xfrm>
            <a:off x="348480" y="969840"/>
            <a:ext cx="11494440" cy="5527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144000" bIns="144000" anchor="t">
            <a:noAutofit/>
          </a:bodyPr>
          <a:p>
            <a:pPr marL="266760" indent="-26676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1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Státní investiční dotace 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 příspěvek MSK / </a:t>
            </a:r>
            <a:r>
              <a:rPr b="1" lang="cs-CZ" sz="1600" spc="-1" strike="noStrike">
                <a:solidFill>
                  <a:srgbClr val="0070c0"/>
                </a:solidFill>
                <a:latin typeface="Calibri"/>
                <a:ea typeface="Arial"/>
              </a:rPr>
              <a:t>34 984</a:t>
            </a:r>
            <a:r>
              <a:rPr b="1" lang="cs-CZ" sz="1600" spc="-1" strike="noStrike">
                <a:solidFill>
                  <a:srgbClr val="0070c0"/>
                </a:solidFill>
                <a:latin typeface="Arial"/>
                <a:ea typeface="Arial"/>
              </a:rPr>
              <a:t> tis. Kč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9× 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Cisternová automobilová stříkačka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11× 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Dopravní automobil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7× 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Hasičská zbrojnice</a:t>
            </a:r>
            <a:br>
              <a:rPr sz="700"/>
            </a:br>
            <a:r>
              <a:rPr b="0" lang="cs-CZ" sz="700" spc="-1" strike="noStrike">
                <a:solidFill>
                  <a:srgbClr val="3f3f3f"/>
                </a:solidFill>
                <a:latin typeface="Arial"/>
              </a:rPr>
              <a:t> </a:t>
            </a:r>
            <a:endParaRPr b="0" lang="cs-CZ" sz="7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spcBef>
                <a:spcPts val="1199"/>
              </a:spcBef>
              <a:buClr>
                <a:srgbClr val="3f3f3f"/>
              </a:buClr>
              <a:buFont typeface="Arial"/>
              <a:buChar char="•"/>
            </a:pPr>
            <a:r>
              <a:rPr b="1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Státní neinvestiční dotace</a:t>
            </a:r>
            <a:r>
              <a:rPr b="1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 </a:t>
            </a:r>
            <a:r>
              <a:rPr b="1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příspěvek MSK /</a:t>
            </a:r>
            <a:r>
              <a:rPr b="1" lang="cs-CZ" sz="1600" spc="-1" strike="noStrike">
                <a:solidFill>
                  <a:srgbClr val="0070c0"/>
                </a:solidFill>
                <a:latin typeface="Arial"/>
                <a:ea typeface="Arial"/>
              </a:rPr>
              <a:t> 2 250 tis. Kč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99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Pohotovost JPO II/1 – 39× JSDHO (50 tis. Kč)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Pohotovost JPO II/2 – 3× JSDHO (100 tis. Kč)</a:t>
            </a:r>
            <a:br>
              <a:rPr sz="1000"/>
            </a:br>
            <a:r>
              <a:rPr b="0" lang="cs-CZ" sz="1000" spc="-1" strike="noStrike">
                <a:solidFill>
                  <a:srgbClr val="3f3f3f"/>
                </a:solidFill>
                <a:latin typeface="Arial"/>
              </a:rPr>
              <a:t> </a:t>
            </a:r>
            <a:endParaRPr b="0" lang="cs-CZ" sz="1000" spc="-1" strike="noStrike">
              <a:latin typeface="Arial"/>
            </a:endParaRPr>
          </a:p>
          <a:p>
            <a:pPr marL="266760" indent="-266760">
              <a:lnSpc>
                <a:spcPct val="100000"/>
              </a:lnSpc>
              <a:spcBef>
                <a:spcPts val="1199"/>
              </a:spcBef>
              <a:buClr>
                <a:srgbClr val="3f3f3f"/>
              </a:buClr>
              <a:buFont typeface="Arial"/>
              <a:buChar char="•"/>
            </a:pPr>
            <a:r>
              <a:rPr b="1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Technika HZS MSK převedená bezúplatně zřizovatelům JSDHO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1600" spc="-1" strike="noStrike">
                <a:solidFill>
                  <a:srgbClr val="0070c0"/>
                </a:solidFill>
                <a:latin typeface="Arial"/>
                <a:ea typeface="Arial"/>
              </a:rPr>
              <a:t>54 358 tis. Kč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4× 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CAS 32 T 815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7x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osobní automobil Mitsubishi Outlander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2× 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nákladní (skříňový) automobil MB Sprinter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9×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osobní automobil Škoda Yeti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2×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osobní automobil Škoda Octavia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1×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osobní automobil Škoda Fabia</a:t>
            </a:r>
            <a:endParaRPr b="0" lang="cs-CZ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buClr>
                <a:srgbClr val="3f3f3f"/>
              </a:buClr>
              <a:buFont typeface="Courier New"/>
              <a:buChar char="o"/>
            </a:pP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170x           </a:t>
            </a:r>
            <a:r>
              <a:rPr b="0" lang="cs-CZ" sz="1600" spc="-1" strike="noStrike">
                <a:solidFill>
                  <a:srgbClr val="3f3f3f"/>
                </a:solidFill>
                <a:latin typeface="Arial"/>
                <a:ea typeface="Arial"/>
              </a:rPr>
              <a:t>ruční digitální terminál MATRA</a:t>
            </a:r>
            <a:endParaRPr b="0" lang="cs-CZ" sz="1600" spc="-1" strike="noStrike">
              <a:latin typeface="Arial"/>
            </a:endParaRPr>
          </a:p>
          <a:p>
            <a:pPr marL="723960" indent="-14472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cs-CZ" sz="16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cs-CZ" sz="1600" spc="-1" strike="noStrike">
              <a:latin typeface="Arial"/>
            </a:endParaRPr>
          </a:p>
          <a:p>
            <a:pPr marL="343080" indent="-22104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cs-CZ" sz="1600" spc="-1" strike="noStrike">
              <a:latin typeface="Arial"/>
            </a:endParaRPr>
          </a:p>
        </p:txBody>
      </p:sp>
      <p:sp>
        <p:nvSpPr>
          <p:cNvPr id="202" name="Google Shape;218;p8"/>
          <p:cNvSpPr/>
          <p:nvPr/>
        </p:nvSpPr>
        <p:spPr>
          <a:xfrm>
            <a:off x="324000" y="188640"/>
            <a:ext cx="1151964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2500" spc="-1" strike="noStrike">
                <a:solidFill>
                  <a:srgbClr val="3f3f3f"/>
                </a:solidFill>
                <a:latin typeface="Arial"/>
                <a:ea typeface="Arial"/>
              </a:rPr>
              <a:t>Podpora zřizovatelů JSDHO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203" name="Google Shape;219;p8"/>
          <p:cNvSpPr/>
          <p:nvPr/>
        </p:nvSpPr>
        <p:spPr>
          <a:xfrm>
            <a:off x="324000" y="692640"/>
            <a:ext cx="1151964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pc="-1" strike="noStrike">
                <a:solidFill>
                  <a:srgbClr val="595959"/>
                </a:solidFill>
                <a:latin typeface="Arial"/>
                <a:ea typeface="Arial"/>
              </a:rPr>
              <a:t>Rok 2023</a:t>
            </a:r>
            <a:endParaRPr b="0" lang="cs-CZ" sz="1800" spc="-1" strike="noStrike">
              <a:latin typeface="Arial"/>
            </a:endParaRPr>
          </a:p>
        </p:txBody>
      </p:sp>
      <p:grpSp>
        <p:nvGrpSpPr>
          <p:cNvPr id="204" name="Google Shape;223;p8"/>
          <p:cNvGrpSpPr/>
          <p:nvPr/>
        </p:nvGrpSpPr>
        <p:grpSpPr>
          <a:xfrm>
            <a:off x="9165240" y="802440"/>
            <a:ext cx="2701080" cy="5783400"/>
            <a:chOff x="9165240" y="802440"/>
            <a:chExt cx="2701080" cy="5783400"/>
          </a:xfrm>
        </p:grpSpPr>
        <p:pic>
          <p:nvPicPr>
            <p:cNvPr id="205" name="Google Shape;224;p8" descr="https://storage.pozary.cz/article/6/2/62eec6f80b505/i38ac9wxdm.1400.jpg"/>
            <p:cNvPicPr/>
            <p:nvPr/>
          </p:nvPicPr>
          <p:blipFill>
            <a:blip r:embed="rId1"/>
            <a:stretch/>
          </p:blipFill>
          <p:spPr>
            <a:xfrm>
              <a:off x="9165240" y="802440"/>
              <a:ext cx="2701080" cy="1800000"/>
            </a:xfrm>
            <a:prstGeom prst="rect">
              <a:avLst/>
            </a:prstGeom>
            <a:ln w="0">
              <a:noFill/>
            </a:ln>
            <a:effectLst>
              <a:outerShdw dist="37674" dir="2700000" blurRad="5076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6" name="Google Shape;225;p8" descr=""/>
            <p:cNvPicPr/>
            <p:nvPr/>
          </p:nvPicPr>
          <p:blipFill>
            <a:blip r:embed="rId2"/>
            <a:stretch/>
          </p:blipFill>
          <p:spPr>
            <a:xfrm>
              <a:off x="9165240" y="4977000"/>
              <a:ext cx="2701080" cy="1608840"/>
            </a:xfrm>
            <a:prstGeom prst="rect">
              <a:avLst/>
            </a:prstGeom>
            <a:ln w="0">
              <a:noFill/>
            </a:ln>
            <a:effectLst>
              <a:outerShdw dist="37674" dir="2700000" blurRad="5076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207" name="Google Shape;226;p8" descr="https://www.msstavby.cz/wp-content/uploads/2022/06/katerinice_4.png"/>
            <p:cNvPicPr/>
            <p:nvPr/>
          </p:nvPicPr>
          <p:blipFill>
            <a:blip r:embed="rId3"/>
            <a:stretch/>
          </p:blipFill>
          <p:spPr>
            <a:xfrm>
              <a:off x="9165240" y="3124080"/>
              <a:ext cx="2701080" cy="1545480"/>
            </a:xfrm>
            <a:prstGeom prst="rect">
              <a:avLst/>
            </a:prstGeom>
            <a:ln w="0">
              <a:noFill/>
            </a:ln>
            <a:effectLst>
              <a:outerShdw dist="37674" dir="2700000" blurRad="50760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08" name="Obrázek 1" descr=""/>
          <p:cNvPicPr/>
          <p:nvPr/>
        </p:nvPicPr>
        <p:blipFill>
          <a:blip r:embed="rId4"/>
          <a:stretch/>
        </p:blipFill>
        <p:spPr>
          <a:xfrm>
            <a:off x="9165240" y="2729520"/>
            <a:ext cx="2682000" cy="208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Obrázek 2" descr=""/>
          <p:cNvPicPr/>
          <p:nvPr/>
        </p:nvPicPr>
        <p:blipFill>
          <a:blip r:embed="rId1"/>
          <a:stretch/>
        </p:blipFill>
        <p:spPr>
          <a:xfrm>
            <a:off x="7187040" y="1477800"/>
            <a:ext cx="4683240" cy="266040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3" descr="K:\KIS\informatika\Prezentace\nj_new_2.jpg"/>
          <p:cNvPicPr/>
          <p:nvPr/>
        </p:nvPicPr>
        <p:blipFill>
          <a:blip r:embed="rId2"/>
          <a:stretch/>
        </p:blipFill>
        <p:spPr>
          <a:xfrm>
            <a:off x="322200" y="1489320"/>
            <a:ext cx="4682160" cy="2657520"/>
          </a:xfrm>
          <a:prstGeom prst="rect">
            <a:avLst/>
          </a:prstGeom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</p:pic>
      <p:sp>
        <p:nvSpPr>
          <p:cNvPr id="211" name="Obdélník 1"/>
          <p:cNvSpPr/>
          <p:nvPr/>
        </p:nvSpPr>
        <p:spPr>
          <a:xfrm>
            <a:off x="344880" y="4619880"/>
            <a:ext cx="11519640" cy="20361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08000" tIns="180000" bIns="180000" anchor="t">
            <a:spAutoFit/>
          </a:bodyPr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  <a:ea typeface="Times New Roman"/>
              </a:rPr>
              <a:t>Nová centrální hasičská stanice v územním odboru Nový Jičín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  <a:ea typeface="Times New Roman"/>
              </a:rPr>
              <a:t>Financováno z IROP, výzva č. 36 „</a:t>
            </a:r>
            <a:r>
              <a:rPr b="0" i="1" lang="cs-CZ" sz="2000" spc="-1" strike="noStrike">
                <a:solidFill>
                  <a:srgbClr val="404040"/>
                </a:solidFill>
                <a:latin typeface="Arial"/>
                <a:ea typeface="Times New Roman"/>
              </a:rPr>
              <a:t>Zvýšení připravenosti k řešení a řízení rizik a katastrof“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  <a:ea typeface="Times New Roman"/>
              </a:rPr>
              <a:t>Výstavba probíhala v letech 2022 a 2023, </a:t>
            </a:r>
            <a:r>
              <a:rPr b="1" lang="cs-CZ" sz="2000" spc="-1" strike="noStrike">
                <a:solidFill>
                  <a:srgbClr val="404040"/>
                </a:solidFill>
                <a:latin typeface="Arial"/>
                <a:ea typeface="Times New Roman"/>
              </a:rPr>
              <a:t>slavnostní otevření v červnu 2023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  <a:ea typeface="Times New Roman"/>
              </a:rPr>
              <a:t>Celkové náklady stavby 296 mil. Kč, z IROP 122,5 mil. Kč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12" name="TextovéPole 5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404040"/>
                </a:solidFill>
                <a:latin typeface="Arial"/>
                <a:ea typeface="ＭＳ Ｐゴシック"/>
              </a:rPr>
              <a:t>Výstavba hasičských stanic v MSK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213" name="TextovéPole 5"/>
          <p:cNvSpPr/>
          <p:nvPr/>
        </p:nvSpPr>
        <p:spPr>
          <a:xfrm>
            <a:off x="324000" y="720000"/>
            <a:ext cx="11519640" cy="30456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ＭＳ Ｐゴシック"/>
              </a:rPr>
              <a:t>Centrální hasičská stanice Nový Jičín</a:t>
            </a:r>
            <a:endParaRPr b="0" lang="cs-CZ" sz="2000" spc="-1" strike="noStrike">
              <a:latin typeface="Arial"/>
            </a:endParaRPr>
          </a:p>
        </p:txBody>
      </p:sp>
      <p:grpSp>
        <p:nvGrpSpPr>
          <p:cNvPr id="214" name="Skupina 14"/>
          <p:cNvGrpSpPr/>
          <p:nvPr/>
        </p:nvGrpSpPr>
        <p:grpSpPr>
          <a:xfrm>
            <a:off x="5155200" y="1965600"/>
            <a:ext cx="1899000" cy="1704960"/>
            <a:chOff x="5155200" y="1965600"/>
            <a:chExt cx="1899000" cy="1704960"/>
          </a:xfrm>
        </p:grpSpPr>
        <p:pic>
          <p:nvPicPr>
            <p:cNvPr id="215" name="Obrázek 3" descr=""/>
            <p:cNvPicPr/>
            <p:nvPr/>
          </p:nvPicPr>
          <p:blipFill>
            <a:blip r:embed="rId3"/>
            <a:stretch/>
          </p:blipFill>
          <p:spPr>
            <a:xfrm>
              <a:off x="5239800" y="3083760"/>
              <a:ext cx="1730160" cy="5868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16" name="Skupina 8"/>
            <p:cNvGrpSpPr/>
            <p:nvPr/>
          </p:nvGrpSpPr>
          <p:grpSpPr>
            <a:xfrm>
              <a:off x="5155200" y="1965600"/>
              <a:ext cx="1899000" cy="619560"/>
              <a:chOff x="5155200" y="1965600"/>
              <a:chExt cx="1899000" cy="619560"/>
            </a:xfrm>
          </p:grpSpPr>
          <p:pic>
            <p:nvPicPr>
              <p:cNvPr id="217" name="Obrázek 4" descr=""/>
              <p:cNvPicPr/>
              <p:nvPr/>
            </p:nvPicPr>
            <p:blipFill>
              <a:blip r:embed="rId4"/>
              <a:stretch/>
            </p:blipFill>
            <p:spPr>
              <a:xfrm>
                <a:off x="5155200" y="1965600"/>
                <a:ext cx="1899000" cy="3427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18" name="Obrázek 11" descr=""/>
              <p:cNvPicPr/>
              <p:nvPr/>
            </p:nvPicPr>
            <p:blipFill>
              <a:blip r:embed="rId5"/>
              <a:stretch/>
            </p:blipFill>
            <p:spPr>
              <a:xfrm>
                <a:off x="5155200" y="2308680"/>
                <a:ext cx="1899000" cy="27648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Obrázek 3" descr=""/>
          <p:cNvPicPr/>
          <p:nvPr/>
        </p:nvPicPr>
        <p:blipFill>
          <a:blip r:embed="rId1"/>
          <a:stretch/>
        </p:blipFill>
        <p:spPr>
          <a:xfrm>
            <a:off x="6257880" y="1096920"/>
            <a:ext cx="5583960" cy="3112200"/>
          </a:xfrm>
          <a:prstGeom prst="rect">
            <a:avLst/>
          </a:prstGeom>
          <a:ln w="0">
            <a:noFill/>
          </a:ln>
        </p:spPr>
      </p:pic>
      <p:sp>
        <p:nvSpPr>
          <p:cNvPr id="220" name="Obdélník 1"/>
          <p:cNvSpPr/>
          <p:nvPr/>
        </p:nvSpPr>
        <p:spPr>
          <a:xfrm>
            <a:off x="349920" y="4601880"/>
            <a:ext cx="8136360" cy="19641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08000" tIns="144000" bIns="144000" anchor="t">
            <a:spAutoFit/>
          </a:bodyPr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</a:rPr>
              <a:t>Zahájení výstavby 12/2022, předpoklad dokončení 07/2024 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</a:rPr>
              <a:t>Hasičská stanice typu P3 + výjezdové stanoviště ZZS MSK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</a:rPr>
              <a:t>Spolufinancováno z IROP React-EU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40404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404040"/>
                </a:solidFill>
                <a:latin typeface="Arial"/>
              </a:rPr>
              <a:t>Předpokládané náklady 297 mil. Kč, z IROP React-EU 195 mil. Kč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21" name="TextovéPole 5"/>
          <p:cNvSpPr/>
          <p:nvPr/>
        </p:nvSpPr>
        <p:spPr>
          <a:xfrm>
            <a:off x="324000" y="720000"/>
            <a:ext cx="11519640" cy="30528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ＭＳ Ｐゴシック"/>
              </a:rPr>
              <a:t>Integrované výjezdové centrum Kopřivnice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22" name="TextovéPole 5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404040"/>
                </a:solidFill>
                <a:latin typeface="Arial"/>
                <a:ea typeface="ＭＳ Ｐゴシック"/>
              </a:rPr>
              <a:t>Výstavba hasičských stanic v MSK</a:t>
            </a:r>
            <a:endParaRPr b="0" lang="cs-CZ" sz="2500" spc="-1" strike="noStrike">
              <a:latin typeface="Arial"/>
            </a:endParaRPr>
          </a:p>
        </p:txBody>
      </p:sp>
      <p:pic>
        <p:nvPicPr>
          <p:cNvPr id="223" name="Picture 2" descr="Vizualizace možné podoby budoucího Integrovaného výjezdového centra, které chtějí krajští záchranáři a hasiči vybudovat u Průmyslové zóny ve Vlčovicích.&#10;REPRO: HZS MSK"/>
          <p:cNvPicPr/>
          <p:nvPr/>
        </p:nvPicPr>
        <p:blipFill>
          <a:blip r:embed="rId2"/>
          <a:stretch/>
        </p:blipFill>
        <p:spPr>
          <a:xfrm>
            <a:off x="349920" y="1096920"/>
            <a:ext cx="5583960" cy="3097440"/>
          </a:xfrm>
          <a:prstGeom prst="rect">
            <a:avLst/>
          </a:prstGeom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</p:pic>
      <p:grpSp>
        <p:nvGrpSpPr>
          <p:cNvPr id="224" name="Skupina 7"/>
          <p:cNvGrpSpPr/>
          <p:nvPr/>
        </p:nvGrpSpPr>
        <p:grpSpPr>
          <a:xfrm>
            <a:off x="9336240" y="4869000"/>
            <a:ext cx="1730160" cy="1518120"/>
            <a:chOff x="9336240" y="4869000"/>
            <a:chExt cx="1730160" cy="1518120"/>
          </a:xfrm>
        </p:grpSpPr>
        <p:pic>
          <p:nvPicPr>
            <p:cNvPr id="225" name="Obrázek 2" descr=""/>
            <p:cNvPicPr/>
            <p:nvPr/>
          </p:nvPicPr>
          <p:blipFill>
            <a:blip r:embed="rId3"/>
            <a:stretch/>
          </p:blipFill>
          <p:spPr>
            <a:xfrm>
              <a:off x="9336240" y="5800320"/>
              <a:ext cx="1730160" cy="5868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26" name="Skupina 5"/>
            <p:cNvGrpSpPr/>
            <p:nvPr/>
          </p:nvGrpSpPr>
          <p:grpSpPr>
            <a:xfrm>
              <a:off x="9588960" y="4869000"/>
              <a:ext cx="1224720" cy="622440"/>
              <a:chOff x="9588960" y="4869000"/>
              <a:chExt cx="1224720" cy="622440"/>
            </a:xfrm>
          </p:grpSpPr>
          <p:pic>
            <p:nvPicPr>
              <p:cNvPr id="227" name="Obrázek 17" descr=""/>
              <p:cNvPicPr/>
              <p:nvPr/>
            </p:nvPicPr>
            <p:blipFill>
              <a:blip r:embed="rId4"/>
              <a:stretch/>
            </p:blipFill>
            <p:spPr>
              <a:xfrm>
                <a:off x="9588960" y="4869000"/>
                <a:ext cx="1224720" cy="6224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28" name="TextovéPole 4"/>
              <p:cNvSpPr/>
              <p:nvPr/>
            </p:nvSpPr>
            <p:spPr>
              <a:xfrm>
                <a:off x="9588960" y="5085360"/>
                <a:ext cx="1224720" cy="215640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noAutofit/>
              </a:bodyPr>
              <a:p>
                <a:pPr algn="ctr">
                  <a:lnSpc>
                    <a:spcPct val="100000"/>
                  </a:lnSpc>
                  <a:buNone/>
                </a:pPr>
                <a:r>
                  <a:rPr b="1" lang="cs-CZ" sz="1400" spc="-1" strike="noStrike">
                    <a:solidFill>
                      <a:srgbClr val="00529c"/>
                    </a:solidFill>
                    <a:latin typeface="Century Gothic"/>
                  </a:rPr>
                  <a:t>React-EU</a:t>
                </a:r>
                <a:endParaRPr b="0" lang="cs-CZ" sz="1400" spc="-1" strike="noStrike"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1"/>
          <p:cNvSpPr/>
          <p:nvPr/>
        </p:nvSpPr>
        <p:spPr>
          <a:xfrm>
            <a:off x="349920" y="4601880"/>
            <a:ext cx="8523000" cy="196416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08000" tIns="144000" bIns="144000" anchor="t">
            <a:spAutoFit/>
          </a:bodyPr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Předpoklad zahájení výstavby 3/2025, předpoklad dokončení 12/2026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Hasičská stanice typu P2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Spolufinancováno z IROP 2021-2027</a:t>
            </a:r>
            <a:endParaRPr b="0" lang="cs-CZ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Předpokládané náklady 136 mil. Kč, z IROP 100 mil. Kč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30" name="TextovéPole 5"/>
          <p:cNvSpPr/>
          <p:nvPr/>
        </p:nvSpPr>
        <p:spPr>
          <a:xfrm>
            <a:off x="324000" y="720000"/>
            <a:ext cx="11519640" cy="30528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ＭＳ Ｐゴシック"/>
              </a:rPr>
              <a:t>Hasičská stanice Vítkov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231" name="TextovéPole 5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404040"/>
                </a:solidFill>
                <a:latin typeface="Arial"/>
                <a:ea typeface="ＭＳ Ｐゴシック"/>
              </a:rPr>
              <a:t>Výstavba hasičských stanic v MSK</a:t>
            </a:r>
            <a:endParaRPr b="0" lang="cs-CZ" sz="2500" spc="-1" strike="noStrike">
              <a:latin typeface="Arial"/>
            </a:endParaRPr>
          </a:p>
        </p:txBody>
      </p:sp>
      <p:grpSp>
        <p:nvGrpSpPr>
          <p:cNvPr id="232" name="Skupina 7"/>
          <p:cNvGrpSpPr/>
          <p:nvPr/>
        </p:nvGrpSpPr>
        <p:grpSpPr>
          <a:xfrm>
            <a:off x="9336240" y="4869000"/>
            <a:ext cx="1730160" cy="1518120"/>
            <a:chOff x="9336240" y="4869000"/>
            <a:chExt cx="1730160" cy="1518120"/>
          </a:xfrm>
        </p:grpSpPr>
        <p:pic>
          <p:nvPicPr>
            <p:cNvPr id="233" name="Obrázek 2" descr=""/>
            <p:cNvPicPr/>
            <p:nvPr/>
          </p:nvPicPr>
          <p:blipFill>
            <a:blip r:embed="rId1"/>
            <a:stretch/>
          </p:blipFill>
          <p:spPr>
            <a:xfrm>
              <a:off x="9336240" y="5800320"/>
              <a:ext cx="1730160" cy="586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4" name="Obrázek 17" descr=""/>
            <p:cNvPicPr/>
            <p:nvPr/>
          </p:nvPicPr>
          <p:blipFill>
            <a:blip r:embed="rId2"/>
            <a:stretch/>
          </p:blipFill>
          <p:spPr>
            <a:xfrm>
              <a:off x="9588960" y="4869000"/>
              <a:ext cx="1224720" cy="622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35" name="Obrázek 8" descr=""/>
          <p:cNvPicPr/>
          <p:nvPr/>
        </p:nvPicPr>
        <p:blipFill>
          <a:blip r:embed="rId3"/>
          <a:stretch/>
        </p:blipFill>
        <p:spPr>
          <a:xfrm>
            <a:off x="5627880" y="877680"/>
            <a:ext cx="5438520" cy="33314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2" descr=""/>
          <p:cNvPicPr/>
          <p:nvPr/>
        </p:nvPicPr>
        <p:blipFill>
          <a:blip r:embed="rId4"/>
          <a:stretch/>
        </p:blipFill>
        <p:spPr>
          <a:xfrm>
            <a:off x="324000" y="1182960"/>
            <a:ext cx="4043160" cy="3025800"/>
          </a:xfrm>
          <a:prstGeom prst="rect">
            <a:avLst/>
          </a:prstGeom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Obrázek 14" descr="velkyHZSMSK.jpg"/>
          <p:cNvPicPr/>
          <p:nvPr/>
        </p:nvPicPr>
        <p:blipFill>
          <a:blip r:embed="rId1"/>
          <a:stretch/>
        </p:blipFill>
        <p:spPr>
          <a:xfrm>
            <a:off x="880560" y="838440"/>
            <a:ext cx="1083960" cy="1320840"/>
          </a:xfrm>
          <a:prstGeom prst="rect">
            <a:avLst/>
          </a:prstGeom>
          <a:ln w="0">
            <a:noFill/>
          </a:ln>
        </p:spPr>
      </p:pic>
      <p:sp>
        <p:nvSpPr>
          <p:cNvPr id="238" name="TextovéPole 8"/>
          <p:cNvSpPr/>
          <p:nvPr/>
        </p:nvSpPr>
        <p:spPr>
          <a:xfrm>
            <a:off x="880560" y="4365000"/>
            <a:ext cx="3168000" cy="123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1" lang="cs-CZ" sz="1800" spc="-1" strike="noStrike">
                <a:solidFill>
                  <a:srgbClr val="404040"/>
                </a:solidFill>
                <a:latin typeface="Arial"/>
              </a:rPr>
              <a:t>brig. gen. Ing. Radim Kuchař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                   </a:t>
            </a: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ředitel</a:t>
            </a:r>
            <a:endParaRPr b="0" lang="cs-CZ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 </a:t>
            </a: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HZS Moravskoslezského kraje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39" name="TextovéPole 9"/>
          <p:cNvSpPr/>
          <p:nvPr/>
        </p:nvSpPr>
        <p:spPr>
          <a:xfrm>
            <a:off x="8184240" y="4545000"/>
            <a:ext cx="36723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  <a:tabLst>
                <a:tab algn="l" pos="809640"/>
              </a:tabLst>
            </a:pPr>
            <a:r>
              <a:rPr b="0" lang="cs-CZ" sz="1800" spc="-1" strike="noStrike">
                <a:solidFill>
                  <a:srgbClr val="808080"/>
                </a:solidFill>
                <a:latin typeface="Arial"/>
              </a:rPr>
              <a:t>e-mail:</a:t>
            </a: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 radim.kuchar@hzscr.cz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  <a:tabLst>
                <a:tab algn="l" pos="809640"/>
              </a:tabLst>
            </a:pPr>
            <a:r>
              <a:rPr b="0" lang="cs-CZ" sz="1800" spc="-1" strike="noStrike">
                <a:solidFill>
                  <a:srgbClr val="808080"/>
                </a:solidFill>
                <a:latin typeface="Arial"/>
              </a:rPr>
              <a:t>mobil: </a:t>
            </a: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0" lang="cs-CZ" sz="1800" spc="-1" strike="noStrike">
                <a:solidFill>
                  <a:srgbClr val="404040"/>
                </a:solidFill>
                <a:latin typeface="Arial"/>
              </a:rPr>
              <a:t> +420 602 557 104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40" name="Pravoúhlý trojúhelník 22"/>
          <p:cNvSpPr/>
          <p:nvPr/>
        </p:nvSpPr>
        <p:spPr>
          <a:xfrm>
            <a:off x="0" y="5626440"/>
            <a:ext cx="7001640" cy="1231200"/>
          </a:xfrm>
          <a:prstGeom prst="rtTriangle">
            <a:avLst/>
          </a:prstGeom>
          <a:solidFill>
            <a:srgbClr val="0070c0">
              <a:alpha val="4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TextovéPole 23"/>
          <p:cNvSpPr/>
          <p:nvPr/>
        </p:nvSpPr>
        <p:spPr>
          <a:xfrm>
            <a:off x="9268920" y="4693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Pravoúhlý trojúhelník 26"/>
          <p:cNvSpPr/>
          <p:nvPr/>
        </p:nvSpPr>
        <p:spPr>
          <a:xfrm>
            <a:off x="0" y="5626440"/>
            <a:ext cx="5238720" cy="1231200"/>
          </a:xfrm>
          <a:prstGeom prst="rtTriangle">
            <a:avLst/>
          </a:prstGeom>
          <a:solidFill>
            <a:srgbClr val="0070c0">
              <a:alpha val="4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Pravoúhlý trojúhelník 27"/>
          <p:cNvSpPr/>
          <p:nvPr/>
        </p:nvSpPr>
        <p:spPr>
          <a:xfrm flipH="1">
            <a:off x="-2160" y="5626440"/>
            <a:ext cx="12206520" cy="1231200"/>
          </a:xfrm>
          <a:prstGeom prst="rtTriangle">
            <a:avLst/>
          </a:prstGeom>
          <a:solidFill>
            <a:srgbClr val="0070c0">
              <a:alpha val="23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4" name="Skupina 3"/>
          <p:cNvGrpSpPr/>
          <p:nvPr/>
        </p:nvGrpSpPr>
        <p:grpSpPr>
          <a:xfrm>
            <a:off x="2367000" y="720000"/>
            <a:ext cx="4070520" cy="2019600"/>
            <a:chOff x="2367000" y="720000"/>
            <a:chExt cx="4070520" cy="2019600"/>
          </a:xfrm>
        </p:grpSpPr>
        <p:sp>
          <p:nvSpPr>
            <p:cNvPr id="245" name="TextovéPole 4"/>
            <p:cNvSpPr/>
            <p:nvPr/>
          </p:nvSpPr>
          <p:spPr>
            <a:xfrm>
              <a:off x="2868840" y="1203840"/>
              <a:ext cx="35686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cs-CZ" sz="1200" spc="-1" strike="noStrike">
                  <a:solidFill>
                    <a:srgbClr val="595959"/>
                  </a:solidFill>
                  <a:latin typeface="Arial Nova"/>
                </a:rPr>
                <a:t>https://www.facebook.com/hzsmsk/</a:t>
              </a:r>
              <a:endParaRPr b="0" lang="cs-CZ" sz="1200" spc="-1" strike="noStrike">
                <a:latin typeface="Arial"/>
              </a:endParaRPr>
            </a:p>
          </p:txBody>
        </p:sp>
        <p:sp>
          <p:nvSpPr>
            <p:cNvPr id="246" name="TextovéPole 5"/>
            <p:cNvSpPr/>
            <p:nvPr/>
          </p:nvSpPr>
          <p:spPr>
            <a:xfrm>
              <a:off x="2868840" y="804240"/>
              <a:ext cx="3568680" cy="45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cs-CZ" sz="1200" spc="-1" strike="noStrike">
                  <a:solidFill>
                    <a:srgbClr val="595959"/>
                  </a:solidFill>
                  <a:latin typeface="Arial Nova"/>
                </a:rPr>
                <a:t>https://www.hzscr.cz/hzs-moravskoslezskeho-kraje</a:t>
              </a:r>
              <a:endParaRPr b="0" lang="cs-CZ" sz="1200" spc="-1" strike="noStrike">
                <a:latin typeface="Arial"/>
              </a:endParaRPr>
            </a:p>
          </p:txBody>
        </p:sp>
        <p:sp>
          <p:nvSpPr>
            <p:cNvPr id="247" name="TextovéPole 7"/>
            <p:cNvSpPr/>
            <p:nvPr/>
          </p:nvSpPr>
          <p:spPr>
            <a:xfrm>
              <a:off x="2868840" y="1602360"/>
              <a:ext cx="35686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cs-CZ" sz="1200" spc="-1" strike="noStrike">
                  <a:solidFill>
                    <a:srgbClr val="595959"/>
                  </a:solidFill>
                  <a:latin typeface="Arial Nova"/>
                </a:rPr>
                <a:t>@hzsmsk</a:t>
              </a:r>
              <a:endParaRPr b="0" lang="cs-CZ" sz="1200" spc="-1" strike="noStrike">
                <a:latin typeface="Arial"/>
              </a:endParaRPr>
            </a:p>
          </p:txBody>
        </p:sp>
        <p:pic>
          <p:nvPicPr>
            <p:cNvPr id="248" name="Obrázek 10" descr="Obsah obrázku logo, symbol, Grafika, Písmo&#10;&#10;Popis byl vytvořen automaticky"/>
            <p:cNvPicPr/>
            <p:nvPr/>
          </p:nvPicPr>
          <p:blipFill>
            <a:blip r:embed="rId2"/>
            <a:stretch/>
          </p:blipFill>
          <p:spPr>
            <a:xfrm>
              <a:off x="2404800" y="1184760"/>
              <a:ext cx="359640" cy="3596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9" name="TextovéPole 13"/>
            <p:cNvSpPr/>
            <p:nvPr/>
          </p:nvSpPr>
          <p:spPr>
            <a:xfrm>
              <a:off x="2868840" y="2021040"/>
              <a:ext cx="35686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cs-CZ" sz="1200" spc="-1" strike="noStrike">
                  <a:solidFill>
                    <a:srgbClr val="595959"/>
                  </a:solidFill>
                  <a:latin typeface="Arial Nova"/>
                </a:rPr>
                <a:t>https://www.youtube.com/HZSMSK112</a:t>
              </a:r>
              <a:endParaRPr b="0" lang="cs-CZ" sz="1200" spc="-1" strike="noStrike">
                <a:latin typeface="Arial"/>
              </a:endParaRPr>
            </a:p>
          </p:txBody>
        </p:sp>
        <p:sp>
          <p:nvSpPr>
            <p:cNvPr id="250" name="TextovéPole 14"/>
            <p:cNvSpPr/>
            <p:nvPr/>
          </p:nvSpPr>
          <p:spPr>
            <a:xfrm>
              <a:off x="2868840" y="2421720"/>
              <a:ext cx="356868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cs-CZ" sz="1200" spc="-1" strike="noStrike">
                  <a:solidFill>
                    <a:srgbClr val="595959"/>
                  </a:solidFill>
                  <a:latin typeface="Arial Nova"/>
                </a:rPr>
                <a:t>@hzsmsk</a:t>
              </a:r>
              <a:endParaRPr b="0" lang="cs-CZ" sz="1200" spc="-1" strike="noStrike">
                <a:latin typeface="Arial"/>
              </a:endParaRPr>
            </a:p>
          </p:txBody>
        </p:sp>
        <p:pic>
          <p:nvPicPr>
            <p:cNvPr id="251" name="Obrázek 16" descr="Obsah obrázku symbol, Grafika, Písmo, logo&#10;&#10;Popis byl vytvořen automaticky"/>
            <p:cNvPicPr/>
            <p:nvPr/>
          </p:nvPicPr>
          <p:blipFill>
            <a:blip r:embed="rId3"/>
            <a:stretch/>
          </p:blipFill>
          <p:spPr>
            <a:xfrm>
              <a:off x="2409120" y="1583280"/>
              <a:ext cx="355680" cy="35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2" name="Obrázek 18" descr="Obsah obrázku logo, Grafika, symbol, červená&#10;&#10;Popis byl vytvořen automaticky"/>
            <p:cNvPicPr/>
            <p:nvPr/>
          </p:nvPicPr>
          <p:blipFill>
            <a:blip r:embed="rId4"/>
            <a:stretch/>
          </p:blipFill>
          <p:spPr>
            <a:xfrm>
              <a:off x="2404800" y="1981800"/>
              <a:ext cx="359640" cy="35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3" name="Obrázek 24" descr="Obsah obrázku Grafika, kruh, Barevnost, grafický design&#10;&#10;Popis byl vytvořen automaticky"/>
            <p:cNvPicPr/>
            <p:nvPr/>
          </p:nvPicPr>
          <p:blipFill>
            <a:blip r:embed="rId5"/>
            <a:stretch/>
          </p:blipFill>
          <p:spPr>
            <a:xfrm>
              <a:off x="2404800" y="2379960"/>
              <a:ext cx="359640" cy="35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4" name="Obrázek 25" descr="Obsah obrázku černá, tma&#10;&#10;Popis byl vytvořen automaticky"/>
            <p:cNvPicPr/>
            <p:nvPr/>
          </p:nvPicPr>
          <p:blipFill>
            <a:blip r:embed="rId6"/>
            <a:stretch/>
          </p:blipFill>
          <p:spPr>
            <a:xfrm>
              <a:off x="2367000" y="720000"/>
              <a:ext cx="435240" cy="4352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5" name="Přímá spojnice 28"/>
          <p:cNvSpPr/>
          <p:nvPr/>
        </p:nvSpPr>
        <p:spPr>
          <a:xfrm>
            <a:off x="2207520" y="804240"/>
            <a:ext cx="360" cy="1935720"/>
          </a:xfrm>
          <a:prstGeom prst="line">
            <a:avLst/>
          </a:prstGeom>
          <a:ln w="22320">
            <a:solidFill>
              <a:srgbClr val="a6a6a6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Obrázek 7" descr=""/>
          <p:cNvPicPr/>
          <p:nvPr/>
        </p:nvPicPr>
        <p:blipFill>
          <a:blip r:embed="rId1"/>
          <a:stretch/>
        </p:blipFill>
        <p:spPr>
          <a:xfrm>
            <a:off x="254160" y="918360"/>
            <a:ext cx="7087680" cy="5808240"/>
          </a:xfrm>
          <a:prstGeom prst="rect">
            <a:avLst/>
          </a:prstGeom>
          <a:ln w="0">
            <a:noFill/>
          </a:ln>
        </p:spPr>
      </p:pic>
      <p:sp>
        <p:nvSpPr>
          <p:cNvPr id="57" name="Obdélník 1"/>
          <p:cNvSpPr/>
          <p:nvPr/>
        </p:nvSpPr>
        <p:spPr>
          <a:xfrm>
            <a:off x="324000" y="5301360"/>
            <a:ext cx="1166040" cy="14007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7306560" y="1268640"/>
            <a:ext cx="4537080" cy="187200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txBody>
          <a:bodyPr lIns="180000" rIns="180000" tIns="180000" bIns="180000" anchor="t">
            <a:noAutofit/>
          </a:bodyPr>
          <a:p>
            <a:pPr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Rozloha [km</a:t>
            </a:r>
            <a:r>
              <a:rPr b="0" lang="cs-CZ" sz="1400" spc="-1" strike="noStrike" baseline="30000">
                <a:solidFill>
                  <a:srgbClr val="404040"/>
                </a:solidFill>
                <a:latin typeface="Arial"/>
              </a:rPr>
              <a:t>2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]</a:t>
            </a:r>
            <a:r>
              <a:rPr b="0" lang="en-US" sz="1400" spc="-1" strike="noStrike">
                <a:solidFill>
                  <a:srgbClr val="404040"/>
                </a:solidFill>
                <a:latin typeface="Arial"/>
              </a:rPr>
              <a:t>: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5 431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Počet obyvatel: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000000"/>
                </a:solidFill>
                <a:latin typeface="Arial"/>
              </a:rPr>
              <a:t>1 189 204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Počet okresů: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6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Počet ORP: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22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Počet obcí: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300</a:t>
            </a:r>
            <a:endParaRPr b="0" lang="cs-CZ" sz="1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Zástupný symbol pro obsah 6"/>
          <p:cNvSpPr/>
          <p:nvPr/>
        </p:nvSpPr>
        <p:spPr>
          <a:xfrm>
            <a:off x="7308000" y="3491280"/>
            <a:ext cx="4535640" cy="195372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0000" rIns="180000" tIns="180000" bIns="180000" anchor="t">
            <a:noAutofit/>
          </a:bodyPr>
          <a:p>
            <a:pPr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cs-CZ" sz="1400" spc="-1" strike="noStrike" u="sng">
                <a:solidFill>
                  <a:srgbClr val="404040"/>
                </a:solidFill>
                <a:uFillTx/>
                <a:latin typeface="Arial"/>
              </a:rPr>
              <a:t>Jednotky požární ochrany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Počet IVC / stanic HZS MSK: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11 / 12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Počet jednotek SDH obcí: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354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Počet podnikových jednotek HZS / SDH:</a:t>
            </a:r>
            <a:r>
              <a:rPr b="0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10 / 6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Celkový počet jednotek požární ochrany: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	</a:t>
            </a:r>
            <a:r>
              <a:rPr b="1" lang="cs-CZ" sz="1400" spc="-1" strike="noStrike">
                <a:solidFill>
                  <a:srgbClr val="404040"/>
                </a:solidFill>
                <a:latin typeface="Arial"/>
              </a:rPr>
              <a:t>393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0" lang="cs-CZ" sz="1400" spc="-1" strike="noStrike">
              <a:latin typeface="Arial"/>
            </a:endParaRPr>
          </a:p>
        </p:txBody>
      </p:sp>
      <p:sp>
        <p:nvSpPr>
          <p:cNvPr id="60" name="TextovéPole 5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404040"/>
                </a:solidFill>
                <a:latin typeface="Arial"/>
                <a:ea typeface="ＭＳ Ｐゴシック"/>
              </a:rPr>
              <a:t>Moravskoslezský</a:t>
            </a:r>
            <a:r>
              <a:rPr b="1" lang="cs-CZ" sz="2400" spc="-1" strike="noStrike">
                <a:solidFill>
                  <a:srgbClr val="404040"/>
                </a:solidFill>
                <a:latin typeface="Arial"/>
                <a:ea typeface="ＭＳ Ｐゴシック"/>
              </a:rPr>
              <a:t> kraj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61" name="TextovéPole 5"/>
          <p:cNvSpPr/>
          <p:nvPr/>
        </p:nvSpPr>
        <p:spPr>
          <a:xfrm>
            <a:off x="324000" y="720000"/>
            <a:ext cx="11519640" cy="30456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ＭＳ Ｐゴシック"/>
              </a:rPr>
              <a:t>Základní informace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62" name="Grafický objekt 8" descr=""/>
          <p:cNvPicPr/>
          <p:nvPr/>
        </p:nvPicPr>
        <p:blipFill>
          <a:blip r:embed="rId2"/>
          <a:stretch/>
        </p:blipFill>
        <p:spPr>
          <a:xfrm>
            <a:off x="502920" y="4744800"/>
            <a:ext cx="1166040" cy="1400760"/>
          </a:xfrm>
          <a:prstGeom prst="rect">
            <a:avLst/>
          </a:prstGeom>
          <a:ln w="0">
            <a:noFill/>
          </a:ln>
        </p:spPr>
      </p:pic>
      <p:sp>
        <p:nvSpPr>
          <p:cNvPr id="63" name="Obdélník 11"/>
          <p:cNvSpPr/>
          <p:nvPr/>
        </p:nvSpPr>
        <p:spPr>
          <a:xfrm>
            <a:off x="5102640" y="996840"/>
            <a:ext cx="1994760" cy="8697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1"/>
          <p:cNvSpPr/>
          <p:nvPr/>
        </p:nvSpPr>
        <p:spPr>
          <a:xfrm>
            <a:off x="334800" y="4150440"/>
            <a:ext cx="11521800" cy="2526120"/>
          </a:xfrm>
          <a:prstGeom prst="rect">
            <a:avLst/>
          </a:prstGeom>
          <a:solidFill>
            <a:srgbClr val="f2f2f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1402560" y="1268280"/>
            <a:ext cx="10454400" cy="2556000"/>
          </a:xfrm>
          <a:prstGeom prst="rect">
            <a:avLst/>
          </a:prstGeom>
          <a:ln w="0">
            <a:noFill/>
          </a:ln>
        </p:spPr>
      </p:pic>
      <p:grpSp>
        <p:nvGrpSpPr>
          <p:cNvPr id="66" name="Skupina 25"/>
          <p:cNvGrpSpPr/>
          <p:nvPr/>
        </p:nvGrpSpPr>
        <p:grpSpPr>
          <a:xfrm>
            <a:off x="3795120" y="2963160"/>
            <a:ext cx="5722920" cy="1409760"/>
            <a:chOff x="3795120" y="2963160"/>
            <a:chExt cx="5722920" cy="1409760"/>
          </a:xfrm>
        </p:grpSpPr>
        <p:sp>
          <p:nvSpPr>
            <p:cNvPr id="67" name="Přímá spojnice 6"/>
            <p:cNvSpPr/>
            <p:nvPr/>
          </p:nvSpPr>
          <p:spPr>
            <a:xfrm flipV="1">
              <a:off x="3797280" y="4076640"/>
              <a:ext cx="5720400" cy="5040"/>
            </a:xfrm>
            <a:prstGeom prst="line">
              <a:avLst/>
            </a:prstGeom>
            <a:ln w="38160">
              <a:solidFill>
                <a:srgbClr val="c00000"/>
              </a:solidFill>
              <a:prstDash val="lgDash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Přímá spojnice 9"/>
            <p:cNvSpPr/>
            <p:nvPr/>
          </p:nvSpPr>
          <p:spPr>
            <a:xfrm flipV="1">
              <a:off x="9517680" y="2963160"/>
              <a:ext cx="360" cy="1113480"/>
            </a:xfrm>
            <a:prstGeom prst="line">
              <a:avLst/>
            </a:prstGeom>
            <a:ln w="38160">
              <a:solidFill>
                <a:srgbClr val="c00000"/>
              </a:solidFill>
              <a:prstDash val="lgDash"/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Přímá spojnice 12"/>
            <p:cNvSpPr/>
            <p:nvPr/>
          </p:nvSpPr>
          <p:spPr>
            <a:xfrm flipV="1">
              <a:off x="3795120" y="4076640"/>
              <a:ext cx="360" cy="296280"/>
            </a:xfrm>
            <a:prstGeom prst="line">
              <a:avLst/>
            </a:prstGeom>
            <a:ln w="38160">
              <a:solidFill>
                <a:srgbClr val="c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" name="TextovéPole 14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404040"/>
                </a:solidFill>
                <a:latin typeface="Arial"/>
                <a:ea typeface="ＭＳ Ｐゴシック"/>
              </a:rPr>
              <a:t>Počty událostí v České republice a Moravskoslezském kraji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71" name="TextovéPole 5"/>
          <p:cNvSpPr/>
          <p:nvPr/>
        </p:nvSpPr>
        <p:spPr>
          <a:xfrm>
            <a:off x="324000" y="720000"/>
            <a:ext cx="11519640" cy="30528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ＭＳ Ｐゴシック"/>
              </a:rPr>
              <a:t>Dle druhu v roce 2023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3036240" y="4149000"/>
            <a:ext cx="7199640" cy="2519640"/>
          </a:xfrm>
          <a:prstGeom prst="rect">
            <a:avLst/>
          </a:prstGeom>
          <a:ln w="0">
            <a:noFill/>
          </a:ln>
        </p:spPr>
      </p:pic>
      <p:pic>
        <p:nvPicPr>
          <p:cNvPr id="73" name="Obrázek 27" descr=""/>
          <p:cNvPicPr/>
          <p:nvPr/>
        </p:nvPicPr>
        <p:blipFill>
          <a:blip r:embed="rId3"/>
          <a:stretch/>
        </p:blipFill>
        <p:spPr>
          <a:xfrm>
            <a:off x="454320" y="2061000"/>
            <a:ext cx="888840" cy="1015920"/>
          </a:xfrm>
          <a:prstGeom prst="rect">
            <a:avLst/>
          </a:prstGeom>
          <a:ln w="0">
            <a:noFill/>
          </a:ln>
        </p:spPr>
      </p:pic>
      <p:pic>
        <p:nvPicPr>
          <p:cNvPr id="74" name="Grafický objekt 28" descr=""/>
          <p:cNvPicPr/>
          <p:nvPr/>
        </p:nvPicPr>
        <p:blipFill>
          <a:blip r:embed="rId4"/>
          <a:stretch/>
        </p:blipFill>
        <p:spPr>
          <a:xfrm>
            <a:off x="466920" y="4917240"/>
            <a:ext cx="863640" cy="95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34;p4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2500" spc="-1" strike="noStrike">
                <a:solidFill>
                  <a:srgbClr val="3f3f3f"/>
                </a:solidFill>
                <a:latin typeface="Arial"/>
                <a:ea typeface="Arial"/>
              </a:rPr>
              <a:t>Počty událostí v Moravskoslezském kraji</a:t>
            </a:r>
            <a:endParaRPr b="0" lang="cs-CZ" sz="25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671800" y="1917360"/>
            <a:ext cx="6171840" cy="446364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34800" y="1913400"/>
            <a:ext cx="4608720" cy="446364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37;p4"/>
          <p:cNvSpPr/>
          <p:nvPr/>
        </p:nvSpPr>
        <p:spPr>
          <a:xfrm>
            <a:off x="334800" y="1556640"/>
            <a:ext cx="48967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1800" spc="-1" strike="noStrike">
                <a:solidFill>
                  <a:srgbClr val="595959"/>
                </a:solidFill>
                <a:latin typeface="Arial"/>
                <a:ea typeface="Arial"/>
              </a:rPr>
              <a:t>Celkový počet událostí v letech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79" name="Google Shape;138;p4"/>
          <p:cNvSpPr/>
          <p:nvPr/>
        </p:nvSpPr>
        <p:spPr>
          <a:xfrm>
            <a:off x="5671800" y="1556640"/>
            <a:ext cx="6184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1800" spc="-1" strike="noStrike">
                <a:solidFill>
                  <a:srgbClr val="595959"/>
                </a:solidFill>
                <a:latin typeface="Arial"/>
                <a:ea typeface="Arial"/>
              </a:rPr>
              <a:t>Počet událostí v MSK dle typu v roce 2023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80" name="Google Shape;139;p4"/>
          <p:cNvSpPr/>
          <p:nvPr/>
        </p:nvSpPr>
        <p:spPr>
          <a:xfrm>
            <a:off x="432000" y="5400000"/>
            <a:ext cx="4439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1" descr=""/>
          <p:cNvPicPr/>
          <p:nvPr/>
        </p:nvPicPr>
        <p:blipFill>
          <a:blip r:embed="rId1"/>
          <a:stretch/>
        </p:blipFill>
        <p:spPr>
          <a:xfrm>
            <a:off x="6776280" y="3850560"/>
            <a:ext cx="5088960" cy="2627280"/>
          </a:xfrm>
          <a:prstGeom prst="rect">
            <a:avLst/>
          </a:prstGeom>
          <a:ln w="0">
            <a:noFill/>
          </a:ln>
        </p:spPr>
      </p:pic>
      <p:sp>
        <p:nvSpPr>
          <p:cNvPr id="82" name="Google Shape;146;p5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2500" spc="-1" strike="noStrike">
                <a:solidFill>
                  <a:srgbClr val="3f3f3f"/>
                </a:solidFill>
                <a:latin typeface="Arial"/>
                <a:ea typeface="Arial"/>
              </a:rPr>
              <a:t>Následky požárů v Moravskoslezském kraji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83" name="Google Shape;147;p5"/>
          <p:cNvSpPr/>
          <p:nvPr/>
        </p:nvSpPr>
        <p:spPr>
          <a:xfrm>
            <a:off x="324000" y="720000"/>
            <a:ext cx="115196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Arial"/>
              </a:rPr>
              <a:t>Rok 2023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84" name="Google Shape;148;p5"/>
          <p:cNvSpPr/>
          <p:nvPr/>
        </p:nvSpPr>
        <p:spPr>
          <a:xfrm>
            <a:off x="1303560" y="1476000"/>
            <a:ext cx="5916960" cy="482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Požárů</a:t>
            </a: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2000" spc="-1" strike="noStrike">
                <a:solidFill>
                  <a:srgbClr val="0070c0"/>
                </a:solidFill>
                <a:latin typeface="Calibri"/>
                <a:ea typeface="Arial"/>
              </a:rPr>
              <a:t>1</a:t>
            </a:r>
            <a:r>
              <a:rPr b="1" lang="cs-CZ" sz="2000" spc="-1" strike="noStrike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b="1" lang="cs-CZ" sz="2000" spc="-1" strike="noStrike">
                <a:solidFill>
                  <a:srgbClr val="0070c0"/>
                </a:solidFill>
                <a:latin typeface="Calibri"/>
                <a:ea typeface="Arial"/>
              </a:rPr>
              <a:t>953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Přímá škoda</a:t>
            </a: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150,2 mil. Kč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Uchráněné hodnoty</a:t>
            </a: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649,9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 mil. Kč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Usmrceno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  </a:t>
            </a:r>
            <a:r>
              <a:rPr b="1" lang="cs-CZ" sz="2000" spc="-1" strike="noStrike">
                <a:solidFill>
                  <a:srgbClr val="3f3f3f"/>
                </a:solidFill>
                <a:latin typeface="Calibri"/>
                <a:ea typeface="Arial"/>
              </a:rPr>
              <a:t>12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Zraněno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132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 </a:t>
            </a: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Arial"/>
              </a:rPr>
              <a:t>- hasičů profesionálních   </a:t>
            </a:r>
            <a:r>
              <a:rPr b="0" lang="cs-CZ" sz="2000" spc="-1" strike="noStrike">
                <a:solidFill>
                  <a:srgbClr val="595959"/>
                </a:solidFill>
                <a:latin typeface="Calibri"/>
                <a:ea typeface="Arial"/>
              </a:rPr>
              <a:t>2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Arial"/>
              </a:rPr>
              <a:t>- hasičů dobrovolných</a:t>
            </a: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Arial"/>
              </a:rPr>
              <a:t>	</a:t>
            </a: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Arial"/>
              </a:rPr>
              <a:t>   </a:t>
            </a:r>
            <a:r>
              <a:rPr b="0" lang="cs-CZ" sz="2000" spc="-1" strike="noStrike">
                <a:solidFill>
                  <a:srgbClr val="595959"/>
                </a:solidFill>
                <a:latin typeface="Calibri"/>
                <a:ea typeface="Arial"/>
              </a:rPr>
              <a:t>9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Evakuováno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1 </a:t>
            </a:r>
            <a:r>
              <a:rPr b="1" lang="cs-CZ" sz="2000" spc="-1" strike="noStrike">
                <a:solidFill>
                  <a:srgbClr val="3f3f3f"/>
                </a:solidFill>
                <a:latin typeface="Arial"/>
                <a:ea typeface="Arial"/>
              </a:rPr>
              <a:t>454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buNone/>
              <a:tabLst>
                <a:tab algn="l" pos="0"/>
              </a:tabLst>
            </a:pPr>
            <a:r>
              <a:rPr b="1" lang="cs-CZ" sz="2000" spc="-1" strike="noStrike">
                <a:solidFill>
                  <a:srgbClr val="0070c0"/>
                </a:solidFill>
                <a:latin typeface="Arial"/>
                <a:ea typeface="Arial"/>
              </a:rPr>
              <a:t>Zachráněno</a:t>
            </a:r>
            <a:r>
              <a:rPr b="1" lang="cs-CZ" sz="2400" spc="-1" strike="noStrike">
                <a:solidFill>
                  <a:srgbClr val="0070c0"/>
                </a:solidFill>
                <a:latin typeface="Arial"/>
                <a:ea typeface="Arial"/>
              </a:rPr>
              <a:t>	</a:t>
            </a:r>
            <a:r>
              <a:rPr b="1" lang="cs-CZ" sz="2400" spc="-1" strike="noStrike">
                <a:solidFill>
                  <a:srgbClr val="0070c0"/>
                </a:solidFill>
                <a:latin typeface="Arial"/>
                <a:ea typeface="Arial"/>
              </a:rPr>
              <a:t>   </a:t>
            </a:r>
            <a:r>
              <a:rPr b="1" lang="cs-CZ" sz="2000" spc="-1" strike="noStrike">
                <a:solidFill>
                  <a:srgbClr val="0070c0"/>
                </a:solidFill>
                <a:latin typeface="Arial"/>
                <a:ea typeface="Arial"/>
              </a:rPr>
              <a:t>131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85" name="Google Shape;149;p5" descr=""/>
          <p:cNvPicPr/>
          <p:nvPr/>
        </p:nvPicPr>
        <p:blipFill>
          <a:blip r:embed="rId2"/>
          <a:stretch/>
        </p:blipFill>
        <p:spPr>
          <a:xfrm>
            <a:off x="474840" y="1402920"/>
            <a:ext cx="368280" cy="504720"/>
          </a:xfrm>
          <a:prstGeom prst="rect">
            <a:avLst/>
          </a:prstGeom>
          <a:ln w="0">
            <a:noFill/>
          </a:ln>
        </p:spPr>
      </p:pic>
      <p:pic>
        <p:nvPicPr>
          <p:cNvPr id="86" name="Google Shape;150;p5" descr=""/>
          <p:cNvPicPr/>
          <p:nvPr/>
        </p:nvPicPr>
        <p:blipFill>
          <a:blip r:embed="rId3"/>
          <a:stretch/>
        </p:blipFill>
        <p:spPr>
          <a:xfrm>
            <a:off x="425880" y="1989000"/>
            <a:ext cx="466560" cy="466560"/>
          </a:xfrm>
          <a:prstGeom prst="rect">
            <a:avLst/>
          </a:prstGeom>
          <a:ln w="0">
            <a:noFill/>
          </a:ln>
        </p:spPr>
      </p:pic>
      <p:grpSp>
        <p:nvGrpSpPr>
          <p:cNvPr id="87" name="Google Shape;151;p5"/>
          <p:cNvGrpSpPr/>
          <p:nvPr/>
        </p:nvGrpSpPr>
        <p:grpSpPr>
          <a:xfrm>
            <a:off x="472320" y="3285000"/>
            <a:ext cx="524880" cy="775080"/>
            <a:chOff x="472320" y="3285000"/>
            <a:chExt cx="524880" cy="775080"/>
          </a:xfrm>
        </p:grpSpPr>
        <p:pic>
          <p:nvPicPr>
            <p:cNvPr id="88" name="Google Shape;152;p5" descr=""/>
            <p:cNvPicPr/>
            <p:nvPr/>
          </p:nvPicPr>
          <p:blipFill>
            <a:blip r:embed="rId4"/>
            <a:stretch/>
          </p:blipFill>
          <p:spPr>
            <a:xfrm>
              <a:off x="472320" y="3285000"/>
              <a:ext cx="344880" cy="48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9" name="Google Shape;153;p5"/>
            <p:cNvSpPr/>
            <p:nvPr/>
          </p:nvSpPr>
          <p:spPr>
            <a:xfrm>
              <a:off x="642960" y="3542760"/>
              <a:ext cx="354240" cy="51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cs-CZ" sz="14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Ex</a:t>
              </a:r>
              <a:endParaRPr b="0" lang="cs-CZ" sz="1400" spc="-1" strike="noStrike">
                <a:latin typeface="Arial"/>
              </a:endParaRPr>
            </a:p>
          </p:txBody>
        </p:sp>
      </p:grpSp>
      <p:grpSp>
        <p:nvGrpSpPr>
          <p:cNvPr id="90" name="Google Shape;154;p5"/>
          <p:cNvGrpSpPr/>
          <p:nvPr/>
        </p:nvGrpSpPr>
        <p:grpSpPr>
          <a:xfrm>
            <a:off x="475200" y="3861000"/>
            <a:ext cx="519120" cy="782640"/>
            <a:chOff x="475200" y="3861000"/>
            <a:chExt cx="519120" cy="782640"/>
          </a:xfrm>
        </p:grpSpPr>
        <p:pic>
          <p:nvPicPr>
            <p:cNvPr id="91" name="Google Shape;155;p5" descr=""/>
            <p:cNvPicPr/>
            <p:nvPr/>
          </p:nvPicPr>
          <p:blipFill>
            <a:blip r:embed="rId5"/>
            <a:stretch/>
          </p:blipFill>
          <p:spPr>
            <a:xfrm>
              <a:off x="475200" y="3861000"/>
              <a:ext cx="344880" cy="48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2" name="Google Shape;156;p5"/>
            <p:cNvSpPr/>
            <p:nvPr/>
          </p:nvSpPr>
          <p:spPr>
            <a:xfrm>
              <a:off x="659160" y="4126320"/>
              <a:ext cx="335160" cy="51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cs-CZ" sz="14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Zr</a:t>
              </a:r>
              <a:endParaRPr b="0" lang="cs-CZ" sz="1400" spc="-1" strike="noStrike">
                <a:latin typeface="Arial"/>
              </a:endParaRPr>
            </a:p>
          </p:txBody>
        </p:sp>
      </p:grpSp>
      <p:grpSp>
        <p:nvGrpSpPr>
          <p:cNvPr id="93" name="Google Shape;157;p5"/>
          <p:cNvGrpSpPr/>
          <p:nvPr/>
        </p:nvGrpSpPr>
        <p:grpSpPr>
          <a:xfrm>
            <a:off x="471240" y="5229360"/>
            <a:ext cx="526680" cy="755640"/>
            <a:chOff x="471240" y="5229360"/>
            <a:chExt cx="526680" cy="755640"/>
          </a:xfrm>
        </p:grpSpPr>
        <p:pic>
          <p:nvPicPr>
            <p:cNvPr id="94" name="Google Shape;158;p5" descr=""/>
            <p:cNvPicPr/>
            <p:nvPr/>
          </p:nvPicPr>
          <p:blipFill>
            <a:blip r:embed="rId6"/>
            <a:stretch/>
          </p:blipFill>
          <p:spPr>
            <a:xfrm>
              <a:off x="471240" y="5229360"/>
              <a:ext cx="344880" cy="48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5" name="Google Shape;159;p5"/>
            <p:cNvSpPr/>
            <p:nvPr/>
          </p:nvSpPr>
          <p:spPr>
            <a:xfrm>
              <a:off x="645120" y="5467680"/>
              <a:ext cx="352800" cy="51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cs-CZ" sz="14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Ev</a:t>
              </a:r>
              <a:endParaRPr b="0" lang="cs-CZ" sz="1400" spc="-1" strike="noStrike">
                <a:latin typeface="Arial"/>
              </a:endParaRPr>
            </a:p>
          </p:txBody>
        </p:sp>
      </p:grpSp>
      <p:grpSp>
        <p:nvGrpSpPr>
          <p:cNvPr id="96" name="Google Shape;160;p5"/>
          <p:cNvGrpSpPr/>
          <p:nvPr/>
        </p:nvGrpSpPr>
        <p:grpSpPr>
          <a:xfrm>
            <a:off x="471240" y="5816520"/>
            <a:ext cx="535680" cy="757800"/>
            <a:chOff x="471240" y="5816520"/>
            <a:chExt cx="535680" cy="757800"/>
          </a:xfrm>
        </p:grpSpPr>
        <p:pic>
          <p:nvPicPr>
            <p:cNvPr id="97" name="Google Shape;161;p5" descr=""/>
            <p:cNvPicPr/>
            <p:nvPr/>
          </p:nvPicPr>
          <p:blipFill>
            <a:blip r:embed="rId7"/>
            <a:stretch/>
          </p:blipFill>
          <p:spPr>
            <a:xfrm>
              <a:off x="471240" y="5816520"/>
              <a:ext cx="344880" cy="48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8" name="Google Shape;162;p5"/>
            <p:cNvSpPr/>
            <p:nvPr/>
          </p:nvSpPr>
          <p:spPr>
            <a:xfrm>
              <a:off x="648720" y="6057000"/>
              <a:ext cx="358200" cy="517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buNone/>
                <a:tabLst>
                  <a:tab algn="l" pos="0"/>
                </a:tabLst>
              </a:pPr>
              <a:r>
                <a:rPr b="1" lang="cs-CZ" sz="1400" spc="-1" strike="noStrike">
                  <a:solidFill>
                    <a:srgbClr val="000000"/>
                  </a:solidFill>
                  <a:latin typeface="Calibri"/>
                  <a:ea typeface="Calibri"/>
                </a:rPr>
                <a:t>Za</a:t>
              </a:r>
              <a:endParaRPr b="0" lang="cs-CZ" sz="1400" spc="-1" strike="noStrike">
                <a:latin typeface="Arial"/>
              </a:endParaRPr>
            </a:p>
          </p:txBody>
        </p:sp>
      </p:grpSp>
      <p:pic>
        <p:nvPicPr>
          <p:cNvPr id="99" name="Google Shape;163;p5" descr=""/>
          <p:cNvPicPr/>
          <p:nvPr/>
        </p:nvPicPr>
        <p:blipFill>
          <a:blip r:embed="rId8"/>
          <a:stretch/>
        </p:blipFill>
        <p:spPr>
          <a:xfrm>
            <a:off x="425880" y="2565000"/>
            <a:ext cx="466560" cy="46656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64;p5"/>
          <p:cNvSpPr/>
          <p:nvPr/>
        </p:nvSpPr>
        <p:spPr>
          <a:xfrm>
            <a:off x="425880" y="3236040"/>
            <a:ext cx="61070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6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01" name="Google Shape;167;p5" descr=""/>
          <p:cNvPicPr/>
          <p:nvPr/>
        </p:nvPicPr>
        <p:blipFill>
          <a:blip r:embed="rId9"/>
          <a:stretch/>
        </p:blipFill>
        <p:spPr>
          <a:xfrm>
            <a:off x="6776280" y="716400"/>
            <a:ext cx="5067000" cy="3131640"/>
          </a:xfrm>
          <a:prstGeom prst="rect">
            <a:avLst/>
          </a:prstGeom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Obrázek 2" descr=""/>
          <p:cNvPicPr/>
          <p:nvPr/>
        </p:nvPicPr>
        <p:blipFill>
          <a:blip r:embed="rId1"/>
          <a:stretch/>
        </p:blipFill>
        <p:spPr>
          <a:xfrm>
            <a:off x="7149240" y="1157040"/>
            <a:ext cx="4672440" cy="2616840"/>
          </a:xfrm>
          <a:prstGeom prst="rect">
            <a:avLst/>
          </a:prstGeom>
          <a:ln w="0">
            <a:noFill/>
          </a:ln>
        </p:spPr>
      </p:pic>
      <p:pic>
        <p:nvPicPr>
          <p:cNvPr id="103" name="Obrázek 1" descr=""/>
          <p:cNvPicPr/>
          <p:nvPr/>
        </p:nvPicPr>
        <p:blipFill>
          <a:blip r:embed="rId2"/>
          <a:stretch/>
        </p:blipFill>
        <p:spPr>
          <a:xfrm>
            <a:off x="7152840" y="3935160"/>
            <a:ext cx="4690800" cy="2638440"/>
          </a:xfrm>
          <a:prstGeom prst="rect">
            <a:avLst/>
          </a:prstGeom>
          <a:ln w="0">
            <a:noFill/>
          </a:ln>
        </p:spPr>
      </p:pic>
      <p:sp>
        <p:nvSpPr>
          <p:cNvPr id="104" name="TextovéPole 25"/>
          <p:cNvSpPr/>
          <p:nvPr/>
        </p:nvSpPr>
        <p:spPr>
          <a:xfrm>
            <a:off x="1709280" y="3192480"/>
            <a:ext cx="289656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36:00:00</a:t>
            </a:r>
            <a:r>
              <a:rPr b="1" lang="cs-CZ" sz="14400" spc="-1" strike="noStrike">
                <a:solidFill>
                  <a:srgbClr val="000000"/>
                </a:solidFill>
                <a:latin typeface="Calibri"/>
              </a:rPr>
              <a:t>    </a:t>
            </a:r>
            <a:endParaRPr b="0" lang="cs-CZ" sz="14400" spc="-1" strike="noStrike">
              <a:latin typeface="Arial"/>
            </a:endParaRPr>
          </a:p>
        </p:txBody>
      </p:sp>
      <p:pic>
        <p:nvPicPr>
          <p:cNvPr id="105" name="Obrázek 18" descr=""/>
          <p:cNvPicPr/>
          <p:nvPr/>
        </p:nvPicPr>
        <p:blipFill>
          <a:blip r:embed="rId3"/>
          <a:stretch/>
        </p:blipFill>
        <p:spPr>
          <a:xfrm>
            <a:off x="687960" y="2753280"/>
            <a:ext cx="1113480" cy="827640"/>
          </a:xfrm>
          <a:prstGeom prst="rect">
            <a:avLst/>
          </a:prstGeom>
          <a:ln w="0">
            <a:noFill/>
          </a:ln>
        </p:spPr>
      </p:pic>
      <p:sp>
        <p:nvSpPr>
          <p:cNvPr id="106" name="TextovéPole 5"/>
          <p:cNvSpPr/>
          <p:nvPr/>
        </p:nvSpPr>
        <p:spPr>
          <a:xfrm>
            <a:off x="324000" y="19692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Aviární influenza H5N1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107" name="Obdélník 14"/>
          <p:cNvSpPr/>
          <p:nvPr/>
        </p:nvSpPr>
        <p:spPr>
          <a:xfrm>
            <a:off x="1000800" y="958320"/>
            <a:ext cx="23709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03. 5. – 05. 5. 2023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08" name="Přímá spojnice 30"/>
          <p:cNvSpPr/>
          <p:nvPr/>
        </p:nvSpPr>
        <p:spPr>
          <a:xfrm>
            <a:off x="689760" y="3937320"/>
            <a:ext cx="5748840" cy="360"/>
          </a:xfrm>
          <a:prstGeom prst="line">
            <a:avLst/>
          </a:prstGeom>
          <a:ln w="64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Picture 2" descr="Calendar - Free Tools and utensils icons"/>
          <p:cNvPicPr/>
          <p:nvPr/>
        </p:nvPicPr>
        <p:blipFill>
          <a:blip r:embed="rId4"/>
          <a:stretch/>
        </p:blipFill>
        <p:spPr>
          <a:xfrm>
            <a:off x="347040" y="899640"/>
            <a:ext cx="493200" cy="49320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2" descr="Contact Icon Images - Free Download on Freepik"/>
          <p:cNvPicPr/>
          <p:nvPr/>
        </p:nvPicPr>
        <p:blipFill>
          <a:blip r:embed="rId5"/>
          <a:stretch/>
        </p:blipFill>
        <p:spPr>
          <a:xfrm>
            <a:off x="4065480" y="926640"/>
            <a:ext cx="359640" cy="504000"/>
          </a:xfrm>
          <a:prstGeom prst="rect">
            <a:avLst/>
          </a:prstGeom>
          <a:ln w="0">
            <a:noFill/>
          </a:ln>
        </p:spPr>
      </p:pic>
      <p:sp>
        <p:nvSpPr>
          <p:cNvPr id="111" name="Obdélník 65"/>
          <p:cNvSpPr/>
          <p:nvPr/>
        </p:nvSpPr>
        <p:spPr>
          <a:xfrm>
            <a:off x="4610160" y="979920"/>
            <a:ext cx="15678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RYCHVALD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12" name="Obrázek 15" descr=""/>
          <p:cNvPicPr/>
          <p:nvPr/>
        </p:nvPicPr>
        <p:blipFill>
          <a:blip r:embed="rId6"/>
          <a:stretch/>
        </p:blipFill>
        <p:spPr>
          <a:xfrm>
            <a:off x="3750840" y="4336200"/>
            <a:ext cx="873000" cy="899640"/>
          </a:xfrm>
          <a:prstGeom prst="rect">
            <a:avLst/>
          </a:prstGeom>
          <a:ln w="0">
            <a:noFill/>
          </a:ln>
        </p:spPr>
      </p:pic>
      <p:sp>
        <p:nvSpPr>
          <p:cNvPr id="113" name="Obdélník 16"/>
          <p:cNvSpPr/>
          <p:nvPr/>
        </p:nvSpPr>
        <p:spPr>
          <a:xfrm>
            <a:off x="4683960" y="4498560"/>
            <a:ext cx="1534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28 713 </a:t>
            </a:r>
            <a:endParaRPr b="0" lang="cs-CZ" sz="3200" spc="-1" strike="noStrike">
              <a:latin typeface="Arial"/>
            </a:endParaRPr>
          </a:p>
        </p:txBody>
      </p:sp>
      <p:sp>
        <p:nvSpPr>
          <p:cNvPr id="114" name="Obdélník 17"/>
          <p:cNvSpPr/>
          <p:nvPr/>
        </p:nvSpPr>
        <p:spPr>
          <a:xfrm>
            <a:off x="1817640" y="2934360"/>
            <a:ext cx="6321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12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15" name="Obrázek 20" descr=""/>
          <p:cNvPicPr/>
          <p:nvPr/>
        </p:nvPicPr>
        <p:blipFill>
          <a:blip r:embed="rId7"/>
          <a:stretch/>
        </p:blipFill>
        <p:spPr>
          <a:xfrm>
            <a:off x="2922840" y="2860200"/>
            <a:ext cx="263880" cy="717840"/>
          </a:xfrm>
          <a:prstGeom prst="rect">
            <a:avLst/>
          </a:prstGeom>
          <a:ln w="0">
            <a:noFill/>
          </a:ln>
        </p:spPr>
      </p:pic>
      <p:sp>
        <p:nvSpPr>
          <p:cNvPr id="116" name="Obdélník 21"/>
          <p:cNvSpPr/>
          <p:nvPr/>
        </p:nvSpPr>
        <p:spPr>
          <a:xfrm>
            <a:off x="3209400" y="2936160"/>
            <a:ext cx="8578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150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17" name="Obrázek 22" descr=""/>
          <p:cNvPicPr/>
          <p:nvPr/>
        </p:nvPicPr>
        <p:blipFill>
          <a:blip r:embed="rId8"/>
          <a:stretch/>
        </p:blipFill>
        <p:spPr>
          <a:xfrm>
            <a:off x="4725000" y="2860200"/>
            <a:ext cx="263880" cy="717840"/>
          </a:xfrm>
          <a:prstGeom prst="rect">
            <a:avLst/>
          </a:prstGeom>
          <a:ln w="0">
            <a:noFill/>
          </a:ln>
        </p:spPr>
      </p:pic>
      <p:sp>
        <p:nvSpPr>
          <p:cNvPr id="118" name="Obdélník 23"/>
          <p:cNvSpPr/>
          <p:nvPr/>
        </p:nvSpPr>
        <p:spPr>
          <a:xfrm>
            <a:off x="5001120" y="2936160"/>
            <a:ext cx="85644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3200" spc="-1" strike="noStrike">
                <a:solidFill>
                  <a:srgbClr val="000000"/>
                </a:solidFill>
                <a:latin typeface="Arial"/>
              </a:rPr>
              <a:t>118</a:t>
            </a:r>
            <a:endParaRPr b="0" lang="cs-CZ" sz="3200" spc="-1" strike="noStrike">
              <a:latin typeface="Arial"/>
            </a:endParaRPr>
          </a:p>
        </p:txBody>
      </p:sp>
      <p:pic>
        <p:nvPicPr>
          <p:cNvPr id="119" name="Picture 2" descr="The Biohazard Symbol &gt; Meaning &amp; History"/>
          <p:cNvPicPr/>
          <p:nvPr/>
        </p:nvPicPr>
        <p:blipFill>
          <a:blip r:embed="rId9"/>
          <a:stretch/>
        </p:blipFill>
        <p:spPr>
          <a:xfrm>
            <a:off x="5812560" y="2837520"/>
            <a:ext cx="629280" cy="755640"/>
          </a:xfrm>
          <a:prstGeom prst="rect">
            <a:avLst/>
          </a:prstGeom>
          <a:ln w="0">
            <a:noFill/>
          </a:ln>
        </p:spPr>
      </p:pic>
      <p:pic>
        <p:nvPicPr>
          <p:cNvPr id="120" name="Obrázek 24" descr=""/>
          <p:cNvPicPr/>
          <p:nvPr/>
        </p:nvPicPr>
        <p:blipFill>
          <a:blip r:embed="rId10"/>
          <a:stretch/>
        </p:blipFill>
        <p:spPr>
          <a:xfrm>
            <a:off x="971280" y="4551840"/>
            <a:ext cx="515880" cy="53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ovéPole 5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Zemětřesení – Turecko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122" name="Obdélník 14"/>
          <p:cNvSpPr/>
          <p:nvPr/>
        </p:nvSpPr>
        <p:spPr>
          <a:xfrm>
            <a:off x="1001520" y="958320"/>
            <a:ext cx="26546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06. 02. – 17. 02. 2023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23" name="Přímá spojnice 30"/>
          <p:cNvSpPr/>
          <p:nvPr/>
        </p:nvSpPr>
        <p:spPr>
          <a:xfrm>
            <a:off x="689760" y="3352680"/>
            <a:ext cx="5748840" cy="360"/>
          </a:xfrm>
          <a:prstGeom prst="line">
            <a:avLst/>
          </a:prstGeom>
          <a:ln w="64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4" name="Skupina 45"/>
          <p:cNvGrpSpPr/>
          <p:nvPr/>
        </p:nvGrpSpPr>
        <p:grpSpPr>
          <a:xfrm>
            <a:off x="1670040" y="2139480"/>
            <a:ext cx="3850560" cy="717840"/>
            <a:chOff x="1670040" y="2139480"/>
            <a:chExt cx="3850560" cy="717840"/>
          </a:xfrm>
        </p:grpSpPr>
        <p:grpSp>
          <p:nvGrpSpPr>
            <p:cNvPr id="125" name="Skupina 6"/>
            <p:cNvGrpSpPr/>
            <p:nvPr/>
          </p:nvGrpSpPr>
          <p:grpSpPr>
            <a:xfrm>
              <a:off x="1670040" y="2139480"/>
              <a:ext cx="1230840" cy="717840"/>
              <a:chOff x="1670040" y="2139480"/>
              <a:chExt cx="1230840" cy="717840"/>
            </a:xfrm>
          </p:grpSpPr>
          <p:pic>
            <p:nvPicPr>
              <p:cNvPr id="126" name="Picture 4" descr="102,568 Airplane Icon Illustrations &amp; Clip Art - iStock | Airplane icon icon  set, Airplane, Airplane vector"/>
              <p:cNvPicPr/>
              <p:nvPr/>
            </p:nvPicPr>
            <p:blipFill>
              <a:blip r:embed="rId1"/>
              <a:stretch/>
            </p:blipFill>
            <p:spPr>
              <a:xfrm>
                <a:off x="1670040" y="2139480"/>
                <a:ext cx="717840" cy="717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27" name="Obdélník 39"/>
              <p:cNvSpPr/>
              <p:nvPr/>
            </p:nvSpPr>
            <p:spPr>
              <a:xfrm>
                <a:off x="2494080" y="2218680"/>
                <a:ext cx="40680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2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  <p:grpSp>
          <p:nvGrpSpPr>
            <p:cNvPr id="128" name="Skupina 7"/>
            <p:cNvGrpSpPr/>
            <p:nvPr/>
          </p:nvGrpSpPr>
          <p:grpSpPr>
            <a:xfrm>
              <a:off x="3357720" y="2139480"/>
              <a:ext cx="1024200" cy="717840"/>
              <a:chOff x="3357720" y="2139480"/>
              <a:chExt cx="1024200" cy="717840"/>
            </a:xfrm>
          </p:grpSpPr>
          <p:pic>
            <p:nvPicPr>
              <p:cNvPr id="129" name="Obrázek 36" descr=""/>
              <p:cNvPicPr/>
              <p:nvPr/>
            </p:nvPicPr>
            <p:blipFill>
              <a:blip r:embed="rId2"/>
              <a:stretch/>
            </p:blipFill>
            <p:spPr>
              <a:xfrm>
                <a:off x="3357720" y="2139480"/>
                <a:ext cx="263880" cy="717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30" name="Obdélník 2"/>
              <p:cNvSpPr/>
              <p:nvPr/>
            </p:nvSpPr>
            <p:spPr>
              <a:xfrm>
                <a:off x="3749760" y="2216880"/>
                <a:ext cx="63216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69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  <p:grpSp>
          <p:nvGrpSpPr>
            <p:cNvPr id="131" name="Skupina 8"/>
            <p:cNvGrpSpPr/>
            <p:nvPr/>
          </p:nvGrpSpPr>
          <p:grpSpPr>
            <a:xfrm>
              <a:off x="4591800" y="2160360"/>
              <a:ext cx="928800" cy="630360"/>
              <a:chOff x="4591800" y="2160360"/>
              <a:chExt cx="928800" cy="630360"/>
            </a:xfrm>
          </p:grpSpPr>
          <p:pic>
            <p:nvPicPr>
              <p:cNvPr id="132" name="Obrázek 37" descr=""/>
              <p:cNvPicPr/>
              <p:nvPr/>
            </p:nvPicPr>
            <p:blipFill>
              <a:blip r:embed="rId3"/>
              <a:stretch/>
            </p:blipFill>
            <p:spPr>
              <a:xfrm>
                <a:off x="4591800" y="2160360"/>
                <a:ext cx="511200" cy="6303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33" name="Obdélník 3"/>
              <p:cNvSpPr/>
              <p:nvPr/>
            </p:nvSpPr>
            <p:spPr>
              <a:xfrm>
                <a:off x="5113800" y="2179080"/>
                <a:ext cx="40680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8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</p:grpSp>
      <p:pic>
        <p:nvPicPr>
          <p:cNvPr id="134" name="Picture 16" descr="Glossy square icon. Download flag icon of Turkey at PNG format"/>
          <p:cNvPicPr/>
          <p:nvPr/>
        </p:nvPicPr>
        <p:blipFill>
          <a:blip r:embed="rId4"/>
          <a:stretch/>
        </p:blipFill>
        <p:spPr>
          <a:xfrm>
            <a:off x="3854520" y="79920"/>
            <a:ext cx="779400" cy="58428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2" descr="Calendar - Free Tools and utensils icons"/>
          <p:cNvPicPr/>
          <p:nvPr/>
        </p:nvPicPr>
        <p:blipFill>
          <a:blip r:embed="rId5"/>
          <a:stretch/>
        </p:blipFill>
        <p:spPr>
          <a:xfrm>
            <a:off x="347040" y="899640"/>
            <a:ext cx="493200" cy="49320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" descr="Contact Icon Images - Free Download on Freepik"/>
          <p:cNvPicPr/>
          <p:nvPr/>
        </p:nvPicPr>
        <p:blipFill>
          <a:blip r:embed="rId6"/>
          <a:stretch/>
        </p:blipFill>
        <p:spPr>
          <a:xfrm>
            <a:off x="4065480" y="926640"/>
            <a:ext cx="359640" cy="5040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4" descr="Glossy square icon. Download flag icon of Czech Republic at PNG format"/>
          <p:cNvPicPr/>
          <p:nvPr/>
        </p:nvPicPr>
        <p:blipFill>
          <a:blip r:embed="rId7"/>
          <a:stretch/>
        </p:blipFill>
        <p:spPr>
          <a:xfrm>
            <a:off x="8164800" y="369000"/>
            <a:ext cx="657720" cy="493200"/>
          </a:xfrm>
          <a:prstGeom prst="rect">
            <a:avLst/>
          </a:prstGeom>
          <a:ln w="0">
            <a:noFill/>
          </a:ln>
        </p:spPr>
      </p:pic>
      <p:sp>
        <p:nvSpPr>
          <p:cNvPr id="138" name="TextovéPole 67"/>
          <p:cNvSpPr/>
          <p:nvPr/>
        </p:nvSpPr>
        <p:spPr>
          <a:xfrm>
            <a:off x="8822880" y="191520"/>
            <a:ext cx="1828440" cy="143028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cs-CZ" sz="4400" spc="-1" strike="noStrike">
                <a:solidFill>
                  <a:srgbClr val="00b0f0"/>
                </a:solidFill>
                <a:latin typeface="Calibri"/>
              </a:rPr>
              <a:t>H</a:t>
            </a:r>
            <a:r>
              <a:rPr b="1" lang="cs-CZ" sz="4400" spc="-1" strike="noStrike">
                <a:solidFill>
                  <a:srgbClr val="000000"/>
                </a:solidFill>
                <a:latin typeface="Calibri"/>
              </a:rPr>
              <a:t>USAR</a:t>
            </a:r>
            <a:r>
              <a:rPr b="1" lang="cs-CZ" sz="4000" spc="-1" strike="noStrike">
                <a:solidFill>
                  <a:srgbClr val="ff0066"/>
                </a:solidFill>
                <a:latin typeface="Calibri"/>
              </a:rPr>
              <a:t>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39" name="Přímá spojnice 85"/>
          <p:cNvSpPr/>
          <p:nvPr/>
        </p:nvSpPr>
        <p:spPr>
          <a:xfrm>
            <a:off x="687960" y="4991040"/>
            <a:ext cx="5748840" cy="360"/>
          </a:xfrm>
          <a:prstGeom prst="line">
            <a:avLst/>
          </a:prstGeom>
          <a:ln w="64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0" name="Skupina 10"/>
          <p:cNvGrpSpPr/>
          <p:nvPr/>
        </p:nvGrpSpPr>
        <p:grpSpPr>
          <a:xfrm>
            <a:off x="868320" y="3582360"/>
            <a:ext cx="5388120" cy="1144080"/>
            <a:chOff x="868320" y="3582360"/>
            <a:chExt cx="5388120" cy="1144080"/>
          </a:xfrm>
        </p:grpSpPr>
        <p:grpSp>
          <p:nvGrpSpPr>
            <p:cNvPr id="141" name="Skupina 11"/>
            <p:cNvGrpSpPr/>
            <p:nvPr/>
          </p:nvGrpSpPr>
          <p:grpSpPr>
            <a:xfrm>
              <a:off x="5103720" y="3744000"/>
              <a:ext cx="1152720" cy="588240"/>
              <a:chOff x="5103720" y="3744000"/>
              <a:chExt cx="1152720" cy="588240"/>
            </a:xfrm>
          </p:grpSpPr>
          <p:pic>
            <p:nvPicPr>
              <p:cNvPr id="142" name="Picture 12" descr="VÃ½sledek obrÃ¡zku pro death people icon png"/>
              <p:cNvPicPr/>
              <p:nvPr/>
            </p:nvPicPr>
            <p:blipFill>
              <a:blip r:embed="rId8"/>
              <a:stretch/>
            </p:blipFill>
            <p:spPr>
              <a:xfrm>
                <a:off x="5103720" y="3767400"/>
                <a:ext cx="570240" cy="564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43" name="Obdélník 23"/>
              <p:cNvSpPr/>
              <p:nvPr/>
            </p:nvSpPr>
            <p:spPr>
              <a:xfrm>
                <a:off x="5624280" y="3744000"/>
                <a:ext cx="63216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78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  <p:grpSp>
          <p:nvGrpSpPr>
            <p:cNvPr id="144" name="Skupina 12"/>
            <p:cNvGrpSpPr/>
            <p:nvPr/>
          </p:nvGrpSpPr>
          <p:grpSpPr>
            <a:xfrm>
              <a:off x="3666240" y="3744000"/>
              <a:ext cx="951480" cy="660240"/>
              <a:chOff x="3666240" y="3744000"/>
              <a:chExt cx="951480" cy="660240"/>
            </a:xfrm>
          </p:grpSpPr>
          <p:pic>
            <p:nvPicPr>
              <p:cNvPr id="145" name="Picture 10" descr="people, Accident, Humanpictos, Protection, insurance, wounded, security, injury Icon"/>
              <p:cNvPicPr/>
              <p:nvPr/>
            </p:nvPicPr>
            <p:blipFill>
              <a:blip r:embed="rId9"/>
              <a:stretch/>
            </p:blipFill>
            <p:spPr>
              <a:xfrm>
                <a:off x="3666240" y="3744000"/>
                <a:ext cx="666360" cy="6602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46" name="Obdélník 21"/>
              <p:cNvSpPr/>
              <p:nvPr/>
            </p:nvSpPr>
            <p:spPr>
              <a:xfrm>
                <a:off x="4210920" y="3778560"/>
                <a:ext cx="40680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3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  <p:grpSp>
          <p:nvGrpSpPr>
            <p:cNvPr id="147" name="Skupina 13"/>
            <p:cNvGrpSpPr/>
            <p:nvPr/>
          </p:nvGrpSpPr>
          <p:grpSpPr>
            <a:xfrm>
              <a:off x="868320" y="3582360"/>
              <a:ext cx="1404360" cy="1144080"/>
              <a:chOff x="868320" y="3582360"/>
              <a:chExt cx="1404360" cy="1144080"/>
            </a:xfrm>
          </p:grpSpPr>
          <p:pic>
            <p:nvPicPr>
              <p:cNvPr id="148" name="Picture 2" descr="Fluttering flag. Download flag icon of Czech Republic at PNG format"/>
              <p:cNvPicPr/>
              <p:nvPr/>
            </p:nvPicPr>
            <p:blipFill>
              <a:blip r:embed="rId10"/>
              <a:stretch/>
            </p:blipFill>
            <p:spPr>
              <a:xfrm>
                <a:off x="1324080" y="3582360"/>
                <a:ext cx="469440" cy="4190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49" name="Obrázek 17" descr=""/>
              <p:cNvPicPr/>
              <p:nvPr/>
            </p:nvPicPr>
            <p:blipFill>
              <a:blip r:embed="rId11"/>
              <a:stretch/>
            </p:blipFill>
            <p:spPr>
              <a:xfrm>
                <a:off x="868320" y="3995640"/>
                <a:ext cx="1404360" cy="7308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50" name="Přímá spojnice 18"/>
              <p:cNvSpPr/>
              <p:nvPr/>
            </p:nvSpPr>
            <p:spPr>
              <a:xfrm>
                <a:off x="1348920" y="3616560"/>
                <a:ext cx="360" cy="888840"/>
              </a:xfrm>
              <a:prstGeom prst="line">
                <a:avLst/>
              </a:prstGeom>
              <a:ln w="28440">
                <a:solidFill>
                  <a:srgbClr val="737373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51" name="Obdélník 15"/>
            <p:cNvSpPr/>
            <p:nvPr/>
          </p:nvSpPr>
          <p:spPr>
            <a:xfrm>
              <a:off x="2224080" y="3835080"/>
              <a:ext cx="110628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buNone/>
              </a:pPr>
              <a:r>
                <a:rPr b="1" lang="cs-CZ" sz="3200" spc="-1" strike="noStrike">
                  <a:solidFill>
                    <a:srgbClr val="000000"/>
                  </a:solidFill>
                  <a:latin typeface="Arial"/>
                </a:rPr>
                <a:t>208h</a:t>
              </a:r>
              <a:endParaRPr b="0" lang="cs-CZ" sz="3200" spc="-1" strike="noStrike">
                <a:latin typeface="Arial"/>
              </a:endParaRPr>
            </a:p>
          </p:txBody>
        </p:sp>
      </p:grpSp>
      <p:grpSp>
        <p:nvGrpSpPr>
          <p:cNvPr id="152" name="Skupina 53"/>
          <p:cNvGrpSpPr/>
          <p:nvPr/>
        </p:nvGrpSpPr>
        <p:grpSpPr>
          <a:xfrm>
            <a:off x="1862280" y="5460480"/>
            <a:ext cx="3921840" cy="943200"/>
            <a:chOff x="1862280" y="5460480"/>
            <a:chExt cx="3921840" cy="943200"/>
          </a:xfrm>
        </p:grpSpPr>
        <p:pic>
          <p:nvPicPr>
            <p:cNvPr id="153" name="Picture 4" descr="INSARAG"/>
            <p:cNvPicPr/>
            <p:nvPr/>
          </p:nvPicPr>
          <p:blipFill>
            <a:blip r:embed="rId12"/>
            <a:stretch/>
          </p:blipFill>
          <p:spPr>
            <a:xfrm>
              <a:off x="4086720" y="5558400"/>
              <a:ext cx="1697400" cy="6836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54" name="Skupina 50"/>
            <p:cNvGrpSpPr/>
            <p:nvPr/>
          </p:nvGrpSpPr>
          <p:grpSpPr>
            <a:xfrm>
              <a:off x="1862280" y="5460480"/>
              <a:ext cx="2682000" cy="943200"/>
              <a:chOff x="1862280" y="5460480"/>
              <a:chExt cx="2682000" cy="943200"/>
            </a:xfrm>
          </p:grpSpPr>
          <p:pic>
            <p:nvPicPr>
              <p:cNvPr id="155" name="Picture 4" descr="UNION CIVIL PROTECTION MECHANISM FULL-SCALE EXERCISES Call for proposals"/>
              <p:cNvPicPr/>
              <p:nvPr/>
            </p:nvPicPr>
            <p:blipFill>
              <a:blip r:embed="rId13"/>
              <a:stretch/>
            </p:blipFill>
            <p:spPr>
              <a:xfrm>
                <a:off x="1862280" y="5460480"/>
                <a:ext cx="799200" cy="825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56" name="TextovéPole 52"/>
              <p:cNvSpPr/>
              <p:nvPr/>
            </p:nvSpPr>
            <p:spPr>
              <a:xfrm>
                <a:off x="2741760" y="5491080"/>
                <a:ext cx="1802520" cy="912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buNone/>
                </a:pPr>
                <a:r>
                  <a:rPr b="1" lang="cs-CZ" sz="1800" spc="-1" strike="noStrike">
                    <a:solidFill>
                      <a:srgbClr val="000000"/>
                    </a:solidFill>
                    <a:latin typeface="Arial"/>
                  </a:rPr>
                  <a:t>European </a:t>
                </a:r>
                <a:endParaRPr b="0" lang="cs-CZ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b="1" lang="cs-CZ" sz="1800" spc="-1" strike="noStrike">
                    <a:solidFill>
                      <a:srgbClr val="000000"/>
                    </a:solidFill>
                    <a:latin typeface="Arial"/>
                  </a:rPr>
                  <a:t>Civil </a:t>
                </a:r>
                <a:endParaRPr b="0" lang="cs-CZ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  <a:buNone/>
                </a:pPr>
                <a:r>
                  <a:rPr b="1" lang="cs-CZ" sz="1800" spc="-1" strike="noStrike">
                    <a:solidFill>
                      <a:srgbClr val="000000"/>
                    </a:solidFill>
                    <a:latin typeface="Arial"/>
                  </a:rPr>
                  <a:t>Protection</a:t>
                </a:r>
                <a:endParaRPr b="0" lang="cs-CZ" sz="1800" spc="-1" strike="noStrike">
                  <a:latin typeface="Arial"/>
                </a:endParaRPr>
              </a:p>
            </p:txBody>
          </p:sp>
        </p:grpSp>
      </p:grpSp>
      <p:sp>
        <p:nvSpPr>
          <p:cNvPr id="157" name="Obdélník 24"/>
          <p:cNvSpPr/>
          <p:nvPr/>
        </p:nvSpPr>
        <p:spPr>
          <a:xfrm>
            <a:off x="4626000" y="958320"/>
            <a:ext cx="153144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ADIYAMAN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158" name="Obrázek 5" descr=""/>
          <p:cNvPicPr/>
          <p:nvPr/>
        </p:nvPicPr>
        <p:blipFill>
          <a:blip r:embed="rId14"/>
          <a:stretch/>
        </p:blipFill>
        <p:spPr>
          <a:xfrm>
            <a:off x="6838200" y="924120"/>
            <a:ext cx="5023800" cy="2825640"/>
          </a:xfrm>
          <a:prstGeom prst="rect">
            <a:avLst/>
          </a:prstGeom>
          <a:ln w="0">
            <a:noFill/>
          </a:ln>
        </p:spPr>
      </p:pic>
      <p:pic>
        <p:nvPicPr>
          <p:cNvPr id="159" name="Obrázek 9" descr=""/>
          <p:cNvPicPr/>
          <p:nvPr/>
        </p:nvPicPr>
        <p:blipFill>
          <a:blip r:embed="rId15"/>
          <a:stretch/>
        </p:blipFill>
        <p:spPr>
          <a:xfrm>
            <a:off x="6827040" y="3836880"/>
            <a:ext cx="5035320" cy="283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brázek 13" descr=""/>
          <p:cNvPicPr/>
          <p:nvPr/>
        </p:nvPicPr>
        <p:blipFill>
          <a:blip r:embed="rId1"/>
          <a:stretch/>
        </p:blipFill>
        <p:spPr>
          <a:xfrm>
            <a:off x="2009160" y="2166840"/>
            <a:ext cx="796680" cy="66276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14" descr="Glossy square icon. Download flag icon of Greece at PNG format"/>
          <p:cNvPicPr/>
          <p:nvPr/>
        </p:nvPicPr>
        <p:blipFill>
          <a:blip r:embed="rId2"/>
          <a:stretch/>
        </p:blipFill>
        <p:spPr>
          <a:xfrm>
            <a:off x="3945240" y="75600"/>
            <a:ext cx="554400" cy="606960"/>
          </a:xfrm>
          <a:prstGeom prst="rect">
            <a:avLst/>
          </a:prstGeom>
          <a:ln w="0">
            <a:noFill/>
          </a:ln>
        </p:spPr>
      </p:pic>
      <p:sp>
        <p:nvSpPr>
          <p:cNvPr id="162" name="TextovéPole 5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b="1" lang="cs-CZ" sz="25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Lesní požáry – Řecko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163" name="Přímá spojnice 30"/>
          <p:cNvSpPr/>
          <p:nvPr/>
        </p:nvSpPr>
        <p:spPr>
          <a:xfrm>
            <a:off x="689760" y="3352680"/>
            <a:ext cx="5748840" cy="360"/>
          </a:xfrm>
          <a:prstGeom prst="line">
            <a:avLst/>
          </a:prstGeom>
          <a:ln w="64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4" name="Skupina 45"/>
          <p:cNvGrpSpPr/>
          <p:nvPr/>
        </p:nvGrpSpPr>
        <p:grpSpPr>
          <a:xfrm>
            <a:off x="2834280" y="2139480"/>
            <a:ext cx="1886760" cy="717840"/>
            <a:chOff x="2834280" y="2139480"/>
            <a:chExt cx="1886760" cy="717840"/>
          </a:xfrm>
        </p:grpSpPr>
        <p:sp>
          <p:nvSpPr>
            <p:cNvPr id="165" name="Obdélník 39"/>
            <p:cNvSpPr/>
            <p:nvPr/>
          </p:nvSpPr>
          <p:spPr>
            <a:xfrm>
              <a:off x="2834280" y="2218680"/>
              <a:ext cx="63216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spcAft>
                  <a:spcPts val="1800"/>
                </a:spcAft>
                <a:buNone/>
              </a:pPr>
              <a:r>
                <a:rPr b="1" lang="cs-CZ" sz="3200" spc="-1" strike="noStrike">
                  <a:solidFill>
                    <a:srgbClr val="000000"/>
                  </a:solidFill>
                  <a:latin typeface="Arial"/>
                </a:rPr>
                <a:t>25</a:t>
              </a:r>
              <a:endParaRPr b="0" lang="cs-CZ" sz="3200" spc="-1" strike="noStrike">
                <a:latin typeface="Arial"/>
              </a:endParaRPr>
            </a:p>
          </p:txBody>
        </p:sp>
        <p:grpSp>
          <p:nvGrpSpPr>
            <p:cNvPr id="166" name="Skupina 7"/>
            <p:cNvGrpSpPr/>
            <p:nvPr/>
          </p:nvGrpSpPr>
          <p:grpSpPr>
            <a:xfrm>
              <a:off x="3696840" y="2139480"/>
              <a:ext cx="1024200" cy="717840"/>
              <a:chOff x="3696840" y="2139480"/>
              <a:chExt cx="1024200" cy="717840"/>
            </a:xfrm>
          </p:grpSpPr>
          <p:pic>
            <p:nvPicPr>
              <p:cNvPr id="167" name="Obrázek 36" descr=""/>
              <p:cNvPicPr/>
              <p:nvPr/>
            </p:nvPicPr>
            <p:blipFill>
              <a:blip r:embed="rId3"/>
              <a:stretch/>
            </p:blipFill>
            <p:spPr>
              <a:xfrm>
                <a:off x="3696840" y="2139480"/>
                <a:ext cx="263880" cy="717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68" name="Obdélník 2"/>
              <p:cNvSpPr/>
              <p:nvPr/>
            </p:nvSpPr>
            <p:spPr>
              <a:xfrm>
                <a:off x="4088880" y="2216880"/>
                <a:ext cx="63216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64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</p:grpSp>
      <p:pic>
        <p:nvPicPr>
          <p:cNvPr id="169" name="Picture 4" descr="Glossy square icon. Download flag icon of Czech Republic at PNG format"/>
          <p:cNvPicPr/>
          <p:nvPr/>
        </p:nvPicPr>
        <p:blipFill>
          <a:blip r:embed="rId4"/>
          <a:stretch/>
        </p:blipFill>
        <p:spPr>
          <a:xfrm>
            <a:off x="8164800" y="369000"/>
            <a:ext cx="657720" cy="493200"/>
          </a:xfrm>
          <a:prstGeom prst="rect">
            <a:avLst/>
          </a:prstGeom>
          <a:ln w="0">
            <a:noFill/>
          </a:ln>
        </p:spPr>
      </p:pic>
      <p:sp>
        <p:nvSpPr>
          <p:cNvPr id="170" name="TextovéPole 67"/>
          <p:cNvSpPr/>
          <p:nvPr/>
        </p:nvSpPr>
        <p:spPr>
          <a:xfrm>
            <a:off x="8822880" y="191520"/>
            <a:ext cx="1828440" cy="1430280"/>
          </a:xfrm>
          <a:prstGeom prst="rect">
            <a:avLst/>
          </a:prstGeom>
          <a:noFill/>
          <a:ln w="2844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cs-CZ" sz="4400" spc="-1" strike="noStrike">
                <a:solidFill>
                  <a:srgbClr val="00b0f0"/>
                </a:solidFill>
                <a:latin typeface="Calibri"/>
              </a:rPr>
              <a:t>G</a:t>
            </a:r>
            <a:r>
              <a:rPr b="1" lang="cs-CZ" sz="4400" spc="-1" strike="noStrike">
                <a:solidFill>
                  <a:srgbClr val="000000"/>
                </a:solidFill>
                <a:latin typeface="Calibri"/>
              </a:rPr>
              <a:t>FFFV</a:t>
            </a:r>
            <a:r>
              <a:rPr b="1" lang="cs-CZ" sz="4000" spc="-1" strike="noStrike">
                <a:solidFill>
                  <a:srgbClr val="ff0066"/>
                </a:solidFill>
                <a:latin typeface="Calibri"/>
              </a:rPr>
              <a:t>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1" name="Přímá spojnice 85"/>
          <p:cNvSpPr/>
          <p:nvPr/>
        </p:nvSpPr>
        <p:spPr>
          <a:xfrm>
            <a:off x="687960" y="4991040"/>
            <a:ext cx="5748840" cy="360"/>
          </a:xfrm>
          <a:prstGeom prst="line">
            <a:avLst/>
          </a:prstGeom>
          <a:ln w="64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2" name="Skupina 34"/>
          <p:cNvGrpSpPr/>
          <p:nvPr/>
        </p:nvGrpSpPr>
        <p:grpSpPr>
          <a:xfrm>
            <a:off x="1043640" y="3776040"/>
            <a:ext cx="5192280" cy="723960"/>
            <a:chOff x="1043640" y="3776040"/>
            <a:chExt cx="5192280" cy="723960"/>
          </a:xfrm>
        </p:grpSpPr>
        <p:pic>
          <p:nvPicPr>
            <p:cNvPr id="173" name="Picture 4" descr="Technical Support - Free construction and tools icons"/>
            <p:cNvPicPr/>
            <p:nvPr/>
          </p:nvPicPr>
          <p:blipFill>
            <a:blip r:embed="rId5"/>
            <a:stretch/>
          </p:blipFill>
          <p:spPr>
            <a:xfrm>
              <a:off x="5703840" y="3868560"/>
              <a:ext cx="532080" cy="53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Picture 2" descr="Medical rescue Logo PNG Vector (AI) Free Download"/>
            <p:cNvPicPr/>
            <p:nvPr/>
          </p:nvPicPr>
          <p:blipFill>
            <a:blip r:embed="rId6"/>
            <a:stretch/>
          </p:blipFill>
          <p:spPr>
            <a:xfrm>
              <a:off x="3749400" y="3848040"/>
              <a:ext cx="635040" cy="6328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75" name="Skupina 17"/>
            <p:cNvGrpSpPr/>
            <p:nvPr/>
          </p:nvGrpSpPr>
          <p:grpSpPr>
            <a:xfrm>
              <a:off x="1043640" y="3776040"/>
              <a:ext cx="1024200" cy="717840"/>
              <a:chOff x="1043640" y="3776040"/>
              <a:chExt cx="1024200" cy="717840"/>
            </a:xfrm>
          </p:grpSpPr>
          <p:pic>
            <p:nvPicPr>
              <p:cNvPr id="176" name="Obrázek 15" descr=""/>
              <p:cNvPicPr/>
              <p:nvPr/>
            </p:nvPicPr>
            <p:blipFill>
              <a:blip r:embed="rId7"/>
              <a:stretch/>
            </p:blipFill>
            <p:spPr>
              <a:xfrm>
                <a:off x="1043640" y="3776040"/>
                <a:ext cx="263880" cy="717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7" name="Obdélník 16"/>
              <p:cNvSpPr/>
              <p:nvPr/>
            </p:nvSpPr>
            <p:spPr>
              <a:xfrm>
                <a:off x="1435680" y="3853440"/>
                <a:ext cx="63216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53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  <p:pic>
          <p:nvPicPr>
            <p:cNvPr id="178" name="Obrázek 18" descr=""/>
            <p:cNvPicPr/>
            <p:nvPr/>
          </p:nvPicPr>
          <p:blipFill>
            <a:blip r:embed="rId8"/>
            <a:stretch/>
          </p:blipFill>
          <p:spPr>
            <a:xfrm>
              <a:off x="2051640" y="3872160"/>
              <a:ext cx="459000" cy="5904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79" name="Skupina 20"/>
            <p:cNvGrpSpPr/>
            <p:nvPr/>
          </p:nvGrpSpPr>
          <p:grpSpPr>
            <a:xfrm>
              <a:off x="2876400" y="3782160"/>
              <a:ext cx="797760" cy="717840"/>
              <a:chOff x="2876400" y="3782160"/>
              <a:chExt cx="797760" cy="717840"/>
            </a:xfrm>
          </p:grpSpPr>
          <p:pic>
            <p:nvPicPr>
              <p:cNvPr id="180" name="Obrázek 21" descr=""/>
              <p:cNvPicPr/>
              <p:nvPr/>
            </p:nvPicPr>
            <p:blipFill>
              <a:blip r:embed="rId9"/>
              <a:stretch/>
            </p:blipFill>
            <p:spPr>
              <a:xfrm>
                <a:off x="2876400" y="3782160"/>
                <a:ext cx="263880" cy="717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81" name="Obdélník 22"/>
              <p:cNvSpPr/>
              <p:nvPr/>
            </p:nvSpPr>
            <p:spPr>
              <a:xfrm>
                <a:off x="3267360" y="3859560"/>
                <a:ext cx="40680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7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  <p:grpSp>
          <p:nvGrpSpPr>
            <p:cNvPr id="182" name="Skupina 24"/>
            <p:cNvGrpSpPr/>
            <p:nvPr/>
          </p:nvGrpSpPr>
          <p:grpSpPr>
            <a:xfrm>
              <a:off x="4872600" y="3776040"/>
              <a:ext cx="797760" cy="717840"/>
              <a:chOff x="4872600" y="3776040"/>
              <a:chExt cx="797760" cy="717840"/>
            </a:xfrm>
          </p:grpSpPr>
          <p:pic>
            <p:nvPicPr>
              <p:cNvPr id="183" name="Obrázek 25" descr=""/>
              <p:cNvPicPr/>
              <p:nvPr/>
            </p:nvPicPr>
            <p:blipFill>
              <a:blip r:embed="rId10"/>
              <a:stretch/>
            </p:blipFill>
            <p:spPr>
              <a:xfrm>
                <a:off x="4872600" y="3776040"/>
                <a:ext cx="263880" cy="71784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84" name="Obdélník 26"/>
              <p:cNvSpPr/>
              <p:nvPr/>
            </p:nvSpPr>
            <p:spPr>
              <a:xfrm>
                <a:off x="5263560" y="3853440"/>
                <a:ext cx="406800" cy="577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>
                  <a:lnSpc>
                    <a:spcPct val="100000"/>
                  </a:lnSpc>
                  <a:spcAft>
                    <a:spcPts val="1800"/>
                  </a:spcAft>
                  <a:buNone/>
                </a:pPr>
                <a:r>
                  <a:rPr b="1" lang="cs-CZ" sz="3200" spc="-1" strike="noStrike">
                    <a:solidFill>
                      <a:srgbClr val="000000"/>
                    </a:solidFill>
                    <a:latin typeface="Arial"/>
                  </a:rPr>
                  <a:t>4</a:t>
                </a:r>
                <a:endParaRPr b="0" lang="cs-CZ" sz="3200" spc="-1" strike="noStrike">
                  <a:latin typeface="Arial"/>
                </a:endParaRPr>
              </a:p>
            </p:txBody>
          </p:sp>
        </p:grpSp>
      </p:grpSp>
      <p:sp>
        <p:nvSpPr>
          <p:cNvPr id="185" name="Obdélník 40"/>
          <p:cNvSpPr/>
          <p:nvPr/>
        </p:nvSpPr>
        <p:spPr>
          <a:xfrm>
            <a:off x="1000800" y="958320"/>
            <a:ext cx="23709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22. 8. – 12. 9. 2023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86" name="Picture 2" descr="Calendar - Free Tools and utensils icons"/>
          <p:cNvPicPr/>
          <p:nvPr/>
        </p:nvPicPr>
        <p:blipFill>
          <a:blip r:embed="rId11"/>
          <a:stretch/>
        </p:blipFill>
        <p:spPr>
          <a:xfrm>
            <a:off x="347040" y="899640"/>
            <a:ext cx="493200" cy="49320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2" descr="Contact Icon Images - Free Download on Freepik"/>
          <p:cNvPicPr/>
          <p:nvPr/>
        </p:nvPicPr>
        <p:blipFill>
          <a:blip r:embed="rId12"/>
          <a:stretch/>
        </p:blipFill>
        <p:spPr>
          <a:xfrm>
            <a:off x="4065480" y="926640"/>
            <a:ext cx="359640" cy="504000"/>
          </a:xfrm>
          <a:prstGeom prst="rect">
            <a:avLst/>
          </a:prstGeom>
          <a:ln w="0">
            <a:noFill/>
          </a:ln>
        </p:spPr>
      </p:pic>
      <p:grpSp>
        <p:nvGrpSpPr>
          <p:cNvPr id="188" name="Skupina 51"/>
          <p:cNvGrpSpPr/>
          <p:nvPr/>
        </p:nvGrpSpPr>
        <p:grpSpPr>
          <a:xfrm>
            <a:off x="2221560" y="5460480"/>
            <a:ext cx="2682000" cy="943200"/>
            <a:chOff x="2221560" y="5460480"/>
            <a:chExt cx="2682000" cy="943200"/>
          </a:xfrm>
        </p:grpSpPr>
        <p:pic>
          <p:nvPicPr>
            <p:cNvPr id="189" name="Picture 4" descr="UNION CIVIL PROTECTION MECHANISM FULL-SCALE EXERCISES Call for proposals"/>
            <p:cNvPicPr/>
            <p:nvPr/>
          </p:nvPicPr>
          <p:blipFill>
            <a:blip r:embed="rId13"/>
            <a:stretch/>
          </p:blipFill>
          <p:spPr>
            <a:xfrm>
              <a:off x="2221560" y="5460480"/>
              <a:ext cx="799200" cy="794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0" name="TextovéPole 53"/>
            <p:cNvSpPr/>
            <p:nvPr/>
          </p:nvSpPr>
          <p:spPr>
            <a:xfrm>
              <a:off x="3101040" y="5491080"/>
              <a:ext cx="1802520" cy="91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</a:rPr>
                <a:t>European </a:t>
              </a:r>
              <a:endParaRPr b="0" lang="cs-CZ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</a:rPr>
                <a:t>Civil </a:t>
              </a:r>
              <a:endParaRPr b="0" lang="cs-CZ" sz="1800" spc="-1" strike="noStrike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b="1" lang="cs-CZ" sz="1800" spc="-1" strike="noStrike">
                  <a:solidFill>
                    <a:srgbClr val="000000"/>
                  </a:solidFill>
                  <a:latin typeface="Arial"/>
                </a:rPr>
                <a:t>Protection</a:t>
              </a:r>
              <a:endParaRPr b="0" lang="cs-CZ" sz="1800" spc="-1" strike="noStrike">
                <a:latin typeface="Arial"/>
              </a:endParaRPr>
            </a:p>
          </p:txBody>
        </p:sp>
      </p:grpSp>
      <p:sp>
        <p:nvSpPr>
          <p:cNvPr id="191" name="Obdélník 1"/>
          <p:cNvSpPr/>
          <p:nvPr/>
        </p:nvSpPr>
        <p:spPr>
          <a:xfrm>
            <a:off x="4631040" y="958320"/>
            <a:ext cx="2572200" cy="92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ALEXANDROUPOLI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buNone/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192" name="Obrázek 3" descr=""/>
          <p:cNvPicPr/>
          <p:nvPr/>
        </p:nvPicPr>
        <p:blipFill>
          <a:blip r:embed="rId14"/>
          <a:stretch/>
        </p:blipFill>
        <p:spPr>
          <a:xfrm>
            <a:off x="7271280" y="924120"/>
            <a:ext cx="4590720" cy="2751120"/>
          </a:xfrm>
          <a:prstGeom prst="rect">
            <a:avLst/>
          </a:prstGeom>
          <a:ln w="0">
            <a:noFill/>
          </a:ln>
        </p:spPr>
      </p:pic>
      <p:pic>
        <p:nvPicPr>
          <p:cNvPr id="193" name="Obrázek 5" descr=""/>
          <p:cNvPicPr/>
          <p:nvPr/>
        </p:nvPicPr>
        <p:blipFill>
          <a:blip r:embed="rId15"/>
          <a:stretch/>
        </p:blipFill>
        <p:spPr>
          <a:xfrm>
            <a:off x="7254000" y="3918240"/>
            <a:ext cx="4595760" cy="274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204;p7"/>
          <p:cNvSpPr/>
          <p:nvPr/>
        </p:nvSpPr>
        <p:spPr>
          <a:xfrm>
            <a:off x="324000" y="1442160"/>
            <a:ext cx="7787880" cy="5231880"/>
          </a:xfrm>
          <a:prstGeom prst="rect">
            <a:avLst/>
          </a:prstGeom>
          <a:solidFill>
            <a:srgbClr val="f2f2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Google Shape;205;p7"/>
          <p:cNvSpPr/>
          <p:nvPr/>
        </p:nvSpPr>
        <p:spPr>
          <a:xfrm>
            <a:off x="324000" y="180000"/>
            <a:ext cx="11519640" cy="38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cs-CZ" sz="2500" spc="-1" strike="noStrike">
                <a:solidFill>
                  <a:srgbClr val="3f3f3f"/>
                </a:solidFill>
                <a:latin typeface="Arial"/>
                <a:ea typeface="Arial"/>
              </a:rPr>
              <a:t>Prevence a CNP</a:t>
            </a:r>
            <a:endParaRPr b="0" lang="cs-CZ" sz="2500" spc="-1" strike="noStrike">
              <a:latin typeface="Arial"/>
            </a:endParaRPr>
          </a:p>
        </p:txBody>
      </p:sp>
      <p:sp>
        <p:nvSpPr>
          <p:cNvPr id="196" name="Google Shape;206;p7"/>
          <p:cNvSpPr/>
          <p:nvPr/>
        </p:nvSpPr>
        <p:spPr>
          <a:xfrm>
            <a:off x="324000" y="720000"/>
            <a:ext cx="115196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rgbClr val="595959"/>
                </a:solidFill>
                <a:latin typeface="Arial"/>
                <a:ea typeface="Arial"/>
              </a:rPr>
              <a:t>Státní požární dozor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97" name="Google Shape;207;p7"/>
          <p:cNvSpPr/>
          <p:nvPr/>
        </p:nvSpPr>
        <p:spPr>
          <a:xfrm>
            <a:off x="347760" y="1628640"/>
            <a:ext cx="7620120" cy="460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896760" indent="-896760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0070c0"/>
                </a:solidFill>
                <a:latin typeface="Arial"/>
              </a:rPr>
              <a:t>950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 kontrolních akcí   </a:t>
            </a:r>
            <a:endParaRPr b="0" lang="cs-CZ" sz="2400" spc="-1" strike="noStrike">
              <a:latin typeface="Arial"/>
            </a:endParaRPr>
          </a:p>
          <a:p>
            <a:pPr marL="896760" indent="-896760">
              <a:lnSpc>
                <a:spcPct val="10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          </a:t>
            </a:r>
            <a:r>
              <a:rPr b="1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Speciální kontrolní akce v MSK</a:t>
            </a:r>
            <a:endParaRPr b="0" lang="cs-CZ" sz="2400" spc="-1" strike="noStrike">
              <a:latin typeface="Arial"/>
            </a:endParaRPr>
          </a:p>
          <a:p>
            <a:pPr marL="896760" indent="-89676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41</a:t>
            </a:r>
            <a:r>
              <a:rPr b="0" lang="cs-CZ" sz="2400" spc="-1" strike="noStrike">
                <a:solidFill>
                  <a:srgbClr val="000000"/>
                </a:solidFill>
                <a:latin typeface="Arial"/>
                <a:ea typeface="Calibri"/>
              </a:rPr>
              <a:t>×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zařízení pobytových sociálních služeb </a:t>
            </a:r>
            <a:endParaRPr b="0" lang="cs-CZ" sz="2400" spc="-1" strike="noStrike">
              <a:latin typeface="Arial"/>
            </a:endParaRPr>
          </a:p>
          <a:p>
            <a:pPr marL="896760" indent="-89676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	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   </a:t>
            </a:r>
            <a:endParaRPr b="0" lang="cs-CZ" sz="2400" spc="-1" strike="noStrike">
              <a:latin typeface="Arial"/>
            </a:endParaRPr>
          </a:p>
          <a:p>
            <a:pPr marL="896760" indent="-896760">
              <a:lnSpc>
                <a:spcPct val="15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0070c0"/>
                </a:solidFill>
                <a:latin typeface="Arial"/>
                <a:ea typeface="Arial"/>
              </a:rPr>
              <a:t>3 358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 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stanovisek stavební prevence</a:t>
            </a:r>
            <a:endParaRPr b="0" lang="cs-CZ" sz="2400" spc="-1" strike="noStrike">
              <a:latin typeface="Arial"/>
            </a:endParaRPr>
          </a:p>
          <a:p>
            <a:pPr marL="896760" indent="-896760">
              <a:lnSpc>
                <a:spcPct val="15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0070c0"/>
                </a:solidFill>
                <a:latin typeface="Arial"/>
                <a:ea typeface="Arial"/>
              </a:rPr>
              <a:t>625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 požárů řešených vyšetřovateli požárů</a:t>
            </a:r>
            <a:endParaRPr b="0" lang="cs-CZ" sz="2400" spc="-1" strike="noStrike">
              <a:latin typeface="Arial"/>
            </a:endParaRPr>
          </a:p>
          <a:p>
            <a:pPr marL="896760" indent="-896760">
              <a:lnSpc>
                <a:spcPct val="150000"/>
              </a:lnSpc>
              <a:spcBef>
                <a:spcPts val="2401"/>
              </a:spcBef>
              <a:buNone/>
              <a:tabLst>
                <a:tab algn="l" pos="0"/>
              </a:tabLst>
            </a:pPr>
            <a:r>
              <a:rPr b="1" lang="cs-CZ" sz="2400" spc="-1" strike="noStrike">
                <a:solidFill>
                  <a:srgbClr val="0070c0"/>
                </a:solidFill>
                <a:latin typeface="Arial"/>
                <a:ea typeface="Arial"/>
              </a:rPr>
              <a:t>17</a:t>
            </a:r>
            <a:r>
              <a:rPr b="1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  </a:t>
            </a:r>
            <a:r>
              <a:rPr b="0" lang="cs-CZ" sz="2400" spc="-1" strike="noStrike">
                <a:solidFill>
                  <a:srgbClr val="3f3f3f"/>
                </a:solidFill>
                <a:latin typeface="Arial"/>
                <a:ea typeface="Arial"/>
              </a:rPr>
              <a:t>kontrol podle zákona o prevenci závažných havárií </a:t>
            </a:r>
            <a:endParaRPr b="0" lang="cs-CZ" sz="2400" spc="-1" strike="noStrike">
              <a:latin typeface="Arial"/>
            </a:endParaRPr>
          </a:p>
        </p:txBody>
      </p:sp>
      <p:grpSp>
        <p:nvGrpSpPr>
          <p:cNvPr id="198" name="Google Shape;208;p7"/>
          <p:cNvGrpSpPr/>
          <p:nvPr/>
        </p:nvGrpSpPr>
        <p:grpSpPr>
          <a:xfrm>
            <a:off x="8462520" y="1442160"/>
            <a:ext cx="3417480" cy="5231880"/>
            <a:chOff x="8462520" y="1442160"/>
            <a:chExt cx="3417480" cy="5231880"/>
          </a:xfrm>
        </p:grpSpPr>
        <p:pic>
          <p:nvPicPr>
            <p:cNvPr id="199" name="Google Shape;209;p7" descr=""/>
            <p:cNvPicPr/>
            <p:nvPr/>
          </p:nvPicPr>
          <p:blipFill>
            <a:blip r:embed="rId1"/>
            <a:stretch/>
          </p:blipFill>
          <p:spPr>
            <a:xfrm>
              <a:off x="8462520" y="1442160"/>
              <a:ext cx="3417480" cy="2278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0" name="Google Shape;210;p7" descr=""/>
            <p:cNvPicPr/>
            <p:nvPr/>
          </p:nvPicPr>
          <p:blipFill>
            <a:blip r:embed="rId2"/>
            <a:stretch/>
          </p:blipFill>
          <p:spPr>
            <a:xfrm>
              <a:off x="8462520" y="4036680"/>
              <a:ext cx="3417480" cy="26373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6433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2012-03-27T19:53:25Z</dcterms:created>
  <dc:creator>677038</dc:creator>
  <dc:description/>
  <dc:language>cs-CZ</dc:language>
  <cp:lastModifiedBy/>
  <cp:lastPrinted>2022-01-11T10:19:44Z</cp:lastPrinted>
  <dcterms:modified xsi:type="dcterms:W3CDTF">2024-06-20T08:17:47Z</dcterms:modified>
  <cp:revision>84</cp:revision>
  <dc:subject/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Motiv Office 2013–2022:8</vt:lpwstr>
  </property>
  <property fmtid="{D5CDD505-2E9C-101B-9397-08002B2CF9AE}" pid="3" name="ClassificationContentMarkingFooterText">
    <vt:lpwstr>Klasifikace informací: Neveřejné</vt:lpwstr>
  </property>
  <property fmtid="{D5CDD505-2E9C-101B-9397-08002B2CF9AE}" pid="4" name="ContentTypeId">
    <vt:lpwstr>0x010100D6DF972F0AC7B0458AB9639462FF1CA0</vt:lpwstr>
  </property>
  <property fmtid="{D5CDD505-2E9C-101B-9397-08002B2CF9AE}" pid="5" name="MSIP_Label_215ad6d0-798b-44f9-b3fd-112ad6275fb4_ActionId">
    <vt:lpwstr>197b3b40-d36a-475d-962a-b5b587947fd4</vt:lpwstr>
  </property>
  <property fmtid="{D5CDD505-2E9C-101B-9397-08002B2CF9AE}" pid="6" name="MSIP_Label_215ad6d0-798b-44f9-b3fd-112ad6275fb4_ContentBits">
    <vt:lpwstr>2</vt:lpwstr>
  </property>
  <property fmtid="{D5CDD505-2E9C-101B-9397-08002B2CF9AE}" pid="7" name="MSIP_Label_215ad6d0-798b-44f9-b3fd-112ad6275fb4_Enabled">
    <vt:lpwstr>true</vt:lpwstr>
  </property>
  <property fmtid="{D5CDD505-2E9C-101B-9397-08002B2CF9AE}" pid="8" name="MSIP_Label_215ad6d0-798b-44f9-b3fd-112ad6275fb4_Method">
    <vt:lpwstr>Standard</vt:lpwstr>
  </property>
  <property fmtid="{D5CDD505-2E9C-101B-9397-08002B2CF9AE}" pid="9" name="MSIP_Label_215ad6d0-798b-44f9-b3fd-112ad6275fb4_Name">
    <vt:lpwstr>Neveřejná informace (popis)</vt:lpwstr>
  </property>
  <property fmtid="{D5CDD505-2E9C-101B-9397-08002B2CF9AE}" pid="10" name="MSIP_Label_215ad6d0-798b-44f9-b3fd-112ad6275fb4_SetDate">
    <vt:lpwstr>2024-05-23T07:58:25Z</vt:lpwstr>
  </property>
  <property fmtid="{D5CDD505-2E9C-101B-9397-08002B2CF9AE}" pid="11" name="MSIP_Label_215ad6d0-798b-44f9-b3fd-112ad6275fb4_SiteId">
    <vt:lpwstr>39f24d0b-aa30-4551-8e81-43c77cf1000e</vt:lpwstr>
  </property>
  <property fmtid="{D5CDD505-2E9C-101B-9397-08002B2CF9AE}" pid="12" name="MediaServiceImageTags">
    <vt:lpwstr/>
  </property>
  <property fmtid="{D5CDD505-2E9C-101B-9397-08002B2CF9AE}" pid="13" name="Notes">
    <vt:r8>14</vt:r8>
  </property>
  <property fmtid="{D5CDD505-2E9C-101B-9397-08002B2CF9AE}" pid="14" name="PresentationFormat">
    <vt:lpwstr>Širokoúhlá obrazovka</vt:lpwstr>
  </property>
  <property fmtid="{D5CDD505-2E9C-101B-9397-08002B2CF9AE}" pid="15" name="Slides">
    <vt:r8>14</vt:r8>
  </property>
</Properties>
</file>