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6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9" r:id="rId6"/>
    <p:sldId id="287" r:id="rId7"/>
    <p:sldId id="273" r:id="rId8"/>
    <p:sldId id="284" r:id="rId9"/>
    <p:sldId id="274" r:id="rId10"/>
    <p:sldId id="286" r:id="rId11"/>
    <p:sldId id="281" r:id="rId12"/>
    <p:sldId id="263" r:id="rId13"/>
    <p:sldId id="262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65138" indent="-7938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31863" indent="-17463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98588" indent="-26988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65313" indent="-36513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>
          <p15:clr>
            <a:srgbClr val="A4A3A4"/>
          </p15:clr>
        </p15:guide>
        <p15:guide id="2" pos="54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098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B1B3"/>
    <a:srgbClr val="575756"/>
    <a:srgbClr val="A6A6A6"/>
    <a:srgbClr val="C4241F"/>
    <a:srgbClr val="084686"/>
    <a:srgbClr val="004289"/>
    <a:srgbClr val="E41F18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7" autoAdjust="0"/>
    <p:restoredTop sz="75294" autoAdjust="0"/>
  </p:normalViewPr>
  <p:slideViewPr>
    <p:cSldViewPr snapToGrid="0">
      <p:cViewPr varScale="1">
        <p:scale>
          <a:sx n="95" d="100"/>
          <a:sy n="95" d="100"/>
        </p:scale>
        <p:origin x="1872" y="90"/>
      </p:cViewPr>
      <p:guideLst>
        <p:guide orient="horz" pos="3952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1746" y="222"/>
      </p:cViewPr>
      <p:guideLst>
        <p:guide orient="horz" pos="3121"/>
        <p:guide pos="2098"/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6FEF6-6150-4E41-8309-8D6DAC6046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23F28F1-41D1-4075-8D6E-DEDB083A4AF1}">
      <dgm:prSet custT="1"/>
      <dgm:spPr/>
      <dgm:t>
        <a:bodyPr/>
        <a:lstStyle/>
        <a:p>
          <a:r>
            <a:rPr lang="cs-CZ" sz="1400" i="1" dirty="0"/>
            <a:t>příjmy z úroků </a:t>
          </a:r>
          <a:r>
            <a:rPr lang="cs-CZ" sz="1400" i="1" dirty="0" err="1"/>
            <a:t>mezir</a:t>
          </a:r>
          <a:r>
            <a:rPr lang="cs-CZ" sz="1400" i="1" dirty="0"/>
            <a:t>. sníženy o 22 mil. Kč,</a:t>
          </a:r>
        </a:p>
      </dgm:t>
    </dgm:pt>
    <dgm:pt modelId="{98669D01-D011-45EE-8A50-7EA06B5FE774}" type="parTrans" cxnId="{23434CB7-8A0C-452D-B571-28D27B74D2FD}">
      <dgm:prSet/>
      <dgm:spPr/>
      <dgm:t>
        <a:bodyPr/>
        <a:lstStyle/>
        <a:p>
          <a:endParaRPr lang="cs-CZ"/>
        </a:p>
      </dgm:t>
    </dgm:pt>
    <dgm:pt modelId="{29C45395-F12D-4417-8A9D-A5DD78803F5D}" type="sibTrans" cxnId="{23434CB7-8A0C-452D-B571-28D27B74D2FD}">
      <dgm:prSet/>
      <dgm:spPr/>
      <dgm:t>
        <a:bodyPr/>
        <a:lstStyle/>
        <a:p>
          <a:endParaRPr lang="cs-CZ"/>
        </a:p>
      </dgm:t>
    </dgm:pt>
    <dgm:pt modelId="{69D25C95-326B-409F-AFD5-2752B303E2C2}">
      <dgm:prSet/>
      <dgm:spPr/>
      <dgm:t>
        <a:bodyPr/>
        <a:lstStyle/>
        <a:p>
          <a:r>
            <a:rPr lang="cs-CZ" i="1" dirty="0"/>
            <a:t>Kapitálové příjmy </a:t>
          </a:r>
          <a:endParaRPr lang="cs-CZ" dirty="0"/>
        </a:p>
      </dgm:t>
    </dgm:pt>
    <dgm:pt modelId="{FF6D11E5-3EB5-48B9-A5CD-1D333F060BBD}" type="parTrans" cxnId="{8218DCDE-536F-418F-A5B5-DC62ED36222E}">
      <dgm:prSet/>
      <dgm:spPr/>
      <dgm:t>
        <a:bodyPr/>
        <a:lstStyle/>
        <a:p>
          <a:endParaRPr lang="cs-CZ"/>
        </a:p>
      </dgm:t>
    </dgm:pt>
    <dgm:pt modelId="{60760CDF-439B-466B-984E-98B9E3DCE66B}" type="sibTrans" cxnId="{8218DCDE-536F-418F-A5B5-DC62ED36222E}">
      <dgm:prSet/>
      <dgm:spPr/>
      <dgm:t>
        <a:bodyPr/>
        <a:lstStyle/>
        <a:p>
          <a:endParaRPr lang="cs-CZ"/>
        </a:p>
      </dgm:t>
    </dgm:pt>
    <dgm:pt modelId="{DA50BA2C-DF4F-41E1-93DC-2744124E9DD2}">
      <dgm:prSet custT="1"/>
      <dgm:spPr/>
      <dgm:t>
        <a:bodyPr/>
        <a:lstStyle/>
        <a:p>
          <a:r>
            <a:rPr lang="cs-CZ" sz="1200" i="1" dirty="0"/>
            <a:t> </a:t>
          </a:r>
          <a:r>
            <a:rPr lang="cs-CZ" sz="1400" i="1" dirty="0"/>
            <a:t>prodej </a:t>
          </a:r>
          <a:r>
            <a:rPr lang="cs-CZ" sz="1400" i="1" dirty="0" err="1"/>
            <a:t>nepotř</a:t>
          </a:r>
          <a:r>
            <a:rPr lang="cs-CZ" sz="1400" i="1" dirty="0"/>
            <a:t>. majetku kraje ve výši 2 mil. Kč,</a:t>
          </a:r>
        </a:p>
      </dgm:t>
    </dgm:pt>
    <dgm:pt modelId="{197C92E9-9A2F-42E4-A104-1B6074955080}" type="parTrans" cxnId="{89FDA7F5-1BEC-4016-A278-22F21A1E1F52}">
      <dgm:prSet/>
      <dgm:spPr/>
      <dgm:t>
        <a:bodyPr/>
        <a:lstStyle/>
        <a:p>
          <a:endParaRPr lang="cs-CZ"/>
        </a:p>
      </dgm:t>
    </dgm:pt>
    <dgm:pt modelId="{8381E23C-3152-409B-A8DD-AB96133CE0AC}" type="sibTrans" cxnId="{89FDA7F5-1BEC-4016-A278-22F21A1E1F52}">
      <dgm:prSet/>
      <dgm:spPr/>
      <dgm:t>
        <a:bodyPr/>
        <a:lstStyle/>
        <a:p>
          <a:endParaRPr lang="cs-CZ"/>
        </a:p>
      </dgm:t>
    </dgm:pt>
    <dgm:pt modelId="{DB67E639-BC56-4D05-B397-1EB179F3EF70}">
      <dgm:prSet/>
      <dgm:spPr/>
      <dgm:t>
        <a:bodyPr/>
        <a:lstStyle/>
        <a:p>
          <a:r>
            <a:rPr lang="cs-CZ" i="1" dirty="0"/>
            <a:t>Přijaté dotace </a:t>
          </a:r>
          <a:endParaRPr lang="cs-CZ" dirty="0"/>
        </a:p>
      </dgm:t>
    </dgm:pt>
    <dgm:pt modelId="{A1937EC6-1569-4B95-80E0-7412C2661D3B}" type="parTrans" cxnId="{F06E511E-93D4-4D07-9084-2AE4F0726001}">
      <dgm:prSet/>
      <dgm:spPr/>
      <dgm:t>
        <a:bodyPr/>
        <a:lstStyle/>
        <a:p>
          <a:endParaRPr lang="cs-CZ"/>
        </a:p>
      </dgm:t>
    </dgm:pt>
    <dgm:pt modelId="{5D5370AC-57D4-498B-9A52-B5002D0B8B9E}" type="sibTrans" cxnId="{F06E511E-93D4-4D07-9084-2AE4F0726001}">
      <dgm:prSet/>
      <dgm:spPr/>
      <dgm:t>
        <a:bodyPr/>
        <a:lstStyle/>
        <a:p>
          <a:endParaRPr lang="cs-CZ"/>
        </a:p>
      </dgm:t>
    </dgm:pt>
    <dgm:pt modelId="{60185EB7-7ED7-434D-B3E1-5AAF138E4BD1}">
      <dgm:prSet custT="1"/>
      <dgm:spPr/>
      <dgm:t>
        <a:bodyPr/>
        <a:lstStyle/>
        <a:p>
          <a:r>
            <a:rPr lang="cs-CZ" sz="1100" i="1" dirty="0"/>
            <a:t> </a:t>
          </a:r>
          <a:r>
            <a:rPr lang="cs-CZ" sz="1400" i="1" dirty="0"/>
            <a:t>pokles dotací na akce </a:t>
          </a:r>
          <a:r>
            <a:rPr lang="cs-CZ" sz="1400" i="1" dirty="0" err="1"/>
            <a:t>spolufin</a:t>
          </a:r>
          <a:r>
            <a:rPr lang="cs-CZ" sz="1400" i="1" dirty="0"/>
            <a:t>. z EU (o 924 mil. Kč),</a:t>
          </a:r>
        </a:p>
      </dgm:t>
    </dgm:pt>
    <dgm:pt modelId="{B00E4F2C-3D3A-4AB9-9517-9B5BA5CE86CA}" type="parTrans" cxnId="{A8EFE438-CFEA-4551-A08B-2586D8B1B57B}">
      <dgm:prSet/>
      <dgm:spPr/>
      <dgm:t>
        <a:bodyPr/>
        <a:lstStyle/>
        <a:p>
          <a:endParaRPr lang="cs-CZ"/>
        </a:p>
      </dgm:t>
    </dgm:pt>
    <dgm:pt modelId="{E79D8370-51A3-41C9-BF67-FEC27C071D9F}" type="sibTrans" cxnId="{A8EFE438-CFEA-4551-A08B-2586D8B1B57B}">
      <dgm:prSet/>
      <dgm:spPr/>
      <dgm:t>
        <a:bodyPr/>
        <a:lstStyle/>
        <a:p>
          <a:endParaRPr lang="cs-CZ"/>
        </a:p>
      </dgm:t>
    </dgm:pt>
    <dgm:pt modelId="{ED7F345C-E6D3-4691-89A3-3C1575CC555D}">
      <dgm:prSet custT="1"/>
      <dgm:spPr/>
      <dgm:t>
        <a:bodyPr/>
        <a:lstStyle/>
        <a:p>
          <a:r>
            <a:rPr lang="cs-CZ" sz="1400" i="1" dirty="0"/>
            <a:t>nejsou plánovány odvody z fondů investic PO, </a:t>
          </a:r>
        </a:p>
      </dgm:t>
    </dgm:pt>
    <dgm:pt modelId="{5EBD1471-82AB-4365-83BB-70B24EA91EFF}" type="parTrans" cxnId="{18C874E7-9E18-40AC-A840-5A197FCA5029}">
      <dgm:prSet/>
      <dgm:spPr/>
      <dgm:t>
        <a:bodyPr/>
        <a:lstStyle/>
        <a:p>
          <a:endParaRPr lang="cs-CZ"/>
        </a:p>
      </dgm:t>
    </dgm:pt>
    <dgm:pt modelId="{E61068EB-8BBC-4599-9D8F-AF40E3637B02}" type="sibTrans" cxnId="{18C874E7-9E18-40AC-A840-5A197FCA5029}">
      <dgm:prSet/>
      <dgm:spPr/>
      <dgm:t>
        <a:bodyPr/>
        <a:lstStyle/>
        <a:p>
          <a:endParaRPr lang="cs-CZ"/>
        </a:p>
      </dgm:t>
    </dgm:pt>
    <dgm:pt modelId="{91AE07EF-7DF8-4D68-839C-78DE06EF0467}">
      <dgm:prSet custT="1"/>
      <dgm:spPr/>
      <dgm:t>
        <a:bodyPr/>
        <a:lstStyle/>
        <a:p>
          <a:r>
            <a:rPr lang="cs-CZ" sz="1400" i="1" dirty="0"/>
            <a:t> Multimodální log. centrum Mošnov 47 mil. Kč,</a:t>
          </a:r>
        </a:p>
      </dgm:t>
    </dgm:pt>
    <dgm:pt modelId="{0802849B-D5A2-4098-A423-3C8050C1DA7F}" type="parTrans" cxnId="{EA53EA2A-30DA-41AB-AA4B-0A346B854DC3}">
      <dgm:prSet/>
      <dgm:spPr/>
      <dgm:t>
        <a:bodyPr/>
        <a:lstStyle/>
        <a:p>
          <a:endParaRPr lang="cs-CZ"/>
        </a:p>
      </dgm:t>
    </dgm:pt>
    <dgm:pt modelId="{FDD60911-34D4-496C-A3FF-B515047A174C}" type="sibTrans" cxnId="{EA53EA2A-30DA-41AB-AA4B-0A346B854DC3}">
      <dgm:prSet/>
      <dgm:spPr/>
      <dgm:t>
        <a:bodyPr/>
        <a:lstStyle/>
        <a:p>
          <a:endParaRPr lang="cs-CZ"/>
        </a:p>
      </dgm:t>
    </dgm:pt>
    <dgm:pt modelId="{99F8A7B2-CA5A-456A-B185-2521192DC4ED}">
      <dgm:prSet custT="1"/>
      <dgm:spPr/>
      <dgm:t>
        <a:bodyPr/>
        <a:lstStyle/>
        <a:p>
          <a:r>
            <a:rPr lang="cs-CZ" sz="1400" i="1" dirty="0"/>
            <a:t> dotace od obcí a krajů v rámci doprav. obslužnosti</a:t>
          </a:r>
          <a:endParaRPr lang="cs-CZ" sz="1400" dirty="0"/>
        </a:p>
      </dgm:t>
    </dgm:pt>
    <dgm:pt modelId="{CCF2FAFE-81A2-4A63-9CAA-57DC57262E95}" type="parTrans" cxnId="{97B3F4B8-E089-44E1-BA83-DC1DE863AE14}">
      <dgm:prSet/>
      <dgm:spPr/>
      <dgm:t>
        <a:bodyPr/>
        <a:lstStyle/>
        <a:p>
          <a:endParaRPr lang="cs-CZ"/>
        </a:p>
      </dgm:t>
    </dgm:pt>
    <dgm:pt modelId="{B7608BD9-562A-42FA-B254-1BF371710E77}" type="sibTrans" cxnId="{97B3F4B8-E089-44E1-BA83-DC1DE863AE14}">
      <dgm:prSet/>
      <dgm:spPr/>
      <dgm:t>
        <a:bodyPr/>
        <a:lstStyle/>
        <a:p>
          <a:endParaRPr lang="cs-CZ"/>
        </a:p>
      </dgm:t>
    </dgm:pt>
    <dgm:pt modelId="{BFE0BC14-0A85-42E5-B2A2-B592C0963981}">
      <dgm:prSet custT="1"/>
      <dgm:spPr/>
      <dgm:t>
        <a:bodyPr/>
        <a:lstStyle/>
        <a:p>
          <a:r>
            <a:rPr lang="cs-CZ" sz="1400" i="1" dirty="0"/>
            <a:t> dotace z MF, MD, MŽP, MSPV, </a:t>
          </a:r>
        </a:p>
      </dgm:t>
    </dgm:pt>
    <dgm:pt modelId="{35ED56F7-5DAA-40F4-A557-81B1695F006B}" type="parTrans" cxnId="{E98658F9-CA3B-4A37-935D-D986A5FE7532}">
      <dgm:prSet/>
      <dgm:spPr/>
      <dgm:t>
        <a:bodyPr/>
        <a:lstStyle/>
        <a:p>
          <a:endParaRPr lang="cs-CZ"/>
        </a:p>
      </dgm:t>
    </dgm:pt>
    <dgm:pt modelId="{65E1C40A-0C2E-48A4-AC02-E9D65949E4B7}" type="sibTrans" cxnId="{E98658F9-CA3B-4A37-935D-D986A5FE7532}">
      <dgm:prSet/>
      <dgm:spPr/>
      <dgm:t>
        <a:bodyPr/>
        <a:lstStyle/>
        <a:p>
          <a:endParaRPr lang="cs-CZ"/>
        </a:p>
      </dgm:t>
    </dgm:pt>
    <dgm:pt modelId="{D1367D3F-712B-4AB6-8352-326AC0328E31}">
      <dgm:prSet/>
      <dgm:spPr/>
      <dgm:t>
        <a:bodyPr/>
        <a:lstStyle/>
        <a:p>
          <a:r>
            <a:rPr lang="cs-CZ" dirty="0"/>
            <a:t>Nedaňové příjmy</a:t>
          </a:r>
        </a:p>
      </dgm:t>
    </dgm:pt>
    <dgm:pt modelId="{E3C367FE-9729-4B9C-8239-61228DCC879F}" type="parTrans" cxnId="{E6FE7792-F3FF-42C4-A7BC-3AFD5528C559}">
      <dgm:prSet/>
      <dgm:spPr/>
      <dgm:t>
        <a:bodyPr/>
        <a:lstStyle/>
        <a:p>
          <a:endParaRPr lang="cs-CZ"/>
        </a:p>
      </dgm:t>
    </dgm:pt>
    <dgm:pt modelId="{2ACCC731-B13B-42BE-84D5-6807829C377A}" type="sibTrans" cxnId="{E6FE7792-F3FF-42C4-A7BC-3AFD5528C559}">
      <dgm:prSet/>
      <dgm:spPr/>
      <dgm:t>
        <a:bodyPr/>
        <a:lstStyle/>
        <a:p>
          <a:endParaRPr lang="cs-CZ"/>
        </a:p>
      </dgm:t>
    </dgm:pt>
    <dgm:pt modelId="{DFB21569-6345-440F-A041-B91F521BA2E8}">
      <dgm:prSet/>
      <dgm:spPr/>
      <dgm:t>
        <a:bodyPr/>
        <a:lstStyle/>
        <a:p>
          <a:endParaRPr lang="cs-CZ" sz="1100" dirty="0"/>
        </a:p>
      </dgm:t>
    </dgm:pt>
    <dgm:pt modelId="{B11E1E8D-E148-4111-9A69-A9DD4F3ECA24}" type="parTrans" cxnId="{E606B335-F16F-4D23-971F-0213FBC20F0D}">
      <dgm:prSet/>
      <dgm:spPr/>
      <dgm:t>
        <a:bodyPr/>
        <a:lstStyle/>
        <a:p>
          <a:endParaRPr lang="cs-CZ"/>
        </a:p>
      </dgm:t>
    </dgm:pt>
    <dgm:pt modelId="{227E30FF-7BEE-47DA-8C96-2F249C91F7C9}" type="sibTrans" cxnId="{E606B335-F16F-4D23-971F-0213FBC20F0D}">
      <dgm:prSet/>
      <dgm:spPr/>
      <dgm:t>
        <a:bodyPr/>
        <a:lstStyle/>
        <a:p>
          <a:endParaRPr lang="cs-CZ"/>
        </a:p>
      </dgm:t>
    </dgm:pt>
    <dgm:pt modelId="{C0254388-0D9A-40A7-9A97-B1748E2CA06F}">
      <dgm:prSet/>
      <dgm:spPr/>
      <dgm:t>
        <a:bodyPr/>
        <a:lstStyle/>
        <a:p>
          <a:r>
            <a:rPr lang="cs-CZ" dirty="0"/>
            <a:t>Daňové příjmy</a:t>
          </a:r>
        </a:p>
      </dgm:t>
    </dgm:pt>
    <dgm:pt modelId="{DDDF484F-BCFB-4B1F-825E-7337065B8719}" type="parTrans" cxnId="{FA6A451A-668C-45AF-93F6-2AB9A5AA4D05}">
      <dgm:prSet/>
      <dgm:spPr/>
      <dgm:t>
        <a:bodyPr/>
        <a:lstStyle/>
        <a:p>
          <a:endParaRPr lang="cs-CZ"/>
        </a:p>
      </dgm:t>
    </dgm:pt>
    <dgm:pt modelId="{402EB54C-628B-4540-BF21-EF788981D7CB}" type="sibTrans" cxnId="{FA6A451A-668C-45AF-93F6-2AB9A5AA4D05}">
      <dgm:prSet/>
      <dgm:spPr/>
      <dgm:t>
        <a:bodyPr/>
        <a:lstStyle/>
        <a:p>
          <a:endParaRPr lang="cs-CZ"/>
        </a:p>
      </dgm:t>
    </dgm:pt>
    <dgm:pt modelId="{63ED0048-4DC5-402E-8324-1C4C1A01AEC8}">
      <dgm:prSet custT="1"/>
      <dgm:spPr/>
      <dgm:t>
        <a:bodyPr/>
        <a:lstStyle/>
        <a:p>
          <a:r>
            <a:rPr lang="cs-CZ" sz="14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příjmy ze sdílených daní ve výši 6,1 ml. Kč, tj. 5 % nárůst oproti oček. skutečnosti 2020,</a:t>
          </a:r>
        </a:p>
      </dgm:t>
    </dgm:pt>
    <dgm:pt modelId="{B41E1BD4-BA4C-436F-9F7F-CAE7268B0A32}" type="parTrans" cxnId="{01F1D4E7-05E3-49CC-91F3-B6081C04AEE7}">
      <dgm:prSet/>
      <dgm:spPr/>
      <dgm:t>
        <a:bodyPr/>
        <a:lstStyle/>
        <a:p>
          <a:endParaRPr lang="cs-CZ"/>
        </a:p>
      </dgm:t>
    </dgm:pt>
    <dgm:pt modelId="{E07BEC85-6A90-49E9-8816-B806A1634C1A}" type="sibTrans" cxnId="{01F1D4E7-05E3-49CC-91F3-B6081C04AEE7}">
      <dgm:prSet/>
      <dgm:spPr/>
      <dgm:t>
        <a:bodyPr/>
        <a:lstStyle/>
        <a:p>
          <a:endParaRPr lang="cs-CZ"/>
        </a:p>
      </dgm:t>
    </dgm:pt>
    <dgm:pt modelId="{783CD4AE-A418-418D-8E17-E0FFAF71DAFE}">
      <dgm:prSet custT="1"/>
      <dgm:spPr/>
      <dgm:t>
        <a:bodyPr/>
        <a:lstStyle/>
        <a:p>
          <a:r>
            <a:rPr lang="cs-CZ" sz="14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správní poplatky ve výši  1,7 mil. Kč,</a:t>
          </a:r>
        </a:p>
      </dgm:t>
    </dgm:pt>
    <dgm:pt modelId="{68653D62-A674-40D1-848C-25EFABDD2A31}" type="parTrans" cxnId="{160F7B8D-FF57-45AD-B0ED-0472521875A8}">
      <dgm:prSet/>
      <dgm:spPr/>
      <dgm:t>
        <a:bodyPr/>
        <a:lstStyle/>
        <a:p>
          <a:endParaRPr lang="cs-CZ"/>
        </a:p>
      </dgm:t>
    </dgm:pt>
    <dgm:pt modelId="{0B90CD3A-FB33-48B5-B113-F93C2DEC82B4}" type="sibTrans" cxnId="{160F7B8D-FF57-45AD-B0ED-0472521875A8}">
      <dgm:prSet/>
      <dgm:spPr/>
      <dgm:t>
        <a:bodyPr/>
        <a:lstStyle/>
        <a:p>
          <a:endParaRPr lang="cs-CZ"/>
        </a:p>
      </dgm:t>
    </dgm:pt>
    <dgm:pt modelId="{D188CE3B-BCB0-4252-9FD5-23CC1C862F13}" type="pres">
      <dgm:prSet presAssocID="{BBD6FEF6-6150-4E41-8309-8D6DAC6046FB}" presName="linear" presStyleCnt="0">
        <dgm:presLayoutVars>
          <dgm:animLvl val="lvl"/>
          <dgm:resizeHandles val="exact"/>
        </dgm:presLayoutVars>
      </dgm:prSet>
      <dgm:spPr/>
    </dgm:pt>
    <dgm:pt modelId="{D7C9A4C5-7021-4D85-95C2-BA729CB55C66}" type="pres">
      <dgm:prSet presAssocID="{C0254388-0D9A-40A7-9A97-B1748E2CA0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EE0229-8B29-407A-A4C4-F162A6E6C32F}" type="pres">
      <dgm:prSet presAssocID="{C0254388-0D9A-40A7-9A97-B1748E2CA06F}" presName="childText" presStyleLbl="revTx" presStyleIdx="0" presStyleCnt="4">
        <dgm:presLayoutVars>
          <dgm:bulletEnabled val="1"/>
        </dgm:presLayoutVars>
      </dgm:prSet>
      <dgm:spPr/>
    </dgm:pt>
    <dgm:pt modelId="{622017B3-4AB6-4647-B736-9428AB9F42F9}" type="pres">
      <dgm:prSet presAssocID="{D1367D3F-712B-4AB6-8352-326AC0328E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17F76BD-4B46-4159-9F5D-6295BC07B264}" type="pres">
      <dgm:prSet presAssocID="{D1367D3F-712B-4AB6-8352-326AC0328E31}" presName="childText" presStyleLbl="revTx" presStyleIdx="1" presStyleCnt="4">
        <dgm:presLayoutVars>
          <dgm:bulletEnabled val="1"/>
        </dgm:presLayoutVars>
      </dgm:prSet>
      <dgm:spPr/>
    </dgm:pt>
    <dgm:pt modelId="{72F9359D-90E6-4034-AD6F-0A43CCFA5BDF}" type="pres">
      <dgm:prSet presAssocID="{69D25C95-326B-409F-AFD5-2752B303E2C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F9925A3-304D-49C1-92A2-E2E1EAEDBFC1}" type="pres">
      <dgm:prSet presAssocID="{69D25C95-326B-409F-AFD5-2752B303E2C2}" presName="childText" presStyleLbl="revTx" presStyleIdx="2" presStyleCnt="4">
        <dgm:presLayoutVars>
          <dgm:bulletEnabled val="1"/>
        </dgm:presLayoutVars>
      </dgm:prSet>
      <dgm:spPr/>
    </dgm:pt>
    <dgm:pt modelId="{6B81A1E7-D51F-474A-A923-BA9B5EDBA7ED}" type="pres">
      <dgm:prSet presAssocID="{DB67E639-BC56-4D05-B397-1EB179F3EF7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D702A17-9569-43D6-80BC-E5374576C7D8}" type="pres">
      <dgm:prSet presAssocID="{DB67E639-BC56-4D05-B397-1EB179F3EF7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FA6A451A-668C-45AF-93F6-2AB9A5AA4D05}" srcId="{BBD6FEF6-6150-4E41-8309-8D6DAC6046FB}" destId="{C0254388-0D9A-40A7-9A97-B1748E2CA06F}" srcOrd="0" destOrd="0" parTransId="{DDDF484F-BCFB-4B1F-825E-7337065B8719}" sibTransId="{402EB54C-628B-4540-BF21-EF788981D7CB}"/>
    <dgm:cxn modelId="{F06E511E-93D4-4D07-9084-2AE4F0726001}" srcId="{BBD6FEF6-6150-4E41-8309-8D6DAC6046FB}" destId="{DB67E639-BC56-4D05-B397-1EB179F3EF70}" srcOrd="3" destOrd="0" parTransId="{A1937EC6-1569-4B95-80E0-7412C2661D3B}" sibTransId="{5D5370AC-57D4-498B-9A52-B5002D0B8B9E}"/>
    <dgm:cxn modelId="{EA53EA2A-30DA-41AB-AA4B-0A346B854DC3}" srcId="{69D25C95-326B-409F-AFD5-2752B303E2C2}" destId="{91AE07EF-7DF8-4D68-839C-78DE06EF0467}" srcOrd="1" destOrd="0" parTransId="{0802849B-D5A2-4098-A423-3C8050C1DA7F}" sibTransId="{FDD60911-34D4-496C-A3FF-B515047A174C}"/>
    <dgm:cxn modelId="{E606B335-F16F-4D23-971F-0213FBC20F0D}" srcId="{DB67E639-BC56-4D05-B397-1EB179F3EF70}" destId="{DFB21569-6345-440F-A041-B91F521BA2E8}" srcOrd="3" destOrd="0" parTransId="{B11E1E8D-E148-4111-9A69-A9DD4F3ECA24}" sibTransId="{227E30FF-7BEE-47DA-8C96-2F249C91F7C9}"/>
    <dgm:cxn modelId="{A8EFE438-CFEA-4551-A08B-2586D8B1B57B}" srcId="{DB67E639-BC56-4D05-B397-1EB179F3EF70}" destId="{60185EB7-7ED7-434D-B3E1-5AAF138E4BD1}" srcOrd="0" destOrd="0" parTransId="{B00E4F2C-3D3A-4AB9-9517-9B5BA5CE86CA}" sibTransId="{E79D8370-51A3-41C9-BF67-FEC27C071D9F}"/>
    <dgm:cxn modelId="{1964263F-175F-4357-B685-FED7C59382DA}" type="presOf" srcId="{783CD4AE-A418-418D-8E17-E0FFAF71DAFE}" destId="{A3EE0229-8B29-407A-A4C4-F162A6E6C32F}" srcOrd="0" destOrd="1" presId="urn:microsoft.com/office/officeart/2005/8/layout/vList2"/>
    <dgm:cxn modelId="{33AFD45C-AADF-421C-87E6-C3A60E2BA70D}" type="presOf" srcId="{F23F28F1-41D1-4075-8D6E-DEDB083A4AF1}" destId="{917F76BD-4B46-4159-9F5D-6295BC07B264}" srcOrd="0" destOrd="0" presId="urn:microsoft.com/office/officeart/2005/8/layout/vList2"/>
    <dgm:cxn modelId="{797BE75F-B761-4945-9061-A2BF54B6D83D}" type="presOf" srcId="{C0254388-0D9A-40A7-9A97-B1748E2CA06F}" destId="{D7C9A4C5-7021-4D85-95C2-BA729CB55C66}" srcOrd="0" destOrd="0" presId="urn:microsoft.com/office/officeart/2005/8/layout/vList2"/>
    <dgm:cxn modelId="{EF6C0767-05D2-4E4E-9E52-FF4FD6DA9003}" type="presOf" srcId="{BBD6FEF6-6150-4E41-8309-8D6DAC6046FB}" destId="{D188CE3B-BCB0-4252-9FD5-23CC1C862F13}" srcOrd="0" destOrd="0" presId="urn:microsoft.com/office/officeart/2005/8/layout/vList2"/>
    <dgm:cxn modelId="{28DEAA78-2162-44D6-A546-38326655385B}" type="presOf" srcId="{D1367D3F-712B-4AB6-8352-326AC0328E31}" destId="{622017B3-4AB6-4647-B736-9428AB9F42F9}" srcOrd="0" destOrd="0" presId="urn:microsoft.com/office/officeart/2005/8/layout/vList2"/>
    <dgm:cxn modelId="{C848CD83-2095-4EA8-88E8-3110DAC85748}" type="presOf" srcId="{63ED0048-4DC5-402E-8324-1C4C1A01AEC8}" destId="{A3EE0229-8B29-407A-A4C4-F162A6E6C32F}" srcOrd="0" destOrd="0" presId="urn:microsoft.com/office/officeart/2005/8/layout/vList2"/>
    <dgm:cxn modelId="{B1084F84-CF22-44EC-B298-0A1385932F1C}" type="presOf" srcId="{DB67E639-BC56-4D05-B397-1EB179F3EF70}" destId="{6B81A1E7-D51F-474A-A923-BA9B5EDBA7ED}" srcOrd="0" destOrd="0" presId="urn:microsoft.com/office/officeart/2005/8/layout/vList2"/>
    <dgm:cxn modelId="{CF892088-4C11-4426-918B-DB5E219848A8}" type="presOf" srcId="{DA50BA2C-DF4F-41E1-93DC-2744124E9DD2}" destId="{BF9925A3-304D-49C1-92A2-E2E1EAEDBFC1}" srcOrd="0" destOrd="0" presId="urn:microsoft.com/office/officeart/2005/8/layout/vList2"/>
    <dgm:cxn modelId="{EC0F058A-7A95-4C07-A53D-2BD100ABBEE6}" type="presOf" srcId="{ED7F345C-E6D3-4691-89A3-3C1575CC555D}" destId="{917F76BD-4B46-4159-9F5D-6295BC07B264}" srcOrd="0" destOrd="1" presId="urn:microsoft.com/office/officeart/2005/8/layout/vList2"/>
    <dgm:cxn modelId="{85F09B8B-BDC5-473C-B03F-CE86AAE9718E}" type="presOf" srcId="{DFB21569-6345-440F-A041-B91F521BA2E8}" destId="{BD702A17-9569-43D6-80BC-E5374576C7D8}" srcOrd="0" destOrd="3" presId="urn:microsoft.com/office/officeart/2005/8/layout/vList2"/>
    <dgm:cxn modelId="{160F7B8D-FF57-45AD-B0ED-0472521875A8}" srcId="{C0254388-0D9A-40A7-9A97-B1748E2CA06F}" destId="{783CD4AE-A418-418D-8E17-E0FFAF71DAFE}" srcOrd="1" destOrd="0" parTransId="{68653D62-A674-40D1-848C-25EFABDD2A31}" sibTransId="{0B90CD3A-FB33-48B5-B113-F93C2DEC82B4}"/>
    <dgm:cxn modelId="{9ED2DB8F-B5F2-4F6D-A087-B500409212C6}" type="presOf" srcId="{BFE0BC14-0A85-42E5-B2A2-B592C0963981}" destId="{BD702A17-9569-43D6-80BC-E5374576C7D8}" srcOrd="0" destOrd="1" presId="urn:microsoft.com/office/officeart/2005/8/layout/vList2"/>
    <dgm:cxn modelId="{E6FE7792-F3FF-42C4-A7BC-3AFD5528C559}" srcId="{BBD6FEF6-6150-4E41-8309-8D6DAC6046FB}" destId="{D1367D3F-712B-4AB6-8352-326AC0328E31}" srcOrd="1" destOrd="0" parTransId="{E3C367FE-9729-4B9C-8239-61228DCC879F}" sibTransId="{2ACCC731-B13B-42BE-84D5-6807829C377A}"/>
    <dgm:cxn modelId="{1A1D0D9F-1FE9-464F-9BE7-6FFA9309DEF6}" type="presOf" srcId="{99F8A7B2-CA5A-456A-B185-2521192DC4ED}" destId="{BD702A17-9569-43D6-80BC-E5374576C7D8}" srcOrd="0" destOrd="2" presId="urn:microsoft.com/office/officeart/2005/8/layout/vList2"/>
    <dgm:cxn modelId="{23434CB7-8A0C-452D-B571-28D27B74D2FD}" srcId="{D1367D3F-712B-4AB6-8352-326AC0328E31}" destId="{F23F28F1-41D1-4075-8D6E-DEDB083A4AF1}" srcOrd="0" destOrd="0" parTransId="{98669D01-D011-45EE-8A50-7EA06B5FE774}" sibTransId="{29C45395-F12D-4417-8A9D-A5DD78803F5D}"/>
    <dgm:cxn modelId="{97B3F4B8-E089-44E1-BA83-DC1DE863AE14}" srcId="{DB67E639-BC56-4D05-B397-1EB179F3EF70}" destId="{99F8A7B2-CA5A-456A-B185-2521192DC4ED}" srcOrd="2" destOrd="0" parTransId="{CCF2FAFE-81A2-4A63-9CAA-57DC57262E95}" sibTransId="{B7608BD9-562A-42FA-B254-1BF371710E77}"/>
    <dgm:cxn modelId="{2AB81CCE-894F-4711-AD0B-D37B48BFBA8A}" type="presOf" srcId="{69D25C95-326B-409F-AFD5-2752B303E2C2}" destId="{72F9359D-90E6-4034-AD6F-0A43CCFA5BDF}" srcOrd="0" destOrd="0" presId="urn:microsoft.com/office/officeart/2005/8/layout/vList2"/>
    <dgm:cxn modelId="{8218DCDE-536F-418F-A5B5-DC62ED36222E}" srcId="{BBD6FEF6-6150-4E41-8309-8D6DAC6046FB}" destId="{69D25C95-326B-409F-AFD5-2752B303E2C2}" srcOrd="2" destOrd="0" parTransId="{FF6D11E5-3EB5-48B9-A5CD-1D333F060BBD}" sibTransId="{60760CDF-439B-466B-984E-98B9E3DCE66B}"/>
    <dgm:cxn modelId="{18C874E7-9E18-40AC-A840-5A197FCA5029}" srcId="{D1367D3F-712B-4AB6-8352-326AC0328E31}" destId="{ED7F345C-E6D3-4691-89A3-3C1575CC555D}" srcOrd="1" destOrd="0" parTransId="{5EBD1471-82AB-4365-83BB-70B24EA91EFF}" sibTransId="{E61068EB-8BBC-4599-9D8F-AF40E3637B02}"/>
    <dgm:cxn modelId="{01F1D4E7-05E3-49CC-91F3-B6081C04AEE7}" srcId="{C0254388-0D9A-40A7-9A97-B1748E2CA06F}" destId="{63ED0048-4DC5-402E-8324-1C4C1A01AEC8}" srcOrd="0" destOrd="0" parTransId="{B41E1BD4-BA4C-436F-9F7F-CAE7268B0A32}" sibTransId="{E07BEC85-6A90-49E9-8816-B806A1634C1A}"/>
    <dgm:cxn modelId="{C347CAEE-69D5-4D58-8CF1-A4A4EE6743B0}" type="presOf" srcId="{60185EB7-7ED7-434D-B3E1-5AAF138E4BD1}" destId="{BD702A17-9569-43D6-80BC-E5374576C7D8}" srcOrd="0" destOrd="0" presId="urn:microsoft.com/office/officeart/2005/8/layout/vList2"/>
    <dgm:cxn modelId="{253866F0-7687-4B79-9554-33E309C35DB6}" type="presOf" srcId="{91AE07EF-7DF8-4D68-839C-78DE06EF0467}" destId="{BF9925A3-304D-49C1-92A2-E2E1EAEDBFC1}" srcOrd="0" destOrd="1" presId="urn:microsoft.com/office/officeart/2005/8/layout/vList2"/>
    <dgm:cxn modelId="{89FDA7F5-1BEC-4016-A278-22F21A1E1F52}" srcId="{69D25C95-326B-409F-AFD5-2752B303E2C2}" destId="{DA50BA2C-DF4F-41E1-93DC-2744124E9DD2}" srcOrd="0" destOrd="0" parTransId="{197C92E9-9A2F-42E4-A104-1B6074955080}" sibTransId="{8381E23C-3152-409B-A8DD-AB96133CE0AC}"/>
    <dgm:cxn modelId="{E98658F9-CA3B-4A37-935D-D986A5FE7532}" srcId="{DB67E639-BC56-4D05-B397-1EB179F3EF70}" destId="{BFE0BC14-0A85-42E5-B2A2-B592C0963981}" srcOrd="1" destOrd="0" parTransId="{35ED56F7-5DAA-40F4-A557-81B1695F006B}" sibTransId="{65E1C40A-0C2E-48A4-AC02-E9D65949E4B7}"/>
    <dgm:cxn modelId="{3B4ADD60-E651-459E-8D55-A39D430C5CC1}" type="presParOf" srcId="{D188CE3B-BCB0-4252-9FD5-23CC1C862F13}" destId="{D7C9A4C5-7021-4D85-95C2-BA729CB55C66}" srcOrd="0" destOrd="0" presId="urn:microsoft.com/office/officeart/2005/8/layout/vList2"/>
    <dgm:cxn modelId="{EFD7E643-D98D-425D-9169-4C65187EB1FA}" type="presParOf" srcId="{D188CE3B-BCB0-4252-9FD5-23CC1C862F13}" destId="{A3EE0229-8B29-407A-A4C4-F162A6E6C32F}" srcOrd="1" destOrd="0" presId="urn:microsoft.com/office/officeart/2005/8/layout/vList2"/>
    <dgm:cxn modelId="{A4A21802-7C4F-4DF0-B822-ECAF95A6EDC7}" type="presParOf" srcId="{D188CE3B-BCB0-4252-9FD5-23CC1C862F13}" destId="{622017B3-4AB6-4647-B736-9428AB9F42F9}" srcOrd="2" destOrd="0" presId="urn:microsoft.com/office/officeart/2005/8/layout/vList2"/>
    <dgm:cxn modelId="{366E3057-1FAF-4066-B072-B1CCD5714368}" type="presParOf" srcId="{D188CE3B-BCB0-4252-9FD5-23CC1C862F13}" destId="{917F76BD-4B46-4159-9F5D-6295BC07B264}" srcOrd="3" destOrd="0" presId="urn:microsoft.com/office/officeart/2005/8/layout/vList2"/>
    <dgm:cxn modelId="{C9EE0E18-D52B-4A1B-A98C-32571BD0B850}" type="presParOf" srcId="{D188CE3B-BCB0-4252-9FD5-23CC1C862F13}" destId="{72F9359D-90E6-4034-AD6F-0A43CCFA5BDF}" srcOrd="4" destOrd="0" presId="urn:microsoft.com/office/officeart/2005/8/layout/vList2"/>
    <dgm:cxn modelId="{35C01EE2-3FE9-479F-896B-FA16A862400E}" type="presParOf" srcId="{D188CE3B-BCB0-4252-9FD5-23CC1C862F13}" destId="{BF9925A3-304D-49C1-92A2-E2E1EAEDBFC1}" srcOrd="5" destOrd="0" presId="urn:microsoft.com/office/officeart/2005/8/layout/vList2"/>
    <dgm:cxn modelId="{98A26946-BD48-41FF-9BB9-DFB08A896DD8}" type="presParOf" srcId="{D188CE3B-BCB0-4252-9FD5-23CC1C862F13}" destId="{6B81A1E7-D51F-474A-A923-BA9B5EDBA7ED}" srcOrd="6" destOrd="0" presId="urn:microsoft.com/office/officeart/2005/8/layout/vList2"/>
    <dgm:cxn modelId="{2F968D44-07E1-46F9-8558-989ADCDEFED1}" type="presParOf" srcId="{D188CE3B-BCB0-4252-9FD5-23CC1C862F13}" destId="{BD702A17-9569-43D6-80BC-E5374576C7D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D6FEF6-6150-4E41-8309-8D6DAC6046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2F61C2-5818-40C9-A1B1-73EDBE961F21}">
      <dgm:prSet/>
      <dgm:spPr/>
      <dgm:t>
        <a:bodyPr/>
        <a:lstStyle/>
        <a:p>
          <a:r>
            <a:rPr lang="cs-CZ" i="1"/>
            <a:t>úvěr UCB</a:t>
          </a:r>
          <a:endParaRPr lang="cs-CZ"/>
        </a:p>
      </dgm:t>
    </dgm:pt>
    <dgm:pt modelId="{C9258E58-D618-4272-89B7-334213F5A107}" type="parTrans" cxnId="{537BDB46-F24E-4071-93C1-9EE02E921199}">
      <dgm:prSet/>
      <dgm:spPr/>
      <dgm:t>
        <a:bodyPr/>
        <a:lstStyle/>
        <a:p>
          <a:endParaRPr lang="cs-CZ"/>
        </a:p>
      </dgm:t>
    </dgm:pt>
    <dgm:pt modelId="{F0139B36-3B88-40A5-AF83-617A8B86FA69}" type="sibTrans" cxnId="{537BDB46-F24E-4071-93C1-9EE02E921199}">
      <dgm:prSet/>
      <dgm:spPr/>
      <dgm:t>
        <a:bodyPr/>
        <a:lstStyle/>
        <a:p>
          <a:endParaRPr lang="cs-CZ"/>
        </a:p>
      </dgm:t>
    </dgm:pt>
    <dgm:pt modelId="{F23F28F1-41D1-4075-8D6E-DEDB083A4AF1}">
      <dgm:prSet/>
      <dgm:spPr/>
      <dgm:t>
        <a:bodyPr/>
        <a:lstStyle/>
        <a:p>
          <a:r>
            <a:rPr lang="cs-CZ" i="1" dirty="0"/>
            <a:t>MAX. využit, a to na akce EU, </a:t>
          </a:r>
          <a:r>
            <a:rPr lang="cs-CZ" i="1" dirty="0" err="1"/>
            <a:t>předfin</a:t>
          </a:r>
          <a:r>
            <a:rPr lang="cs-CZ" i="1" dirty="0"/>
            <a:t>. ISPROFIN  i na vlastní podíl</a:t>
          </a:r>
          <a:endParaRPr lang="cs-CZ" dirty="0"/>
        </a:p>
      </dgm:t>
    </dgm:pt>
    <dgm:pt modelId="{98669D01-D011-45EE-8A50-7EA06B5FE774}" type="parTrans" cxnId="{23434CB7-8A0C-452D-B571-28D27B74D2FD}">
      <dgm:prSet/>
      <dgm:spPr/>
      <dgm:t>
        <a:bodyPr/>
        <a:lstStyle/>
        <a:p>
          <a:endParaRPr lang="cs-CZ"/>
        </a:p>
      </dgm:t>
    </dgm:pt>
    <dgm:pt modelId="{29C45395-F12D-4417-8A9D-A5DD78803F5D}" type="sibTrans" cxnId="{23434CB7-8A0C-452D-B571-28D27B74D2FD}">
      <dgm:prSet/>
      <dgm:spPr/>
      <dgm:t>
        <a:bodyPr/>
        <a:lstStyle/>
        <a:p>
          <a:endParaRPr lang="cs-CZ"/>
        </a:p>
      </dgm:t>
    </dgm:pt>
    <dgm:pt modelId="{69D25C95-326B-409F-AFD5-2752B303E2C2}">
      <dgm:prSet/>
      <dgm:spPr/>
      <dgm:t>
        <a:bodyPr/>
        <a:lstStyle/>
        <a:p>
          <a:r>
            <a:rPr lang="cs-CZ" i="1"/>
            <a:t>nový úvěr</a:t>
          </a:r>
          <a:endParaRPr lang="cs-CZ"/>
        </a:p>
      </dgm:t>
    </dgm:pt>
    <dgm:pt modelId="{FF6D11E5-3EB5-48B9-A5CD-1D333F060BBD}" type="parTrans" cxnId="{8218DCDE-536F-418F-A5B5-DC62ED36222E}">
      <dgm:prSet/>
      <dgm:spPr/>
      <dgm:t>
        <a:bodyPr/>
        <a:lstStyle/>
        <a:p>
          <a:endParaRPr lang="cs-CZ"/>
        </a:p>
      </dgm:t>
    </dgm:pt>
    <dgm:pt modelId="{60760CDF-439B-466B-984E-98B9E3DCE66B}" type="sibTrans" cxnId="{8218DCDE-536F-418F-A5B5-DC62ED36222E}">
      <dgm:prSet/>
      <dgm:spPr/>
      <dgm:t>
        <a:bodyPr/>
        <a:lstStyle/>
        <a:p>
          <a:endParaRPr lang="cs-CZ"/>
        </a:p>
      </dgm:t>
    </dgm:pt>
    <dgm:pt modelId="{DA50BA2C-DF4F-41E1-93DC-2744124E9DD2}">
      <dgm:prSet/>
      <dgm:spPr/>
      <dgm:t>
        <a:bodyPr/>
        <a:lstStyle/>
        <a:p>
          <a:r>
            <a:rPr lang="cs-CZ" i="1" dirty="0"/>
            <a:t>ve výši 893 mil. Kč, pro období  2021 – 2024  v celkové výši </a:t>
          </a:r>
          <a:r>
            <a:rPr lang="cs-CZ" i="1" dirty="0">
              <a:solidFill>
                <a:schemeClr val="tx1"/>
              </a:solidFill>
            </a:rPr>
            <a:t>2.798 mil. Kč, </a:t>
          </a:r>
          <a:endParaRPr lang="cs-CZ" dirty="0">
            <a:solidFill>
              <a:schemeClr val="tx1"/>
            </a:solidFill>
          </a:endParaRPr>
        </a:p>
      </dgm:t>
    </dgm:pt>
    <dgm:pt modelId="{197C92E9-9A2F-42E4-A104-1B6074955080}" type="parTrans" cxnId="{89FDA7F5-1BEC-4016-A278-22F21A1E1F52}">
      <dgm:prSet/>
      <dgm:spPr/>
      <dgm:t>
        <a:bodyPr/>
        <a:lstStyle/>
        <a:p>
          <a:endParaRPr lang="cs-CZ"/>
        </a:p>
      </dgm:t>
    </dgm:pt>
    <dgm:pt modelId="{8381E23C-3152-409B-A8DD-AB96133CE0AC}" type="sibTrans" cxnId="{89FDA7F5-1BEC-4016-A278-22F21A1E1F52}">
      <dgm:prSet/>
      <dgm:spPr/>
      <dgm:t>
        <a:bodyPr/>
        <a:lstStyle/>
        <a:p>
          <a:endParaRPr lang="cs-CZ"/>
        </a:p>
      </dgm:t>
    </dgm:pt>
    <dgm:pt modelId="{DB67E639-BC56-4D05-B397-1EB179F3EF70}">
      <dgm:prSet/>
      <dgm:spPr/>
      <dgm:t>
        <a:bodyPr/>
        <a:lstStyle/>
        <a:p>
          <a:r>
            <a:rPr lang="cs-CZ" i="1" dirty="0"/>
            <a:t>prostředky r. 2020</a:t>
          </a:r>
          <a:endParaRPr lang="cs-CZ" dirty="0"/>
        </a:p>
      </dgm:t>
    </dgm:pt>
    <dgm:pt modelId="{A1937EC6-1569-4B95-80E0-7412C2661D3B}" type="parTrans" cxnId="{F06E511E-93D4-4D07-9084-2AE4F0726001}">
      <dgm:prSet/>
      <dgm:spPr/>
      <dgm:t>
        <a:bodyPr/>
        <a:lstStyle/>
        <a:p>
          <a:endParaRPr lang="cs-CZ"/>
        </a:p>
      </dgm:t>
    </dgm:pt>
    <dgm:pt modelId="{5D5370AC-57D4-498B-9A52-B5002D0B8B9E}" type="sibTrans" cxnId="{F06E511E-93D4-4D07-9084-2AE4F0726001}">
      <dgm:prSet/>
      <dgm:spPr/>
      <dgm:t>
        <a:bodyPr/>
        <a:lstStyle/>
        <a:p>
          <a:endParaRPr lang="cs-CZ"/>
        </a:p>
      </dgm:t>
    </dgm:pt>
    <dgm:pt modelId="{60185EB7-7ED7-434D-B3E1-5AAF138E4BD1}">
      <dgm:prSet/>
      <dgm:spPr/>
      <dgm:t>
        <a:bodyPr/>
        <a:lstStyle/>
        <a:p>
          <a:r>
            <a:rPr lang="cs-CZ" i="1" dirty="0"/>
            <a:t>114,1 mil. Kč úspory rozpočtu 2020 na základě provedených revizí a převod </a:t>
          </a:r>
          <a:r>
            <a:rPr lang="cs-CZ" i="1" dirty="0" err="1"/>
            <a:t>invest</a:t>
          </a:r>
          <a:r>
            <a:rPr lang="cs-CZ" i="1" dirty="0"/>
            <a:t>. akcí r. 2020,</a:t>
          </a:r>
          <a:endParaRPr lang="cs-CZ" dirty="0"/>
        </a:p>
      </dgm:t>
    </dgm:pt>
    <dgm:pt modelId="{B00E4F2C-3D3A-4AB9-9517-9B5BA5CE86CA}" type="parTrans" cxnId="{A8EFE438-CFEA-4551-A08B-2586D8B1B57B}">
      <dgm:prSet/>
      <dgm:spPr/>
      <dgm:t>
        <a:bodyPr/>
        <a:lstStyle/>
        <a:p>
          <a:endParaRPr lang="cs-CZ"/>
        </a:p>
      </dgm:t>
    </dgm:pt>
    <dgm:pt modelId="{E79D8370-51A3-41C9-BF67-FEC27C071D9F}" type="sibTrans" cxnId="{A8EFE438-CFEA-4551-A08B-2586D8B1B57B}">
      <dgm:prSet/>
      <dgm:spPr/>
      <dgm:t>
        <a:bodyPr/>
        <a:lstStyle/>
        <a:p>
          <a:endParaRPr lang="cs-CZ"/>
        </a:p>
      </dgm:t>
    </dgm:pt>
    <dgm:pt modelId="{D188CE3B-BCB0-4252-9FD5-23CC1C862F13}" type="pres">
      <dgm:prSet presAssocID="{BBD6FEF6-6150-4E41-8309-8D6DAC6046FB}" presName="linear" presStyleCnt="0">
        <dgm:presLayoutVars>
          <dgm:animLvl val="lvl"/>
          <dgm:resizeHandles val="exact"/>
        </dgm:presLayoutVars>
      </dgm:prSet>
      <dgm:spPr/>
    </dgm:pt>
    <dgm:pt modelId="{B13B4D56-2A3A-4A16-8EF7-8EDAB014B808}" type="pres">
      <dgm:prSet presAssocID="{002F61C2-5818-40C9-A1B1-73EDBE961F21}" presName="parentText" presStyleLbl="node1" presStyleIdx="0" presStyleCnt="3" custLinFactNeighborY="-11163">
        <dgm:presLayoutVars>
          <dgm:chMax val="0"/>
          <dgm:bulletEnabled val="1"/>
        </dgm:presLayoutVars>
      </dgm:prSet>
      <dgm:spPr/>
    </dgm:pt>
    <dgm:pt modelId="{09CD0A33-D2A4-4146-9EC5-BB8D0C7D8C47}" type="pres">
      <dgm:prSet presAssocID="{002F61C2-5818-40C9-A1B1-73EDBE961F21}" presName="childText" presStyleLbl="revTx" presStyleIdx="0" presStyleCnt="3">
        <dgm:presLayoutVars>
          <dgm:bulletEnabled val="1"/>
        </dgm:presLayoutVars>
      </dgm:prSet>
      <dgm:spPr/>
    </dgm:pt>
    <dgm:pt modelId="{72F9359D-90E6-4034-AD6F-0A43CCFA5BDF}" type="pres">
      <dgm:prSet presAssocID="{69D25C95-326B-409F-AFD5-2752B303E2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F9925A3-304D-49C1-92A2-E2E1EAEDBFC1}" type="pres">
      <dgm:prSet presAssocID="{69D25C95-326B-409F-AFD5-2752B303E2C2}" presName="childText" presStyleLbl="revTx" presStyleIdx="1" presStyleCnt="3" custLinFactNeighborX="-533">
        <dgm:presLayoutVars>
          <dgm:bulletEnabled val="1"/>
        </dgm:presLayoutVars>
      </dgm:prSet>
      <dgm:spPr/>
    </dgm:pt>
    <dgm:pt modelId="{6B81A1E7-D51F-474A-A923-BA9B5EDBA7ED}" type="pres">
      <dgm:prSet presAssocID="{DB67E639-BC56-4D05-B397-1EB179F3EF7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D702A17-9569-43D6-80BC-E5374576C7D8}" type="pres">
      <dgm:prSet presAssocID="{DB67E639-BC56-4D05-B397-1EB179F3EF70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06E511E-93D4-4D07-9084-2AE4F0726001}" srcId="{BBD6FEF6-6150-4E41-8309-8D6DAC6046FB}" destId="{DB67E639-BC56-4D05-B397-1EB179F3EF70}" srcOrd="2" destOrd="0" parTransId="{A1937EC6-1569-4B95-80E0-7412C2661D3B}" sibTransId="{5D5370AC-57D4-498B-9A52-B5002D0B8B9E}"/>
    <dgm:cxn modelId="{2F95FF2C-EA47-42DE-BBB1-397471421933}" type="presOf" srcId="{002F61C2-5818-40C9-A1B1-73EDBE961F21}" destId="{B13B4D56-2A3A-4A16-8EF7-8EDAB014B808}" srcOrd="0" destOrd="0" presId="urn:microsoft.com/office/officeart/2005/8/layout/vList2"/>
    <dgm:cxn modelId="{7A769D31-76F6-4BD2-9387-8AA9D9E23F3A}" type="presOf" srcId="{F23F28F1-41D1-4075-8D6E-DEDB083A4AF1}" destId="{09CD0A33-D2A4-4146-9EC5-BB8D0C7D8C47}" srcOrd="0" destOrd="0" presId="urn:microsoft.com/office/officeart/2005/8/layout/vList2"/>
    <dgm:cxn modelId="{A8EFE438-CFEA-4551-A08B-2586D8B1B57B}" srcId="{DB67E639-BC56-4D05-B397-1EB179F3EF70}" destId="{60185EB7-7ED7-434D-B3E1-5AAF138E4BD1}" srcOrd="0" destOrd="0" parTransId="{B00E4F2C-3D3A-4AB9-9517-9B5BA5CE86CA}" sibTransId="{E79D8370-51A3-41C9-BF67-FEC27C071D9F}"/>
    <dgm:cxn modelId="{537BDB46-F24E-4071-93C1-9EE02E921199}" srcId="{BBD6FEF6-6150-4E41-8309-8D6DAC6046FB}" destId="{002F61C2-5818-40C9-A1B1-73EDBE961F21}" srcOrd="0" destOrd="0" parTransId="{C9258E58-D618-4272-89B7-334213F5A107}" sibTransId="{F0139B36-3B88-40A5-AF83-617A8B86FA69}"/>
    <dgm:cxn modelId="{EF6C0767-05D2-4E4E-9E52-FF4FD6DA9003}" type="presOf" srcId="{BBD6FEF6-6150-4E41-8309-8D6DAC6046FB}" destId="{D188CE3B-BCB0-4252-9FD5-23CC1C862F13}" srcOrd="0" destOrd="0" presId="urn:microsoft.com/office/officeart/2005/8/layout/vList2"/>
    <dgm:cxn modelId="{B1084F84-CF22-44EC-B298-0A1385932F1C}" type="presOf" srcId="{DB67E639-BC56-4D05-B397-1EB179F3EF70}" destId="{6B81A1E7-D51F-474A-A923-BA9B5EDBA7ED}" srcOrd="0" destOrd="0" presId="urn:microsoft.com/office/officeart/2005/8/layout/vList2"/>
    <dgm:cxn modelId="{CF892088-4C11-4426-918B-DB5E219848A8}" type="presOf" srcId="{DA50BA2C-DF4F-41E1-93DC-2744124E9DD2}" destId="{BF9925A3-304D-49C1-92A2-E2E1EAEDBFC1}" srcOrd="0" destOrd="0" presId="urn:microsoft.com/office/officeart/2005/8/layout/vList2"/>
    <dgm:cxn modelId="{23434CB7-8A0C-452D-B571-28D27B74D2FD}" srcId="{002F61C2-5818-40C9-A1B1-73EDBE961F21}" destId="{F23F28F1-41D1-4075-8D6E-DEDB083A4AF1}" srcOrd="0" destOrd="0" parTransId="{98669D01-D011-45EE-8A50-7EA06B5FE774}" sibTransId="{29C45395-F12D-4417-8A9D-A5DD78803F5D}"/>
    <dgm:cxn modelId="{2AB81CCE-894F-4711-AD0B-D37B48BFBA8A}" type="presOf" srcId="{69D25C95-326B-409F-AFD5-2752B303E2C2}" destId="{72F9359D-90E6-4034-AD6F-0A43CCFA5BDF}" srcOrd="0" destOrd="0" presId="urn:microsoft.com/office/officeart/2005/8/layout/vList2"/>
    <dgm:cxn modelId="{8218DCDE-536F-418F-A5B5-DC62ED36222E}" srcId="{BBD6FEF6-6150-4E41-8309-8D6DAC6046FB}" destId="{69D25C95-326B-409F-AFD5-2752B303E2C2}" srcOrd="1" destOrd="0" parTransId="{FF6D11E5-3EB5-48B9-A5CD-1D333F060BBD}" sibTransId="{60760CDF-439B-466B-984E-98B9E3DCE66B}"/>
    <dgm:cxn modelId="{C347CAEE-69D5-4D58-8CF1-A4A4EE6743B0}" type="presOf" srcId="{60185EB7-7ED7-434D-B3E1-5AAF138E4BD1}" destId="{BD702A17-9569-43D6-80BC-E5374576C7D8}" srcOrd="0" destOrd="0" presId="urn:microsoft.com/office/officeart/2005/8/layout/vList2"/>
    <dgm:cxn modelId="{89FDA7F5-1BEC-4016-A278-22F21A1E1F52}" srcId="{69D25C95-326B-409F-AFD5-2752B303E2C2}" destId="{DA50BA2C-DF4F-41E1-93DC-2744124E9DD2}" srcOrd="0" destOrd="0" parTransId="{197C92E9-9A2F-42E4-A104-1B6074955080}" sibTransId="{8381E23C-3152-409B-A8DD-AB96133CE0AC}"/>
    <dgm:cxn modelId="{328075BC-3838-451D-9CFC-3A953C8EB880}" type="presParOf" srcId="{D188CE3B-BCB0-4252-9FD5-23CC1C862F13}" destId="{B13B4D56-2A3A-4A16-8EF7-8EDAB014B808}" srcOrd="0" destOrd="0" presId="urn:microsoft.com/office/officeart/2005/8/layout/vList2"/>
    <dgm:cxn modelId="{293A2EA6-6A74-43BA-8361-28122AD56BD5}" type="presParOf" srcId="{D188CE3B-BCB0-4252-9FD5-23CC1C862F13}" destId="{09CD0A33-D2A4-4146-9EC5-BB8D0C7D8C47}" srcOrd="1" destOrd="0" presId="urn:microsoft.com/office/officeart/2005/8/layout/vList2"/>
    <dgm:cxn modelId="{C9EE0E18-D52B-4A1B-A98C-32571BD0B850}" type="presParOf" srcId="{D188CE3B-BCB0-4252-9FD5-23CC1C862F13}" destId="{72F9359D-90E6-4034-AD6F-0A43CCFA5BDF}" srcOrd="2" destOrd="0" presId="urn:microsoft.com/office/officeart/2005/8/layout/vList2"/>
    <dgm:cxn modelId="{35C01EE2-3FE9-479F-896B-FA16A862400E}" type="presParOf" srcId="{D188CE3B-BCB0-4252-9FD5-23CC1C862F13}" destId="{BF9925A3-304D-49C1-92A2-E2E1EAEDBFC1}" srcOrd="3" destOrd="0" presId="urn:microsoft.com/office/officeart/2005/8/layout/vList2"/>
    <dgm:cxn modelId="{98A26946-BD48-41FF-9BB9-DFB08A896DD8}" type="presParOf" srcId="{D188CE3B-BCB0-4252-9FD5-23CC1C862F13}" destId="{6B81A1E7-D51F-474A-A923-BA9B5EDBA7ED}" srcOrd="4" destOrd="0" presId="urn:microsoft.com/office/officeart/2005/8/layout/vList2"/>
    <dgm:cxn modelId="{2F968D44-07E1-46F9-8558-989ADCDEFED1}" type="presParOf" srcId="{D188CE3B-BCB0-4252-9FD5-23CC1C862F13}" destId="{BD702A17-9569-43D6-80BC-E5374576C7D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D6FEF6-6150-4E41-8309-8D6DAC6046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2F61C2-5818-40C9-A1B1-73EDBE961F21}">
      <dgm:prSet/>
      <dgm:spPr/>
      <dgm:t>
        <a:bodyPr/>
        <a:lstStyle/>
        <a:p>
          <a:r>
            <a:rPr lang="cs-CZ" dirty="0"/>
            <a:t>FOND STRAT. PROJEKTŮ</a:t>
          </a:r>
        </a:p>
      </dgm:t>
    </dgm:pt>
    <dgm:pt modelId="{C9258E58-D618-4272-89B7-334213F5A107}" type="parTrans" cxnId="{537BDB46-F24E-4071-93C1-9EE02E921199}">
      <dgm:prSet/>
      <dgm:spPr/>
      <dgm:t>
        <a:bodyPr/>
        <a:lstStyle/>
        <a:p>
          <a:endParaRPr lang="cs-CZ"/>
        </a:p>
      </dgm:t>
    </dgm:pt>
    <dgm:pt modelId="{F0139B36-3B88-40A5-AF83-617A8B86FA69}" type="sibTrans" cxnId="{537BDB46-F24E-4071-93C1-9EE02E921199}">
      <dgm:prSet/>
      <dgm:spPr/>
      <dgm:t>
        <a:bodyPr/>
        <a:lstStyle/>
        <a:p>
          <a:endParaRPr lang="cs-CZ"/>
        </a:p>
      </dgm:t>
    </dgm:pt>
    <dgm:pt modelId="{F23F28F1-41D1-4075-8D6E-DEDB083A4AF1}">
      <dgm:prSet/>
      <dgm:spPr/>
      <dgm:t>
        <a:bodyPr/>
        <a:lstStyle/>
        <a:p>
          <a:r>
            <a:rPr lang="cs-CZ" i="1" dirty="0"/>
            <a:t>Vybudování dílen pro praktické vyučování (Střední odborná škola, Frýdek-Místek, příspěvková organizace) 119 mil. Kč,</a:t>
          </a:r>
          <a:endParaRPr lang="cs-CZ" dirty="0"/>
        </a:p>
      </dgm:t>
    </dgm:pt>
    <dgm:pt modelId="{98669D01-D011-45EE-8A50-7EA06B5FE774}" type="parTrans" cxnId="{23434CB7-8A0C-452D-B571-28D27B74D2FD}">
      <dgm:prSet/>
      <dgm:spPr/>
      <dgm:t>
        <a:bodyPr/>
        <a:lstStyle/>
        <a:p>
          <a:endParaRPr lang="cs-CZ"/>
        </a:p>
      </dgm:t>
    </dgm:pt>
    <dgm:pt modelId="{29C45395-F12D-4417-8A9D-A5DD78803F5D}" type="sibTrans" cxnId="{23434CB7-8A0C-452D-B571-28D27B74D2FD}">
      <dgm:prSet/>
      <dgm:spPr/>
      <dgm:t>
        <a:bodyPr/>
        <a:lstStyle/>
        <a:p>
          <a:endParaRPr lang="cs-CZ"/>
        </a:p>
      </dgm:t>
    </dgm:pt>
    <dgm:pt modelId="{69D25C95-326B-409F-AFD5-2752B303E2C2}">
      <dgm:prSet/>
      <dgm:spPr/>
      <dgm:t>
        <a:bodyPr/>
        <a:lstStyle/>
        <a:p>
          <a:r>
            <a:rPr lang="cs-CZ" i="1" dirty="0"/>
            <a:t>FOND SOC. SLUŽEB</a:t>
          </a:r>
          <a:endParaRPr lang="cs-CZ" dirty="0"/>
        </a:p>
      </dgm:t>
    </dgm:pt>
    <dgm:pt modelId="{FF6D11E5-3EB5-48B9-A5CD-1D333F060BBD}" type="parTrans" cxnId="{8218DCDE-536F-418F-A5B5-DC62ED36222E}">
      <dgm:prSet/>
      <dgm:spPr/>
      <dgm:t>
        <a:bodyPr/>
        <a:lstStyle/>
        <a:p>
          <a:endParaRPr lang="cs-CZ"/>
        </a:p>
      </dgm:t>
    </dgm:pt>
    <dgm:pt modelId="{60760CDF-439B-466B-984E-98B9E3DCE66B}" type="sibTrans" cxnId="{8218DCDE-536F-418F-A5B5-DC62ED36222E}">
      <dgm:prSet/>
      <dgm:spPr/>
      <dgm:t>
        <a:bodyPr/>
        <a:lstStyle/>
        <a:p>
          <a:endParaRPr lang="cs-CZ"/>
        </a:p>
      </dgm:t>
    </dgm:pt>
    <dgm:pt modelId="{DA50BA2C-DF4F-41E1-93DC-2744124E9DD2}">
      <dgm:prSet/>
      <dgm:spPr/>
      <dgm:t>
        <a:bodyPr/>
        <a:lstStyle/>
        <a:p>
          <a:r>
            <a:rPr lang="cs-CZ" i="1" dirty="0"/>
            <a:t>příděl 19 mil. Kč, </a:t>
          </a:r>
          <a:endParaRPr lang="cs-CZ" dirty="0"/>
        </a:p>
      </dgm:t>
    </dgm:pt>
    <dgm:pt modelId="{197C92E9-9A2F-42E4-A104-1B6074955080}" type="parTrans" cxnId="{89FDA7F5-1BEC-4016-A278-22F21A1E1F52}">
      <dgm:prSet/>
      <dgm:spPr/>
      <dgm:t>
        <a:bodyPr/>
        <a:lstStyle/>
        <a:p>
          <a:endParaRPr lang="cs-CZ"/>
        </a:p>
      </dgm:t>
    </dgm:pt>
    <dgm:pt modelId="{8381E23C-3152-409B-A8DD-AB96133CE0AC}" type="sibTrans" cxnId="{89FDA7F5-1BEC-4016-A278-22F21A1E1F52}">
      <dgm:prSet/>
      <dgm:spPr/>
      <dgm:t>
        <a:bodyPr/>
        <a:lstStyle/>
        <a:p>
          <a:endParaRPr lang="cs-CZ"/>
        </a:p>
      </dgm:t>
    </dgm:pt>
    <dgm:pt modelId="{DB67E639-BC56-4D05-B397-1EB179F3EF70}">
      <dgm:prSet/>
      <dgm:spPr/>
      <dgm:t>
        <a:bodyPr/>
        <a:lstStyle/>
        <a:p>
          <a:r>
            <a:rPr lang="cs-CZ" i="1" dirty="0"/>
            <a:t>FOND ŽP</a:t>
          </a:r>
          <a:endParaRPr lang="cs-CZ" dirty="0"/>
        </a:p>
      </dgm:t>
    </dgm:pt>
    <dgm:pt modelId="{A1937EC6-1569-4B95-80E0-7412C2661D3B}" type="parTrans" cxnId="{F06E511E-93D4-4D07-9084-2AE4F0726001}">
      <dgm:prSet/>
      <dgm:spPr/>
      <dgm:t>
        <a:bodyPr/>
        <a:lstStyle/>
        <a:p>
          <a:endParaRPr lang="cs-CZ"/>
        </a:p>
      </dgm:t>
    </dgm:pt>
    <dgm:pt modelId="{5D5370AC-57D4-498B-9A52-B5002D0B8B9E}" type="sibTrans" cxnId="{F06E511E-93D4-4D07-9084-2AE4F0726001}">
      <dgm:prSet/>
      <dgm:spPr/>
      <dgm:t>
        <a:bodyPr/>
        <a:lstStyle/>
        <a:p>
          <a:endParaRPr lang="cs-CZ"/>
        </a:p>
      </dgm:t>
    </dgm:pt>
    <dgm:pt modelId="{60185EB7-7ED7-434D-B3E1-5AAF138E4BD1}">
      <dgm:prSet/>
      <dgm:spPr/>
      <dgm:t>
        <a:bodyPr/>
        <a:lstStyle/>
        <a:p>
          <a:r>
            <a:rPr lang="cs-CZ" i="1" dirty="0"/>
            <a:t>zapojen na  DP Ozdravné pobyty, </a:t>
          </a:r>
          <a:endParaRPr lang="cs-CZ" dirty="0"/>
        </a:p>
      </dgm:t>
    </dgm:pt>
    <dgm:pt modelId="{B00E4F2C-3D3A-4AB9-9517-9B5BA5CE86CA}" type="parTrans" cxnId="{A8EFE438-CFEA-4551-A08B-2586D8B1B57B}">
      <dgm:prSet/>
      <dgm:spPr/>
      <dgm:t>
        <a:bodyPr/>
        <a:lstStyle/>
        <a:p>
          <a:endParaRPr lang="cs-CZ"/>
        </a:p>
      </dgm:t>
    </dgm:pt>
    <dgm:pt modelId="{E79D8370-51A3-41C9-BF67-FEC27C071D9F}" type="sibTrans" cxnId="{A8EFE438-CFEA-4551-A08B-2586D8B1B57B}">
      <dgm:prSet/>
      <dgm:spPr/>
      <dgm:t>
        <a:bodyPr/>
        <a:lstStyle/>
        <a:p>
          <a:endParaRPr lang="cs-CZ"/>
        </a:p>
      </dgm:t>
    </dgm:pt>
    <dgm:pt modelId="{D188CE3B-BCB0-4252-9FD5-23CC1C862F13}" type="pres">
      <dgm:prSet presAssocID="{BBD6FEF6-6150-4E41-8309-8D6DAC6046FB}" presName="linear" presStyleCnt="0">
        <dgm:presLayoutVars>
          <dgm:animLvl val="lvl"/>
          <dgm:resizeHandles val="exact"/>
        </dgm:presLayoutVars>
      </dgm:prSet>
      <dgm:spPr/>
    </dgm:pt>
    <dgm:pt modelId="{B13B4D56-2A3A-4A16-8EF7-8EDAB014B808}" type="pres">
      <dgm:prSet presAssocID="{002F61C2-5818-40C9-A1B1-73EDBE961F21}" presName="parentText" presStyleLbl="node1" presStyleIdx="0" presStyleCnt="3" custLinFactNeighborX="0" custLinFactNeighborY="-9076">
        <dgm:presLayoutVars>
          <dgm:chMax val="0"/>
          <dgm:bulletEnabled val="1"/>
        </dgm:presLayoutVars>
      </dgm:prSet>
      <dgm:spPr/>
    </dgm:pt>
    <dgm:pt modelId="{09CD0A33-D2A4-4146-9EC5-BB8D0C7D8C47}" type="pres">
      <dgm:prSet presAssocID="{002F61C2-5818-40C9-A1B1-73EDBE961F21}" presName="childText" presStyleLbl="revTx" presStyleIdx="0" presStyleCnt="3">
        <dgm:presLayoutVars>
          <dgm:bulletEnabled val="1"/>
        </dgm:presLayoutVars>
      </dgm:prSet>
      <dgm:spPr/>
    </dgm:pt>
    <dgm:pt modelId="{72F9359D-90E6-4034-AD6F-0A43CCFA5BDF}" type="pres">
      <dgm:prSet presAssocID="{69D25C95-326B-409F-AFD5-2752B303E2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F9925A3-304D-49C1-92A2-E2E1EAEDBFC1}" type="pres">
      <dgm:prSet presAssocID="{69D25C95-326B-409F-AFD5-2752B303E2C2}" presName="childText" presStyleLbl="revTx" presStyleIdx="1" presStyleCnt="3">
        <dgm:presLayoutVars>
          <dgm:bulletEnabled val="1"/>
        </dgm:presLayoutVars>
      </dgm:prSet>
      <dgm:spPr/>
    </dgm:pt>
    <dgm:pt modelId="{6B81A1E7-D51F-474A-A923-BA9B5EDBA7ED}" type="pres">
      <dgm:prSet presAssocID="{DB67E639-BC56-4D05-B397-1EB179F3EF7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D702A17-9569-43D6-80BC-E5374576C7D8}" type="pres">
      <dgm:prSet presAssocID="{DB67E639-BC56-4D05-B397-1EB179F3EF70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06E511E-93D4-4D07-9084-2AE4F0726001}" srcId="{BBD6FEF6-6150-4E41-8309-8D6DAC6046FB}" destId="{DB67E639-BC56-4D05-B397-1EB179F3EF70}" srcOrd="2" destOrd="0" parTransId="{A1937EC6-1569-4B95-80E0-7412C2661D3B}" sibTransId="{5D5370AC-57D4-498B-9A52-B5002D0B8B9E}"/>
    <dgm:cxn modelId="{2F95FF2C-EA47-42DE-BBB1-397471421933}" type="presOf" srcId="{002F61C2-5818-40C9-A1B1-73EDBE961F21}" destId="{B13B4D56-2A3A-4A16-8EF7-8EDAB014B808}" srcOrd="0" destOrd="0" presId="urn:microsoft.com/office/officeart/2005/8/layout/vList2"/>
    <dgm:cxn modelId="{7A769D31-76F6-4BD2-9387-8AA9D9E23F3A}" type="presOf" srcId="{F23F28F1-41D1-4075-8D6E-DEDB083A4AF1}" destId="{09CD0A33-D2A4-4146-9EC5-BB8D0C7D8C47}" srcOrd="0" destOrd="0" presId="urn:microsoft.com/office/officeart/2005/8/layout/vList2"/>
    <dgm:cxn modelId="{A8EFE438-CFEA-4551-A08B-2586D8B1B57B}" srcId="{DB67E639-BC56-4D05-B397-1EB179F3EF70}" destId="{60185EB7-7ED7-434D-B3E1-5AAF138E4BD1}" srcOrd="0" destOrd="0" parTransId="{B00E4F2C-3D3A-4AB9-9517-9B5BA5CE86CA}" sibTransId="{E79D8370-51A3-41C9-BF67-FEC27C071D9F}"/>
    <dgm:cxn modelId="{537BDB46-F24E-4071-93C1-9EE02E921199}" srcId="{BBD6FEF6-6150-4E41-8309-8D6DAC6046FB}" destId="{002F61C2-5818-40C9-A1B1-73EDBE961F21}" srcOrd="0" destOrd="0" parTransId="{C9258E58-D618-4272-89B7-334213F5A107}" sibTransId="{F0139B36-3B88-40A5-AF83-617A8B86FA69}"/>
    <dgm:cxn modelId="{EF6C0767-05D2-4E4E-9E52-FF4FD6DA9003}" type="presOf" srcId="{BBD6FEF6-6150-4E41-8309-8D6DAC6046FB}" destId="{D188CE3B-BCB0-4252-9FD5-23CC1C862F13}" srcOrd="0" destOrd="0" presId="urn:microsoft.com/office/officeart/2005/8/layout/vList2"/>
    <dgm:cxn modelId="{B1084F84-CF22-44EC-B298-0A1385932F1C}" type="presOf" srcId="{DB67E639-BC56-4D05-B397-1EB179F3EF70}" destId="{6B81A1E7-D51F-474A-A923-BA9B5EDBA7ED}" srcOrd="0" destOrd="0" presId="urn:microsoft.com/office/officeart/2005/8/layout/vList2"/>
    <dgm:cxn modelId="{CF892088-4C11-4426-918B-DB5E219848A8}" type="presOf" srcId="{DA50BA2C-DF4F-41E1-93DC-2744124E9DD2}" destId="{BF9925A3-304D-49C1-92A2-E2E1EAEDBFC1}" srcOrd="0" destOrd="0" presId="urn:microsoft.com/office/officeart/2005/8/layout/vList2"/>
    <dgm:cxn modelId="{23434CB7-8A0C-452D-B571-28D27B74D2FD}" srcId="{002F61C2-5818-40C9-A1B1-73EDBE961F21}" destId="{F23F28F1-41D1-4075-8D6E-DEDB083A4AF1}" srcOrd="0" destOrd="0" parTransId="{98669D01-D011-45EE-8A50-7EA06B5FE774}" sibTransId="{29C45395-F12D-4417-8A9D-A5DD78803F5D}"/>
    <dgm:cxn modelId="{2AB81CCE-894F-4711-AD0B-D37B48BFBA8A}" type="presOf" srcId="{69D25C95-326B-409F-AFD5-2752B303E2C2}" destId="{72F9359D-90E6-4034-AD6F-0A43CCFA5BDF}" srcOrd="0" destOrd="0" presId="urn:microsoft.com/office/officeart/2005/8/layout/vList2"/>
    <dgm:cxn modelId="{8218DCDE-536F-418F-A5B5-DC62ED36222E}" srcId="{BBD6FEF6-6150-4E41-8309-8D6DAC6046FB}" destId="{69D25C95-326B-409F-AFD5-2752B303E2C2}" srcOrd="1" destOrd="0" parTransId="{FF6D11E5-3EB5-48B9-A5CD-1D333F060BBD}" sibTransId="{60760CDF-439B-466B-984E-98B9E3DCE66B}"/>
    <dgm:cxn modelId="{C347CAEE-69D5-4D58-8CF1-A4A4EE6743B0}" type="presOf" srcId="{60185EB7-7ED7-434D-B3E1-5AAF138E4BD1}" destId="{BD702A17-9569-43D6-80BC-E5374576C7D8}" srcOrd="0" destOrd="0" presId="urn:microsoft.com/office/officeart/2005/8/layout/vList2"/>
    <dgm:cxn modelId="{89FDA7F5-1BEC-4016-A278-22F21A1E1F52}" srcId="{69D25C95-326B-409F-AFD5-2752B303E2C2}" destId="{DA50BA2C-DF4F-41E1-93DC-2744124E9DD2}" srcOrd="0" destOrd="0" parTransId="{197C92E9-9A2F-42E4-A104-1B6074955080}" sibTransId="{8381E23C-3152-409B-A8DD-AB96133CE0AC}"/>
    <dgm:cxn modelId="{328075BC-3838-451D-9CFC-3A953C8EB880}" type="presParOf" srcId="{D188CE3B-BCB0-4252-9FD5-23CC1C862F13}" destId="{B13B4D56-2A3A-4A16-8EF7-8EDAB014B808}" srcOrd="0" destOrd="0" presId="urn:microsoft.com/office/officeart/2005/8/layout/vList2"/>
    <dgm:cxn modelId="{293A2EA6-6A74-43BA-8361-28122AD56BD5}" type="presParOf" srcId="{D188CE3B-BCB0-4252-9FD5-23CC1C862F13}" destId="{09CD0A33-D2A4-4146-9EC5-BB8D0C7D8C47}" srcOrd="1" destOrd="0" presId="urn:microsoft.com/office/officeart/2005/8/layout/vList2"/>
    <dgm:cxn modelId="{C9EE0E18-D52B-4A1B-A98C-32571BD0B850}" type="presParOf" srcId="{D188CE3B-BCB0-4252-9FD5-23CC1C862F13}" destId="{72F9359D-90E6-4034-AD6F-0A43CCFA5BDF}" srcOrd="2" destOrd="0" presId="urn:microsoft.com/office/officeart/2005/8/layout/vList2"/>
    <dgm:cxn modelId="{35C01EE2-3FE9-479F-896B-FA16A862400E}" type="presParOf" srcId="{D188CE3B-BCB0-4252-9FD5-23CC1C862F13}" destId="{BF9925A3-304D-49C1-92A2-E2E1EAEDBFC1}" srcOrd="3" destOrd="0" presId="urn:microsoft.com/office/officeart/2005/8/layout/vList2"/>
    <dgm:cxn modelId="{98A26946-BD48-41FF-9BB9-DFB08A896DD8}" type="presParOf" srcId="{D188CE3B-BCB0-4252-9FD5-23CC1C862F13}" destId="{6B81A1E7-D51F-474A-A923-BA9B5EDBA7ED}" srcOrd="4" destOrd="0" presId="urn:microsoft.com/office/officeart/2005/8/layout/vList2"/>
    <dgm:cxn modelId="{2F968D44-07E1-46F9-8558-989ADCDEFED1}" type="presParOf" srcId="{D188CE3B-BCB0-4252-9FD5-23CC1C862F13}" destId="{BD702A17-9569-43D6-80BC-E5374576C7D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9A4C5-7021-4D85-95C2-BA729CB55C66}">
      <dsp:nvSpPr>
        <dsp:cNvPr id="0" name=""/>
        <dsp:cNvSpPr/>
      </dsp:nvSpPr>
      <dsp:spPr>
        <a:xfrm>
          <a:off x="0" y="22435"/>
          <a:ext cx="3341903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Daňové příjmy</a:t>
          </a:r>
        </a:p>
      </dsp:txBody>
      <dsp:txXfrm>
        <a:off x="19904" y="42339"/>
        <a:ext cx="3302095" cy="367937"/>
      </dsp:txXfrm>
    </dsp:sp>
    <dsp:sp modelId="{A3EE0229-8B29-407A-A4C4-F162A6E6C32F}">
      <dsp:nvSpPr>
        <dsp:cNvPr id="0" name=""/>
        <dsp:cNvSpPr/>
      </dsp:nvSpPr>
      <dsp:spPr>
        <a:xfrm>
          <a:off x="0" y="430180"/>
          <a:ext cx="3341903" cy="86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0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příjmy ze sdílených daní ve výši 6,1 ml. Kč, tj. 5 % nárůst oproti oček. skutečnosti 2020,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správní poplatky ve výši  1,7 mil. Kč,</a:t>
          </a:r>
        </a:p>
      </dsp:txBody>
      <dsp:txXfrm>
        <a:off x="0" y="430180"/>
        <a:ext cx="3341903" cy="862155"/>
      </dsp:txXfrm>
    </dsp:sp>
    <dsp:sp modelId="{622017B3-4AB6-4647-B736-9428AB9F42F9}">
      <dsp:nvSpPr>
        <dsp:cNvPr id="0" name=""/>
        <dsp:cNvSpPr/>
      </dsp:nvSpPr>
      <dsp:spPr>
        <a:xfrm>
          <a:off x="0" y="1292335"/>
          <a:ext cx="3341903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Nedaňové příjmy</a:t>
          </a:r>
        </a:p>
      </dsp:txBody>
      <dsp:txXfrm>
        <a:off x="19904" y="1312239"/>
        <a:ext cx="3302095" cy="367937"/>
      </dsp:txXfrm>
    </dsp:sp>
    <dsp:sp modelId="{917F76BD-4B46-4159-9F5D-6295BC07B264}">
      <dsp:nvSpPr>
        <dsp:cNvPr id="0" name=""/>
        <dsp:cNvSpPr/>
      </dsp:nvSpPr>
      <dsp:spPr>
        <a:xfrm>
          <a:off x="0" y="1700080"/>
          <a:ext cx="3341903" cy="668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0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příjmy z úroků </a:t>
          </a:r>
          <a:r>
            <a:rPr lang="cs-CZ" sz="1400" i="1" kern="1200" dirty="0" err="1"/>
            <a:t>mezir</a:t>
          </a:r>
          <a:r>
            <a:rPr lang="cs-CZ" sz="1400" i="1" kern="1200" dirty="0"/>
            <a:t>. sníženy o 22 mil. Kč,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nejsou plánovány odvody z fondů investic PO, </a:t>
          </a:r>
        </a:p>
      </dsp:txBody>
      <dsp:txXfrm>
        <a:off x="0" y="1700080"/>
        <a:ext cx="3341903" cy="668609"/>
      </dsp:txXfrm>
    </dsp:sp>
    <dsp:sp modelId="{72F9359D-90E6-4034-AD6F-0A43CCFA5BDF}">
      <dsp:nvSpPr>
        <dsp:cNvPr id="0" name=""/>
        <dsp:cNvSpPr/>
      </dsp:nvSpPr>
      <dsp:spPr>
        <a:xfrm>
          <a:off x="0" y="2368690"/>
          <a:ext cx="3341903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Kapitálové příjmy </a:t>
          </a:r>
          <a:endParaRPr lang="cs-CZ" sz="1700" kern="1200" dirty="0"/>
        </a:p>
      </dsp:txBody>
      <dsp:txXfrm>
        <a:off x="19904" y="2388594"/>
        <a:ext cx="3302095" cy="367937"/>
      </dsp:txXfrm>
    </dsp:sp>
    <dsp:sp modelId="{BF9925A3-304D-49C1-92A2-E2E1EAEDBFC1}">
      <dsp:nvSpPr>
        <dsp:cNvPr id="0" name=""/>
        <dsp:cNvSpPr/>
      </dsp:nvSpPr>
      <dsp:spPr>
        <a:xfrm>
          <a:off x="0" y="2776435"/>
          <a:ext cx="3341903" cy="86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05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i="1" kern="1200" dirty="0"/>
            <a:t> </a:t>
          </a:r>
          <a:r>
            <a:rPr lang="cs-CZ" sz="1400" i="1" kern="1200" dirty="0"/>
            <a:t>prodej </a:t>
          </a:r>
          <a:r>
            <a:rPr lang="cs-CZ" sz="1400" i="1" kern="1200" dirty="0" err="1"/>
            <a:t>nepotř</a:t>
          </a:r>
          <a:r>
            <a:rPr lang="cs-CZ" sz="1400" i="1" kern="1200" dirty="0"/>
            <a:t>. majetku kraje ve výši 2 mil. Kč,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 Multimodální log. centrum Mošnov 47 mil. Kč,</a:t>
          </a:r>
        </a:p>
      </dsp:txBody>
      <dsp:txXfrm>
        <a:off x="0" y="2776435"/>
        <a:ext cx="3341903" cy="862155"/>
      </dsp:txXfrm>
    </dsp:sp>
    <dsp:sp modelId="{6B81A1E7-D51F-474A-A923-BA9B5EDBA7ED}">
      <dsp:nvSpPr>
        <dsp:cNvPr id="0" name=""/>
        <dsp:cNvSpPr/>
      </dsp:nvSpPr>
      <dsp:spPr>
        <a:xfrm>
          <a:off x="0" y="3638590"/>
          <a:ext cx="3341903" cy="407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Přijaté dotace </a:t>
          </a:r>
          <a:endParaRPr lang="cs-CZ" sz="1700" kern="1200" dirty="0"/>
        </a:p>
      </dsp:txBody>
      <dsp:txXfrm>
        <a:off x="19904" y="3658494"/>
        <a:ext cx="3302095" cy="367937"/>
      </dsp:txXfrm>
    </dsp:sp>
    <dsp:sp modelId="{BD702A17-9569-43D6-80BC-E5374576C7D8}">
      <dsp:nvSpPr>
        <dsp:cNvPr id="0" name=""/>
        <dsp:cNvSpPr/>
      </dsp:nvSpPr>
      <dsp:spPr>
        <a:xfrm>
          <a:off x="0" y="4046335"/>
          <a:ext cx="3341903" cy="130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105" tIns="13970" rIns="78232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100" i="1" kern="1200" dirty="0"/>
            <a:t> </a:t>
          </a:r>
          <a:r>
            <a:rPr lang="cs-CZ" sz="1400" i="1" kern="1200" dirty="0"/>
            <a:t>pokles dotací na akce </a:t>
          </a:r>
          <a:r>
            <a:rPr lang="cs-CZ" sz="1400" i="1" kern="1200" dirty="0" err="1"/>
            <a:t>spolufin</a:t>
          </a:r>
          <a:r>
            <a:rPr lang="cs-CZ" sz="1400" i="1" kern="1200" dirty="0"/>
            <a:t>. z EU (o 924 mil. Kč),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 dotace z MF, MD, MŽP, MSPV,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 dotace od obcí a krajů v rámci doprav. obslužnosti</a:t>
          </a:r>
          <a:endParaRPr lang="cs-CZ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1100" kern="1200" dirty="0"/>
        </a:p>
      </dsp:txBody>
      <dsp:txXfrm>
        <a:off x="0" y="4046335"/>
        <a:ext cx="3341903" cy="1302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B4D56-2A3A-4A16-8EF7-8EDAB014B808}">
      <dsp:nvSpPr>
        <dsp:cNvPr id="0" name=""/>
        <dsp:cNvSpPr/>
      </dsp:nvSpPr>
      <dsp:spPr>
        <a:xfrm>
          <a:off x="0" y="0"/>
          <a:ext cx="392794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/>
            <a:t>úvěr UCB</a:t>
          </a:r>
          <a:endParaRPr lang="cs-CZ" sz="1800" kern="1200"/>
        </a:p>
      </dsp:txBody>
      <dsp:txXfrm>
        <a:off x="21075" y="21075"/>
        <a:ext cx="3885797" cy="389580"/>
      </dsp:txXfrm>
    </dsp:sp>
    <dsp:sp modelId="{09CD0A33-D2A4-4146-9EC5-BB8D0C7D8C47}">
      <dsp:nvSpPr>
        <dsp:cNvPr id="0" name=""/>
        <dsp:cNvSpPr/>
      </dsp:nvSpPr>
      <dsp:spPr>
        <a:xfrm>
          <a:off x="0" y="443038"/>
          <a:ext cx="3927947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71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MAX. využit, a to na akce EU, </a:t>
          </a:r>
          <a:r>
            <a:rPr lang="cs-CZ" sz="1400" i="1" kern="1200" dirty="0" err="1"/>
            <a:t>předfin</a:t>
          </a:r>
          <a:r>
            <a:rPr lang="cs-CZ" sz="1400" i="1" kern="1200" dirty="0"/>
            <a:t>. ISPROFIN  i na vlastní podíl</a:t>
          </a:r>
          <a:endParaRPr lang="cs-CZ" sz="1400" kern="1200" dirty="0"/>
        </a:p>
      </dsp:txBody>
      <dsp:txXfrm>
        <a:off x="0" y="443038"/>
        <a:ext cx="3927947" cy="437805"/>
      </dsp:txXfrm>
    </dsp:sp>
    <dsp:sp modelId="{72F9359D-90E6-4034-AD6F-0A43CCFA5BDF}">
      <dsp:nvSpPr>
        <dsp:cNvPr id="0" name=""/>
        <dsp:cNvSpPr/>
      </dsp:nvSpPr>
      <dsp:spPr>
        <a:xfrm>
          <a:off x="0" y="880844"/>
          <a:ext cx="392794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/>
            <a:t>nový úvěr</a:t>
          </a:r>
          <a:endParaRPr lang="cs-CZ" sz="1800" kern="1200"/>
        </a:p>
      </dsp:txBody>
      <dsp:txXfrm>
        <a:off x="21075" y="901919"/>
        <a:ext cx="3885797" cy="389580"/>
      </dsp:txXfrm>
    </dsp:sp>
    <dsp:sp modelId="{BF9925A3-304D-49C1-92A2-E2E1EAEDBFC1}">
      <dsp:nvSpPr>
        <dsp:cNvPr id="0" name=""/>
        <dsp:cNvSpPr/>
      </dsp:nvSpPr>
      <dsp:spPr>
        <a:xfrm>
          <a:off x="0" y="1312573"/>
          <a:ext cx="3927947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71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ve výši 893 mil. Kč, pro období  2021 – 2024  v celkové výši </a:t>
          </a:r>
          <a:r>
            <a:rPr lang="cs-CZ" sz="1400" i="1" kern="1200" dirty="0">
              <a:solidFill>
                <a:schemeClr val="tx1"/>
              </a:solidFill>
            </a:rPr>
            <a:t>2.798 mil. Kč, 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0" y="1312573"/>
        <a:ext cx="3927947" cy="437805"/>
      </dsp:txXfrm>
    </dsp:sp>
    <dsp:sp modelId="{6B81A1E7-D51F-474A-A923-BA9B5EDBA7ED}">
      <dsp:nvSpPr>
        <dsp:cNvPr id="0" name=""/>
        <dsp:cNvSpPr/>
      </dsp:nvSpPr>
      <dsp:spPr>
        <a:xfrm>
          <a:off x="0" y="1750379"/>
          <a:ext cx="392794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prostředky r. 2020</a:t>
          </a:r>
          <a:endParaRPr lang="cs-CZ" sz="1800" kern="1200" dirty="0"/>
        </a:p>
      </dsp:txBody>
      <dsp:txXfrm>
        <a:off x="21075" y="1771454"/>
        <a:ext cx="3885797" cy="389580"/>
      </dsp:txXfrm>
    </dsp:sp>
    <dsp:sp modelId="{BD702A17-9569-43D6-80BC-E5374576C7D8}">
      <dsp:nvSpPr>
        <dsp:cNvPr id="0" name=""/>
        <dsp:cNvSpPr/>
      </dsp:nvSpPr>
      <dsp:spPr>
        <a:xfrm>
          <a:off x="0" y="2182109"/>
          <a:ext cx="3927947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71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114,1 mil. Kč úspory rozpočtu 2020 na základě provedených revizí a převod </a:t>
          </a:r>
          <a:r>
            <a:rPr lang="cs-CZ" sz="1400" i="1" kern="1200" dirty="0" err="1"/>
            <a:t>invest</a:t>
          </a:r>
          <a:r>
            <a:rPr lang="cs-CZ" sz="1400" i="1" kern="1200" dirty="0"/>
            <a:t>. akcí r. 2020,</a:t>
          </a:r>
          <a:endParaRPr lang="cs-CZ" sz="1400" kern="1200" dirty="0"/>
        </a:p>
      </dsp:txBody>
      <dsp:txXfrm>
        <a:off x="0" y="2182109"/>
        <a:ext cx="3927947" cy="437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B4D56-2A3A-4A16-8EF7-8EDAB014B808}">
      <dsp:nvSpPr>
        <dsp:cNvPr id="0" name=""/>
        <dsp:cNvSpPr/>
      </dsp:nvSpPr>
      <dsp:spPr>
        <a:xfrm>
          <a:off x="0" y="0"/>
          <a:ext cx="363682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FOND STRAT. PROJEKTŮ</a:t>
          </a:r>
        </a:p>
      </dsp:txBody>
      <dsp:txXfrm>
        <a:off x="21075" y="21075"/>
        <a:ext cx="3594677" cy="389580"/>
      </dsp:txXfrm>
    </dsp:sp>
    <dsp:sp modelId="{09CD0A33-D2A4-4146-9EC5-BB8D0C7D8C47}">
      <dsp:nvSpPr>
        <dsp:cNvPr id="0" name=""/>
        <dsp:cNvSpPr/>
      </dsp:nvSpPr>
      <dsp:spPr>
        <a:xfrm>
          <a:off x="0" y="446966"/>
          <a:ext cx="3636827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469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Vybudování dílen pro praktické vyučování (Střední odborná škola, Frýdek-Místek, příspěvková organizace) 119 mil. Kč,</a:t>
          </a:r>
          <a:endParaRPr lang="cs-CZ" sz="1400" kern="1200" dirty="0"/>
        </a:p>
      </dsp:txBody>
      <dsp:txXfrm>
        <a:off x="0" y="446966"/>
        <a:ext cx="3636827" cy="633420"/>
      </dsp:txXfrm>
    </dsp:sp>
    <dsp:sp modelId="{72F9359D-90E6-4034-AD6F-0A43CCFA5BDF}">
      <dsp:nvSpPr>
        <dsp:cNvPr id="0" name=""/>
        <dsp:cNvSpPr/>
      </dsp:nvSpPr>
      <dsp:spPr>
        <a:xfrm>
          <a:off x="0" y="1080386"/>
          <a:ext cx="363682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FOND SOC. SLUŽEB</a:t>
          </a:r>
          <a:endParaRPr lang="cs-CZ" sz="1800" kern="1200" dirty="0"/>
        </a:p>
      </dsp:txBody>
      <dsp:txXfrm>
        <a:off x="21075" y="1101461"/>
        <a:ext cx="3594677" cy="389580"/>
      </dsp:txXfrm>
    </dsp:sp>
    <dsp:sp modelId="{BF9925A3-304D-49C1-92A2-E2E1EAEDBFC1}">
      <dsp:nvSpPr>
        <dsp:cNvPr id="0" name=""/>
        <dsp:cNvSpPr/>
      </dsp:nvSpPr>
      <dsp:spPr>
        <a:xfrm>
          <a:off x="0" y="1512116"/>
          <a:ext cx="3636827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469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příděl 19 mil. Kč, </a:t>
          </a:r>
          <a:endParaRPr lang="cs-CZ" sz="1400" kern="1200" dirty="0"/>
        </a:p>
      </dsp:txBody>
      <dsp:txXfrm>
        <a:off x="0" y="1512116"/>
        <a:ext cx="3636827" cy="298080"/>
      </dsp:txXfrm>
    </dsp:sp>
    <dsp:sp modelId="{6B81A1E7-D51F-474A-A923-BA9B5EDBA7ED}">
      <dsp:nvSpPr>
        <dsp:cNvPr id="0" name=""/>
        <dsp:cNvSpPr/>
      </dsp:nvSpPr>
      <dsp:spPr>
        <a:xfrm>
          <a:off x="0" y="1810196"/>
          <a:ext cx="3636827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FOND ŽP</a:t>
          </a:r>
          <a:endParaRPr lang="cs-CZ" sz="1800" kern="1200" dirty="0"/>
        </a:p>
      </dsp:txBody>
      <dsp:txXfrm>
        <a:off x="21075" y="1831271"/>
        <a:ext cx="3594677" cy="389580"/>
      </dsp:txXfrm>
    </dsp:sp>
    <dsp:sp modelId="{BD702A17-9569-43D6-80BC-E5374576C7D8}">
      <dsp:nvSpPr>
        <dsp:cNvPr id="0" name=""/>
        <dsp:cNvSpPr/>
      </dsp:nvSpPr>
      <dsp:spPr>
        <a:xfrm>
          <a:off x="0" y="2241926"/>
          <a:ext cx="3636827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469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i="1" kern="1200" dirty="0"/>
            <a:t>zapojen na  DP Ozdravné pobyty, </a:t>
          </a:r>
          <a:endParaRPr lang="cs-CZ" sz="1400" kern="1200" dirty="0"/>
        </a:p>
      </dsp:txBody>
      <dsp:txXfrm>
        <a:off x="0" y="2241926"/>
        <a:ext cx="3636827" cy="298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26ACF45-E1F7-4D08-BE0A-798910C6A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260289D-B01B-42CC-9979-0E95241E61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18" y="1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fld id="{FBC4E732-097C-4B1A-BBD7-5F93FC546E30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089780D-BD6A-4AEF-93E2-A8D3F59AF1D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539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A940B5E-B06C-4399-88A8-CF6C7272C76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18" y="9430539"/>
            <a:ext cx="2946058" cy="4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fld id="{A59B1840-11A2-409F-B952-48FC4194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3B36D1D7-D0BC-488A-94BC-BBFD1506F5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9125" y="487363"/>
            <a:ext cx="5622925" cy="421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CA3A2F1-3376-4905-AB2E-EE3F312B2F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295" y="5591559"/>
            <a:ext cx="5731224" cy="342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dirty="0"/>
              <a:t>Click to edit Master text styles</a:t>
            </a:r>
          </a:p>
        </p:txBody>
      </p:sp>
      <p:sp>
        <p:nvSpPr>
          <p:cNvPr id="5127" name="pg num">
            <a:extLst>
              <a:ext uri="{FF2B5EF4-FFF2-40B4-BE49-F238E27FC236}">
                <a16:creationId xmlns:a16="http://schemas.microsoft.com/office/drawing/2014/main" id="{9EBC6AFE-EEB3-4CC9-8513-F601023575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2352" y="9547242"/>
            <a:ext cx="543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/>
            </a:lvl1pPr>
          </a:lstStyle>
          <a:p>
            <a:pPr>
              <a:defRPr/>
            </a:pPr>
            <a:fld id="{4927647F-4191-44F4-BD4B-58D080E59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137" name="McK Separator" hidden="1">
            <a:extLst>
              <a:ext uri="{FF2B5EF4-FFF2-40B4-BE49-F238E27FC236}">
                <a16:creationId xmlns:a16="http://schemas.microsoft.com/office/drawing/2014/main" id="{1F8C0C21-0C47-4C87-A64C-788D0B05B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243" y="1509165"/>
            <a:ext cx="51996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1428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E98914CC-9D69-4B79-B990-BCB5151F3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7E28E522-2FCF-4A08-BC13-8A1FC7A02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3A5EB4EB-9EE1-4A23-A408-0AAEC724C7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935FE9-9E0E-45DB-B1A9-E66E60D42273}" type="slidenum">
              <a:rPr lang="cs-CZ" altLang="cs-CZ" sz="1200" i="0" smtClean="0"/>
              <a:pPr/>
              <a:t>0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7B2E6203-DC45-4DC2-AEF0-B693201F63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548F33EF-07BC-4C46-9D0B-EA32B4D8C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C3CA8AD6-9D00-4FF3-87EF-C61C29D891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12A5A-9312-4E38-B6D6-6BB7239D6AF3}" type="slidenum">
              <a:rPr lang="cs-CZ" altLang="cs-CZ" sz="1200" i="0" smtClean="0"/>
              <a:pPr/>
              <a:t>9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124E2D34-561B-444C-BAC8-7D83383CC2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3D37A222-A1DA-44D3-A05E-95E1CE277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0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CEF30D7A-AB6A-48C2-87EC-DF10B69F4B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F8C66D-400A-4E71-ADF1-3168C443509E}" type="slidenum">
              <a:rPr lang="cs-CZ" altLang="cs-CZ" sz="1200" i="0" smtClean="0"/>
              <a:pPr/>
              <a:t>1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DADFCFBD-A1C9-455A-BDF5-50FFFE13B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D25C7EED-87A6-4F1B-8ECF-BAB4D86F2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cs-CZ" altLang="cs-CZ" dirty="0"/>
              <a:t> </a:t>
            </a:r>
          </a:p>
          <a:p>
            <a:r>
              <a:rPr lang="cs-CZ" altLang="cs-CZ" sz="1200" u="sng" dirty="0"/>
              <a:t>Příjmy ze sdílených daní </a:t>
            </a:r>
            <a:r>
              <a:rPr lang="cs-CZ" altLang="cs-CZ" sz="1200" b="0" u="none" dirty="0"/>
              <a:t> ke  </a:t>
            </a:r>
            <a:r>
              <a:rPr lang="cs-CZ" altLang="cs-CZ" sz="1200" b="0" dirty="0" err="1"/>
              <a:t>schvál</a:t>
            </a:r>
            <a:r>
              <a:rPr lang="cs-CZ" altLang="cs-CZ" sz="1200" b="0" dirty="0"/>
              <a:t>. rozpočtu 2020 pokles o 16 %  , k očekávané skutečnosti 2020 nárůst o </a:t>
            </a:r>
            <a:r>
              <a:rPr lang="cs-CZ" altLang="cs-CZ" sz="1200" dirty="0"/>
              <a:t>5 %.  </a:t>
            </a:r>
          </a:p>
          <a:p>
            <a:r>
              <a:rPr lang="cs-CZ" altLang="cs-CZ" sz="1200" b="0" dirty="0"/>
              <a:t>Schval. </a:t>
            </a:r>
            <a:r>
              <a:rPr lang="cs-CZ" altLang="cs-CZ" sz="1200" b="0" dirty="0" err="1"/>
              <a:t>rozp</a:t>
            </a:r>
            <a:r>
              <a:rPr lang="cs-CZ" altLang="cs-CZ" sz="1200" b="0" dirty="0"/>
              <a:t>. 2020   7,3 mld. Kč</a:t>
            </a:r>
          </a:p>
          <a:p>
            <a:r>
              <a:rPr lang="cs-CZ" altLang="cs-CZ" sz="1200" b="0" dirty="0"/>
              <a:t>Oček. skut. 2020     5,8 mld. Kč </a:t>
            </a:r>
          </a:p>
          <a:p>
            <a:r>
              <a:rPr lang="cs-CZ" altLang="cs-CZ" sz="1200" b="0" dirty="0"/>
              <a:t>Návrh </a:t>
            </a:r>
            <a:r>
              <a:rPr lang="cs-CZ" altLang="cs-CZ" sz="1200" b="0" dirty="0" err="1"/>
              <a:t>rozp</a:t>
            </a:r>
            <a:r>
              <a:rPr lang="cs-CZ" altLang="cs-CZ" sz="1200" b="0" dirty="0"/>
              <a:t>. 2021    6,1 mld. Kč</a:t>
            </a:r>
          </a:p>
          <a:p>
            <a:r>
              <a:rPr lang="cs-CZ" altLang="cs-CZ" sz="1200" b="0" dirty="0"/>
              <a:t>Výhled 2022           6,5 mld. Kč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0" dirty="0"/>
              <a:t>Výhled 2023          6,8 mld. Kč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b="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Žlutá spojnice pak představuje objem příjmů ze sdílených daní za předpokladu schválení návrhu na zrušení superhrubé mzdy, který by byl doprovázen aktuálně diskutovaným snížením sazby daně z příjmů fyzických osob ze závislé činnosti až na 15 % z dnešních cca 20,1 %. Příjmy kraje by, na základě současného odhadu Ministerstva financí, v případě schválení tohoto návrhu poklesly ročně až o 1,12 mld. Kč.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b="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b="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b="0" dirty="0"/>
          </a:p>
          <a:p>
            <a:endParaRPr lang="cs-CZ" altLang="cs-CZ" b="0" dirty="0"/>
          </a:p>
          <a:p>
            <a:endParaRPr lang="cs-CZ" altLang="cs-CZ" b="0" dirty="0"/>
          </a:p>
          <a:p>
            <a:endParaRPr lang="cs-CZ" altLang="cs-CZ" b="0" dirty="0"/>
          </a:p>
          <a:p>
            <a:endParaRPr lang="cs-CZ" altLang="cs-CZ" dirty="0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56EA539C-118C-4542-ADCB-FACD6B38AF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B4993B-85A4-4567-BAF3-6153AEB199B3}" type="slidenum">
              <a:rPr lang="cs-CZ" altLang="cs-CZ" sz="1200" i="0" smtClean="0"/>
              <a:pPr/>
              <a:t>2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38017E81-AA7B-444A-8BC0-BDE384D3D2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363E99FD-C1D2-40DA-8F56-B354F12BF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200" dirty="0"/>
              <a:t>Čerpání úvěru  1.794 mil. Kč</a:t>
            </a:r>
          </a:p>
          <a:p>
            <a:r>
              <a:rPr lang="cs-CZ" sz="1200" b="1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NOVÝ ÚVĚR ve výši 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893 mil. Kč </a:t>
            </a:r>
          </a:p>
          <a:p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Pro rok 2021 je navrženo je použít na úhradu: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akcí reprodukce majetku kraje  780 mil. Kč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vlastního podílu u akcí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spolufin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z evropských zdrojů   113 mil. Kč</a:t>
            </a:r>
          </a:p>
          <a:p>
            <a:r>
              <a:rPr lang="cs-CZ" sz="1200" b="1" u="none" strike="noStrike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cs-CZ" sz="1200" b="1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r>
              <a:rPr lang="cs-CZ" sz="1200" b="1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UniCredit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Bank Czech Republic and Slovakia, a.s.  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ve výši  910 mil. Kč (úvěr je možné průběžně čerpat do roku 2023, k úplnému splacení musí dojít do konce roku 2024) </a:t>
            </a:r>
          </a:p>
          <a:p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předfinan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podílu EU u akcí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spolufin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z evropských zdrojů	  554 mil. Kč</a:t>
            </a:r>
          </a:p>
          <a:p>
            <a:pPr lvl="0"/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předfinan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podílu EU u akcí PO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spolufin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z evropských zdrojů  29 mil. Kč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úhrada vlastního podílu u akcí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spolufin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z evropských zdrojů  250 mil. Kč</a:t>
            </a:r>
          </a:p>
          <a:p>
            <a:pPr lvl="0"/>
            <a:r>
              <a:rPr lang="cs-CZ" sz="1200" b="0" kern="1200" dirty="0" err="1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předfinan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. ISPROFIN u akcí reprodukce majetku kraje  	  77 mil. Kč</a:t>
            </a:r>
          </a:p>
          <a:p>
            <a:r>
              <a:rPr lang="cs-CZ" sz="1200" b="0" u="none" strike="noStrike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cs-CZ" sz="1200" b="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cs-CZ" altLang="cs-CZ" sz="1200" dirty="0"/>
              <a:t>Splátka úvěru   960 mil. Kč</a:t>
            </a:r>
          </a:p>
          <a:p>
            <a:pPr>
              <a:defRPr/>
            </a:pPr>
            <a:r>
              <a:rPr lang="cs-CZ" altLang="cs-CZ" sz="1200" b="0" dirty="0"/>
              <a:t>V roce 2021 je naplánováno dle uzavřených smluv splácení úvěrů od:</a:t>
            </a:r>
          </a:p>
          <a:p>
            <a:pPr>
              <a:defRPr/>
            </a:pPr>
            <a:r>
              <a:rPr lang="cs-CZ" altLang="cs-CZ" sz="1200" dirty="0"/>
              <a:t>UCB </a:t>
            </a:r>
            <a:r>
              <a:rPr lang="cs-CZ" altLang="cs-CZ" sz="1200" b="0" dirty="0"/>
              <a:t>ve výši 715 mil. Kč v souvislosti s projekty realizovanými v rámci programového období 2014 – 2020</a:t>
            </a:r>
          </a:p>
          <a:p>
            <a:pPr>
              <a:defRPr/>
            </a:pPr>
            <a:r>
              <a:rPr lang="cs-CZ" altLang="cs-CZ" sz="1200" dirty="0"/>
              <a:t>E</a:t>
            </a:r>
            <a:r>
              <a:rPr lang="cs-CZ" altLang="cs-CZ" sz="1200" b="1" dirty="0"/>
              <a:t>IB</a:t>
            </a:r>
            <a:r>
              <a:rPr lang="cs-CZ" altLang="cs-CZ" sz="1200" b="0" dirty="0"/>
              <a:t> ve výši 77 mil. Kč, úvěr byl čerpán postupně v letech 2011 – 2015 v celkovém objemu 2.000 mil. Kč, splácení probíhá od roku 2016 a doplacení celé výše jistiny úvěru se předpokládá v roce 2025, </a:t>
            </a:r>
          </a:p>
          <a:p>
            <a:pPr>
              <a:defRPr/>
            </a:pPr>
            <a:r>
              <a:rPr lang="cs-CZ" altLang="cs-CZ" sz="1200" dirty="0"/>
              <a:t>UCB</a:t>
            </a:r>
            <a:r>
              <a:rPr lang="cs-CZ" altLang="cs-CZ" sz="1200" b="0" dirty="0"/>
              <a:t> ve výši 168 mil. Kč, úvěr čerpaný jednorázově v roce 2019 v objemu 1,01 mld. Kč na refinancování části jistiny úvěru od EIB z důvodu snížení výdajů na platbu úroků.</a:t>
            </a:r>
            <a:r>
              <a:rPr lang="cs-CZ" altLang="cs-CZ" sz="1200" dirty="0"/>
              <a:t> </a:t>
            </a:r>
          </a:p>
          <a:p>
            <a:pPr>
              <a:defRPr/>
            </a:pPr>
            <a:endParaRPr lang="cs-CZ" altLang="cs-CZ" sz="1200" dirty="0"/>
          </a:p>
          <a:p>
            <a:pPr>
              <a:defRPr/>
            </a:pPr>
            <a:r>
              <a:rPr lang="cs-CZ" altLang="cs-CZ" sz="1200" dirty="0"/>
              <a:t>Ostatní</a:t>
            </a:r>
          </a:p>
          <a:p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Zařazeny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úspory rozpočtu kraje na rok 2020 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ve výši 191 mil. Kč, a to: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účelové převody akcí reprodukce majetku kraje z roku 2020 ve výši  77 mil. Kč, jejichž realizace se přesouvá do roku 2021,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úspory ve výdajích roku 2020 na základě provedené 3. revize rozpočtu kraje ve výši 114,1 mil. Kč, </a:t>
            </a:r>
          </a:p>
          <a:p>
            <a:pPr lvl="0"/>
            <a:r>
              <a:rPr lang="cs-CZ" sz="1200" b="1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FONDY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V rámci Financování je zařazen příděl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do Fondu sociálních služeb ve výši 19 mil. Kč a 28 mil. Kč od obcí,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do Fondu návratných finančních zdrojů JESSICA ve výši 15 mil. Kč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a zapojení prostředků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z Fondu životního prostředí ve výši 7,8 mil. Kč,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z Fondu strategických projektů ve výši 119 mil. Kč,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z Zajišťovacího fondu ve výši 0,5 mil. Kč </a:t>
            </a:r>
          </a:p>
          <a:p>
            <a:pPr lvl="0"/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Z Fondu návratných finančních zdrojů JESSICA ve výši 26 mil. Kč.</a:t>
            </a:r>
          </a:p>
          <a:p>
            <a:r>
              <a:rPr lang="cs-CZ" sz="12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3CB1A5CD-9B47-4241-9765-60D812C2C8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0255B1-9BE5-426E-BBA2-A15D9BC062A7}" type="slidenum">
              <a:rPr lang="cs-CZ" altLang="cs-CZ" sz="1200" i="0" smtClean="0"/>
              <a:pPr/>
              <a:t>3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cs-CZ" sz="1200" b="0" baseline="0" dirty="0"/>
              <a:t>o</a:t>
            </a:r>
            <a:r>
              <a:rPr lang="cs-CZ" sz="1200" b="0" dirty="0"/>
              <a:t>bdobí splácení</a:t>
            </a:r>
            <a:r>
              <a:rPr lang="cs-CZ" sz="1200" b="0" baseline="0" dirty="0"/>
              <a:t> záměrně navrženo až od roku 2026, jelikož ke konci roku 2025 kraj zcela splatí stávající úvěry od EIB a UCB, kdy roční celková splátka těchto úvěrů činí 245 mil. Kč</a:t>
            </a:r>
          </a:p>
          <a:p>
            <a:pPr marL="285750" indent="-285750">
              <a:buFontTx/>
              <a:buChar char="-"/>
            </a:pPr>
            <a:r>
              <a:rPr lang="cs-CZ" sz="1200" b="0" baseline="0" dirty="0"/>
              <a:t>roční splátka jistiny nového úvěru bude ve výši 300 mil. Kč</a:t>
            </a:r>
          </a:p>
          <a:p>
            <a:pPr marL="285750" indent="-285750">
              <a:buFontTx/>
              <a:buChar char="-"/>
            </a:pPr>
            <a:r>
              <a:rPr lang="cs-CZ" sz="1200" b="0" baseline="0" dirty="0"/>
              <a:t>zastupitelstvo kraje dne 3. 9. 2020 schválí záměr vyhlášení poptávkového řízení, které vyhlásí následně rada kraje na své schůzi dne 21. 9. 2020</a:t>
            </a:r>
          </a:p>
          <a:p>
            <a:pPr marL="285750" indent="-285750">
              <a:buFontTx/>
              <a:buChar char="-"/>
            </a:pPr>
            <a:r>
              <a:rPr lang="cs-CZ" sz="1200" b="0" baseline="0" dirty="0"/>
              <a:t>v rámci poptávkového řízení bude vyspecifikováno, že investičními akcemi chápeme i opravy, rekonstrukce a modernizace stávajícího majetku</a:t>
            </a:r>
          </a:p>
          <a:p>
            <a:pPr marL="285750" indent="-285750">
              <a:buFontTx/>
              <a:buChar char="-"/>
            </a:pPr>
            <a:r>
              <a:rPr lang="cs-CZ" sz="1200" b="0" baseline="0" dirty="0"/>
              <a:t>z již zrealizované indikativní poptávky vyplynulo, že vlastního poptávkového řízení se zúčastní až 9 z 10 bank, které spolupracují s krajem</a:t>
            </a:r>
          </a:p>
          <a:p>
            <a:pPr marL="285750" indent="-285750">
              <a:buFontTx/>
              <a:buChar char="-"/>
            </a:pPr>
            <a:r>
              <a:rPr lang="cs-CZ" sz="1200" b="0" baseline="0" dirty="0"/>
              <a:t>bankami indikovaná odchylka od 6měsíčního </a:t>
            </a:r>
            <a:r>
              <a:rPr lang="cs-CZ" sz="1200" b="0" baseline="0" dirty="0" err="1"/>
              <a:t>Priboru</a:t>
            </a:r>
            <a:r>
              <a:rPr lang="cs-CZ" sz="1200" b="0" baseline="0" dirty="0"/>
              <a:t> se pohybuje v rozmezí 0,28 – 1,,3 %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b="0" baseline="0" dirty="0"/>
              <a:t>aktuální výše 6M </a:t>
            </a:r>
            <a:r>
              <a:rPr lang="cs-CZ" sz="1200" b="0" baseline="0" dirty="0" err="1"/>
              <a:t>Priboru</a:t>
            </a:r>
            <a:r>
              <a:rPr lang="cs-CZ" sz="1200" b="0" baseline="0" dirty="0"/>
              <a:t> je 0,36 %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cs-CZ" sz="1200" b="0" baseline="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baseline="0" dirty="0"/>
              <a:t>PROKLIK NA TABULKU V EXCELU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27647F-4191-44F4-BD4B-58D080E595C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116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2B39C726-7651-4DC9-9DFB-9EB78A2200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DE3E3323-92EF-4A09-84E7-5BD61C843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8251CDB7-FF59-4D67-9C7F-12FA4AB3FA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C7D479-5DED-487B-A340-48F6C5B449E1}" type="slidenum">
              <a:rPr lang="cs-CZ" altLang="cs-CZ" sz="1200" i="0" smtClean="0"/>
              <a:pPr/>
              <a:t>5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dirty="0"/>
              <a:t>Příspěvek na provoz je ve výši 84 % </a:t>
            </a:r>
            <a:r>
              <a:rPr lang="cs-CZ" sz="1200" b="0" dirty="0" err="1"/>
              <a:t>schvál</a:t>
            </a:r>
            <a:r>
              <a:rPr lang="cs-CZ" sz="1200" b="0" dirty="0"/>
              <a:t>. rozpočtu 2020.</a:t>
            </a:r>
          </a:p>
          <a:p>
            <a:r>
              <a:rPr lang="cs-CZ" sz="1200" b="0" dirty="0"/>
              <a:t>Bez účelových prostředků (ty jsou ve výši mandatorních výdajů, meziročně je nelze srovnávat) a dofinancování u SOC, je na úrovni 90 % </a:t>
            </a:r>
            <a:r>
              <a:rPr lang="cs-CZ" sz="1200" b="0" dirty="0" err="1"/>
              <a:t>schvál</a:t>
            </a:r>
            <a:r>
              <a:rPr lang="cs-CZ" sz="1200" b="0" dirty="0"/>
              <a:t>. rozpočtu 2020.</a:t>
            </a:r>
          </a:p>
          <a:p>
            <a:endParaRPr lang="cs-CZ" b="0" dirty="0"/>
          </a:p>
          <a:p>
            <a:endParaRPr lang="cs-CZ" b="0" dirty="0"/>
          </a:p>
          <a:p>
            <a:endParaRPr lang="cs-CZ" b="0" dirty="0"/>
          </a:p>
          <a:p>
            <a:endParaRPr lang="cs-CZ" b="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27647F-4191-44F4-BD4B-58D080E595C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479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73790652-79C0-4779-9FE6-1AD227C9A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622375BF-6801-4409-8877-41821E990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0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7798DCD5-B844-46D3-ADAD-634E99C9BB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71E7B1-FD6B-4AEE-AFD4-7D1CCCF5164B}" type="slidenum">
              <a:rPr lang="cs-CZ" altLang="cs-CZ" sz="1200" i="0" smtClean="0"/>
              <a:pPr/>
              <a:t>7</a:t>
            </a:fld>
            <a:endParaRPr lang="cs-CZ" altLang="cs-CZ" sz="1200" i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D32D9207-A717-4077-BF9B-8DD2E7EDB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69D79308-7118-4D23-B4DC-1BD4F9365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5467850D-AB69-4A89-B235-203BA15026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919163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defTabSz="91916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33556-0543-4939-BE8A-AEC5C3D56C45}" type="slidenum">
              <a:rPr lang="cs-CZ" altLang="cs-CZ" sz="1200" i="0" smtClean="0"/>
              <a:pPr/>
              <a:t>8</a:t>
            </a:fld>
            <a:endParaRPr lang="cs-CZ" altLang="cs-CZ" sz="1200" i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2">
            <a:extLst>
              <a:ext uri="{FF2B5EF4-FFF2-40B4-BE49-F238E27FC236}">
                <a16:creationId xmlns:a16="http://schemas.microsoft.com/office/drawing/2014/main" id="{02049B7D-C99F-49CF-9EF7-1B24ABC225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9EB6E06D-8892-4DA3-9EB9-B1C8EFFE535E}"/>
              </a:ext>
            </a:extLst>
          </p:cNvPr>
          <p:cNvSpPr txBox="1">
            <a:spLocks/>
          </p:cNvSpPr>
          <p:nvPr userDrawn="1"/>
        </p:nvSpPr>
        <p:spPr>
          <a:xfrm>
            <a:off x="6999288" y="5759450"/>
            <a:ext cx="739775" cy="2159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sz="1100" b="0" i="0" dirty="0">
                <a:solidFill>
                  <a:srgbClr val="575756"/>
                </a:solidFill>
              </a:rPr>
              <a:t>Datum: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830F2F42-31E3-4A46-9C33-372EFAF88698}"/>
              </a:ext>
            </a:extLst>
          </p:cNvPr>
          <p:cNvSpPr txBox="1">
            <a:spLocks/>
          </p:cNvSpPr>
          <p:nvPr userDrawn="1"/>
        </p:nvSpPr>
        <p:spPr>
          <a:xfrm>
            <a:off x="4137025" y="5754688"/>
            <a:ext cx="1039813" cy="2159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sz="1100" b="0" i="0" dirty="0">
                <a:solidFill>
                  <a:srgbClr val="575756"/>
                </a:solidFill>
              </a:rPr>
              <a:t>Zpracoval(a):</a:t>
            </a:r>
          </a:p>
        </p:txBody>
      </p:sp>
      <p:grpSp>
        <p:nvGrpSpPr>
          <p:cNvPr id="8" name="Skupina 28">
            <a:extLst>
              <a:ext uri="{FF2B5EF4-FFF2-40B4-BE49-F238E27FC236}">
                <a16:creationId xmlns:a16="http://schemas.microsoft.com/office/drawing/2014/main" id="{D306E5D5-5323-4986-A71E-F6E3FB6E507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9" name="Obrázek 31">
              <a:extLst>
                <a:ext uri="{FF2B5EF4-FFF2-40B4-BE49-F238E27FC236}">
                  <a16:creationId xmlns:a16="http://schemas.microsoft.com/office/drawing/2014/main" id="{CE84C30A-141C-41D4-96EC-15EFBFAB27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2">
              <a:extLst>
                <a:ext uri="{FF2B5EF4-FFF2-40B4-BE49-F238E27FC236}">
                  <a16:creationId xmlns:a16="http://schemas.microsoft.com/office/drawing/2014/main" id="{2BFD2B02-D305-489F-AADA-435E60A5B0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3">
              <a:extLst>
                <a:ext uri="{FF2B5EF4-FFF2-40B4-BE49-F238E27FC236}">
                  <a16:creationId xmlns:a16="http://schemas.microsoft.com/office/drawing/2014/main" id="{23B03643-E66D-446A-A018-A8302FF1FF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4">
              <a:extLst>
                <a:ext uri="{FF2B5EF4-FFF2-40B4-BE49-F238E27FC236}">
                  <a16:creationId xmlns:a16="http://schemas.microsoft.com/office/drawing/2014/main" id="{1B81EAC2-9F6E-4C9D-8C54-4EFB5CDD49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5">
              <a:extLst>
                <a:ext uri="{FF2B5EF4-FFF2-40B4-BE49-F238E27FC236}">
                  <a16:creationId xmlns:a16="http://schemas.microsoft.com/office/drawing/2014/main" id="{7BB4EF5F-3CBE-4FCA-8994-F8388D0D13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36">
              <a:extLst>
                <a:ext uri="{FF2B5EF4-FFF2-40B4-BE49-F238E27FC236}">
                  <a16:creationId xmlns:a16="http://schemas.microsoft.com/office/drawing/2014/main" id="{12A9FD88-F637-4144-B6F0-5044377319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37">
              <a:extLst>
                <a:ext uri="{FF2B5EF4-FFF2-40B4-BE49-F238E27FC236}">
                  <a16:creationId xmlns:a16="http://schemas.microsoft.com/office/drawing/2014/main" id="{FDB07555-FAAC-4184-919C-90B2D253A5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38">
              <a:extLst>
                <a:ext uri="{FF2B5EF4-FFF2-40B4-BE49-F238E27FC236}">
                  <a16:creationId xmlns:a16="http://schemas.microsoft.com/office/drawing/2014/main" id="{AF6D86F8-28F5-4DCD-A310-1284773C25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ek 39">
              <a:extLst>
                <a:ext uri="{FF2B5EF4-FFF2-40B4-BE49-F238E27FC236}">
                  <a16:creationId xmlns:a16="http://schemas.microsoft.com/office/drawing/2014/main" id="{F41BADD7-397C-4090-93F8-D0D35C18D4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ázek 40">
              <a:extLst>
                <a:ext uri="{FF2B5EF4-FFF2-40B4-BE49-F238E27FC236}">
                  <a16:creationId xmlns:a16="http://schemas.microsoft.com/office/drawing/2014/main" id="{00C11004-9A7F-4C5D-9136-862A24DAF2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Obrázek 41">
              <a:extLst>
                <a:ext uri="{FF2B5EF4-FFF2-40B4-BE49-F238E27FC236}">
                  <a16:creationId xmlns:a16="http://schemas.microsoft.com/office/drawing/2014/main" id="{1B0D2E93-6E75-4A35-858F-1D89CA039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Obrázek 42">
            <a:extLst>
              <a:ext uri="{FF2B5EF4-FFF2-40B4-BE49-F238E27FC236}">
                <a16:creationId xmlns:a16="http://schemas.microsoft.com/office/drawing/2014/main" id="{4F941E86-B3E6-4CAB-9225-CB0820AD7E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6280150"/>
            <a:ext cx="217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">
            <a:extLst>
              <a:ext uri="{FF2B5EF4-FFF2-40B4-BE49-F238E27FC236}">
                <a16:creationId xmlns:a16="http://schemas.microsoft.com/office/drawing/2014/main" id="{1E18012E-77A7-4935-B86E-6F7D80B30A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5813" y="6291263"/>
            <a:ext cx="1727200" cy="374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930F0F03-B4DD-48E5-BBAE-35AB46078477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45">
            <a:extLst>
              <a:ext uri="{FF2B5EF4-FFF2-40B4-BE49-F238E27FC236}">
                <a16:creationId xmlns:a16="http://schemas.microsoft.com/office/drawing/2014/main" id="{B63B181C-881F-49D5-9F84-601892DC62F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13397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4"/>
          </p:nvPr>
        </p:nvSpPr>
        <p:spPr>
          <a:xfrm>
            <a:off x="5085300" y="5756879"/>
            <a:ext cx="2042886" cy="216047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zápatí 4">
            <a:extLst>
              <a:ext uri="{FF2B5EF4-FFF2-40B4-BE49-F238E27FC236}">
                <a16:creationId xmlns:a16="http://schemas.microsoft.com/office/drawing/2014/main" id="{A2E374E0-B97A-418A-B254-165312F977E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>
            <a:extLst>
              <a:ext uri="{FF2B5EF4-FFF2-40B4-BE49-F238E27FC236}">
                <a16:creationId xmlns:a16="http://schemas.microsoft.com/office/drawing/2014/main" id="{0BD6C89F-1741-4EDA-9CA9-0630D472AD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DAE30979-B507-45E4-B503-9722A20332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0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2D53C-F6C1-4B2B-B97B-0EC1479569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1481E4-AD79-44A7-9947-8A9ED15D1A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7045-53B2-4E9F-B320-309657DE470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18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991350E-AC73-4DEC-9259-D975656DA8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8B381EC-7978-4423-BA2E-1383380CE1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DF8EC-EBFF-4A33-B01F-2830EEDEB31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24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F0CB2345-CE11-4321-8A6C-134078D8C2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855758C-B7AB-41DA-B505-C2CA7E43FD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3446D-4F5A-4B8A-9633-90ADB6ECEA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82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">
            <a:extLst>
              <a:ext uri="{FF2B5EF4-FFF2-40B4-BE49-F238E27FC236}">
                <a16:creationId xmlns:a16="http://schemas.microsoft.com/office/drawing/2014/main" id="{D6379161-90FC-4356-96C2-26F13DEA1F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Skupina 26">
            <a:extLst>
              <a:ext uri="{FF2B5EF4-FFF2-40B4-BE49-F238E27FC236}">
                <a16:creationId xmlns:a16="http://schemas.microsoft.com/office/drawing/2014/main" id="{FC1C238C-141A-4A62-AE9C-917C28C14BD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6" name="Obrázek 27">
              <a:extLst>
                <a:ext uri="{FF2B5EF4-FFF2-40B4-BE49-F238E27FC236}">
                  <a16:creationId xmlns:a16="http://schemas.microsoft.com/office/drawing/2014/main" id="{B15485D0-6FBC-4E8E-B307-9907AE6A89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28">
              <a:extLst>
                <a:ext uri="{FF2B5EF4-FFF2-40B4-BE49-F238E27FC236}">
                  <a16:creationId xmlns:a16="http://schemas.microsoft.com/office/drawing/2014/main" id="{A121D9DE-2464-4F2A-AA54-61756F1F2D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31">
              <a:extLst>
                <a:ext uri="{FF2B5EF4-FFF2-40B4-BE49-F238E27FC236}">
                  <a16:creationId xmlns:a16="http://schemas.microsoft.com/office/drawing/2014/main" id="{166749EA-6C9D-42D3-A075-0FB226631D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32">
              <a:extLst>
                <a:ext uri="{FF2B5EF4-FFF2-40B4-BE49-F238E27FC236}">
                  <a16:creationId xmlns:a16="http://schemas.microsoft.com/office/drawing/2014/main" id="{B9494B55-7065-46C5-A162-B4EDCCDC96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3">
              <a:extLst>
                <a:ext uri="{FF2B5EF4-FFF2-40B4-BE49-F238E27FC236}">
                  <a16:creationId xmlns:a16="http://schemas.microsoft.com/office/drawing/2014/main" id="{0FE89181-41B2-4E22-854B-0C82DDFEC1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4">
              <a:extLst>
                <a:ext uri="{FF2B5EF4-FFF2-40B4-BE49-F238E27FC236}">
                  <a16:creationId xmlns:a16="http://schemas.microsoft.com/office/drawing/2014/main" id="{8000082C-524F-4F2F-8A0D-EE6991C29C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5">
              <a:extLst>
                <a:ext uri="{FF2B5EF4-FFF2-40B4-BE49-F238E27FC236}">
                  <a16:creationId xmlns:a16="http://schemas.microsoft.com/office/drawing/2014/main" id="{8551A033-D6E9-405D-8394-C1DF528031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6">
              <a:extLst>
                <a:ext uri="{FF2B5EF4-FFF2-40B4-BE49-F238E27FC236}">
                  <a16:creationId xmlns:a16="http://schemas.microsoft.com/office/drawing/2014/main" id="{6E4BF36F-0BFD-40BB-8A38-95F2FEC447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37">
              <a:extLst>
                <a:ext uri="{FF2B5EF4-FFF2-40B4-BE49-F238E27FC236}">
                  <a16:creationId xmlns:a16="http://schemas.microsoft.com/office/drawing/2014/main" id="{8452A5DD-C56D-4F7D-A97B-8CF69CE1C3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38">
              <a:extLst>
                <a:ext uri="{FF2B5EF4-FFF2-40B4-BE49-F238E27FC236}">
                  <a16:creationId xmlns:a16="http://schemas.microsoft.com/office/drawing/2014/main" id="{67EA7BAA-50D8-437D-A839-039D300125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39">
              <a:extLst>
                <a:ext uri="{FF2B5EF4-FFF2-40B4-BE49-F238E27FC236}">
                  <a16:creationId xmlns:a16="http://schemas.microsoft.com/office/drawing/2014/main" id="{FD45BF4B-58CB-4D5B-A918-A2569BB676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Obrázek 40">
            <a:extLst>
              <a:ext uri="{FF2B5EF4-FFF2-40B4-BE49-F238E27FC236}">
                <a16:creationId xmlns:a16="http://schemas.microsoft.com/office/drawing/2014/main" id="{C672EE13-C928-4F73-B3AD-1BF5C840A8B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6280150"/>
            <a:ext cx="217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ovéPole 2">
            <a:extLst>
              <a:ext uri="{FF2B5EF4-FFF2-40B4-BE49-F238E27FC236}">
                <a16:creationId xmlns:a16="http://schemas.microsoft.com/office/drawing/2014/main" id="{5B5592DE-8480-41FA-A125-C2CD80502B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5813" y="6291263"/>
            <a:ext cx="1727200" cy="374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633CA27-89E5-4392-B47C-6B28BD95B4D0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43">
            <a:extLst>
              <a:ext uri="{FF2B5EF4-FFF2-40B4-BE49-F238E27FC236}">
                <a16:creationId xmlns:a16="http://schemas.microsoft.com/office/drawing/2014/main" id="{CC453232-903B-4BA5-89CA-8095ED547A1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88" y="514032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04289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7" name="Zástupný symbol pro text 20"/>
          <p:cNvSpPr>
            <a:spLocks noGrp="1"/>
          </p:cNvSpPr>
          <p:nvPr>
            <p:ph type="body" sz="quarter" idx="14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Zástupný symbol pro zápatí 4">
            <a:extLst>
              <a:ext uri="{FF2B5EF4-FFF2-40B4-BE49-F238E27FC236}">
                <a16:creationId xmlns:a16="http://schemas.microsoft.com/office/drawing/2014/main" id="{EB1C9043-0FA2-441D-BA24-8F1C21FB20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57575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943A181F-B517-4E7B-BD01-EABD758AAE0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8ED25C34-D5A2-4FD0-B269-6E4653ABDE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89ED3993-73D3-4EA0-9A8E-98DF163A0B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88B3B3D-10FA-4769-8719-400028B1B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7D35-122A-4DA7-AAB0-7822E96606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75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0236D433-84DD-4D48-AE1F-59F5736F7F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96C4FD4A-2B4C-41B6-B27A-17ADED1862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321D-C741-4298-B4A5-A255EFE2BB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44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1BE426-508A-4D10-BB54-93E42461E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8965B1-AD41-4260-810A-01D4712AB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B788B-A6BC-4810-B35C-0D7C71687ED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55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32016B5E-DA44-454D-B991-0124F1AD58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59D322A-D75A-47A1-86FE-42ACCEF34A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CC84-D3B0-455C-84CD-0AA90BA739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94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EFCA13A0-8E51-48E5-A2DC-49F1701FB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00BD92CC-E080-4BC4-8FA7-4C2A7887A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807B-7B9E-4778-ACBC-65A3AAD8B01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76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8F804A17-BB4C-4B17-A8F8-190D4D0ACE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F46FAF6A-E472-4B75-A6D2-88ADF45B2F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B7CA-7943-4219-B58D-B226D31585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16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buClr>
                <a:srgbClr val="575756"/>
              </a:buClr>
              <a:defRPr sz="3200"/>
            </a:lvl1pPr>
            <a:lvl2pPr>
              <a:buClr>
                <a:srgbClr val="575756"/>
              </a:buClr>
              <a:defRPr sz="2800"/>
            </a:lvl2pPr>
            <a:lvl3pPr>
              <a:buClr>
                <a:srgbClr val="575756"/>
              </a:buClr>
              <a:defRPr sz="2400"/>
            </a:lvl3pPr>
            <a:lvl4pPr>
              <a:buClr>
                <a:srgbClr val="575756"/>
              </a:buClr>
              <a:defRPr sz="2000"/>
            </a:lvl4pPr>
            <a:lvl5pPr>
              <a:buClr>
                <a:srgbClr val="575756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944C6-D275-441E-B424-81C39D180E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633E5-671C-491E-A275-D4F66A3CCA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5D80-13FA-41C8-A4AB-A157AB0C2A3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46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68C45A58-B3A6-466D-B883-7968EE70F2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4338" y="1084263"/>
            <a:ext cx="48387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6477C519-EF8F-48F2-A9CE-833A9B0608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65300"/>
            <a:ext cx="8229600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  <a:p>
            <a:pPr lvl="4"/>
            <a:r>
              <a:rPr lang="cs-CZ" altLang="cs-CZ"/>
              <a:t>Šestá úroveň</a:t>
            </a:r>
          </a:p>
          <a:p>
            <a:pPr lvl="4"/>
            <a:r>
              <a:rPr lang="cs-CZ" altLang="cs-CZ"/>
              <a:t>Sedmá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E1B5FC-E930-4454-93A6-C6B799782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B76390-32FC-4D90-AA0B-FAFCDF635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2599C60B-4EBC-47BF-AF88-442175A85D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0" name="Obrázek 7">
            <a:extLst>
              <a:ext uri="{FF2B5EF4-FFF2-40B4-BE49-F238E27FC236}">
                <a16:creationId xmlns:a16="http://schemas.microsoft.com/office/drawing/2014/main" id="{6F0ECBFE-5D23-461E-9DBF-FCB3D6CA034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6280150"/>
            <a:ext cx="217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2">
            <a:extLst>
              <a:ext uri="{FF2B5EF4-FFF2-40B4-BE49-F238E27FC236}">
                <a16:creationId xmlns:a16="http://schemas.microsoft.com/office/drawing/2014/main" id="{43C471DC-6E55-4F20-A9CB-B7655ABCA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6291263"/>
            <a:ext cx="1727200" cy="374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pic>
        <p:nvPicPr>
          <p:cNvPr id="1032" name="Obrázek 9">
            <a:extLst>
              <a:ext uri="{FF2B5EF4-FFF2-40B4-BE49-F238E27FC236}">
                <a16:creationId xmlns:a16="http://schemas.microsoft.com/office/drawing/2014/main" id="{9F02A296-4630-42B2-8841-8D1D468C43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66688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Skupina 30">
            <a:extLst>
              <a:ext uri="{FF2B5EF4-FFF2-40B4-BE49-F238E27FC236}">
                <a16:creationId xmlns:a16="http://schemas.microsoft.com/office/drawing/2014/main" id="{C725531B-69F5-48C3-A0C5-CBB957FC7215}"/>
              </a:ext>
            </a:extLst>
          </p:cNvPr>
          <p:cNvGrpSpPr>
            <a:grpSpLocks/>
          </p:cNvGrpSpPr>
          <p:nvPr/>
        </p:nvGrpSpPr>
        <p:grpSpPr bwMode="auto">
          <a:xfrm>
            <a:off x="3576638" y="280988"/>
            <a:ext cx="5318125" cy="247650"/>
            <a:chOff x="3219371" y="280533"/>
            <a:chExt cx="5318902" cy="248207"/>
          </a:xfrm>
        </p:grpSpPr>
        <p:pic>
          <p:nvPicPr>
            <p:cNvPr id="1034" name="Obrázek 13">
              <a:extLst>
                <a:ext uri="{FF2B5EF4-FFF2-40B4-BE49-F238E27FC236}">
                  <a16:creationId xmlns:a16="http://schemas.microsoft.com/office/drawing/2014/main" id="{B518B344-CFAF-41C0-A406-FABEBBB515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371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Obrázek 14">
              <a:extLst>
                <a:ext uri="{FF2B5EF4-FFF2-40B4-BE49-F238E27FC236}">
                  <a16:creationId xmlns:a16="http://schemas.microsoft.com/office/drawing/2014/main" id="{CB159951-8538-44B5-9430-E5D83CE5D3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353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Obrázek 15">
              <a:extLst>
                <a:ext uri="{FF2B5EF4-FFF2-40B4-BE49-F238E27FC236}">
                  <a16:creationId xmlns:a16="http://schemas.microsoft.com/office/drawing/2014/main" id="{BB9ADD86-B640-4205-9A66-4AD246C3A4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Obrázek 16">
              <a:extLst>
                <a:ext uri="{FF2B5EF4-FFF2-40B4-BE49-F238E27FC236}">
                  <a16:creationId xmlns:a16="http://schemas.microsoft.com/office/drawing/2014/main" id="{E799B610-CE1A-4AC1-9EDF-135013DE6C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Obrázek 17">
              <a:extLst>
                <a:ext uri="{FF2B5EF4-FFF2-40B4-BE49-F238E27FC236}">
                  <a16:creationId xmlns:a16="http://schemas.microsoft.com/office/drawing/2014/main" id="{4BF1FC35-3C31-42D7-A2DE-1E3BFD179E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Obrázek 18">
              <a:extLst>
                <a:ext uri="{FF2B5EF4-FFF2-40B4-BE49-F238E27FC236}">
                  <a16:creationId xmlns:a16="http://schemas.microsoft.com/office/drawing/2014/main" id="{283A39B7-DBDD-4D8C-8180-D3E51C57A5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Obrázek 19">
              <a:extLst>
                <a:ext uri="{FF2B5EF4-FFF2-40B4-BE49-F238E27FC236}">
                  <a16:creationId xmlns:a16="http://schemas.microsoft.com/office/drawing/2014/main" id="{D9B71CDF-F9BB-4ACE-800C-D48E929CDD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Obrázek 20">
              <a:extLst>
                <a:ext uri="{FF2B5EF4-FFF2-40B4-BE49-F238E27FC236}">
                  <a16:creationId xmlns:a16="http://schemas.microsoft.com/office/drawing/2014/main" id="{6F1AD551-3118-455E-87C2-A1F9C2B3BC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Obrázek 21">
              <a:extLst>
                <a:ext uri="{FF2B5EF4-FFF2-40B4-BE49-F238E27FC236}">
                  <a16:creationId xmlns:a16="http://schemas.microsoft.com/office/drawing/2014/main" id="{7C7AAB97-0FBB-4A60-8024-6ABBEC0196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Obrázek 22">
              <a:extLst>
                <a:ext uri="{FF2B5EF4-FFF2-40B4-BE49-F238E27FC236}">
                  <a16:creationId xmlns:a16="http://schemas.microsoft.com/office/drawing/2014/main" id="{30626A35-44F6-4EF5-840C-F908C45C8E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Obrázek 23">
              <a:extLst>
                <a:ext uri="{FF2B5EF4-FFF2-40B4-BE49-F238E27FC236}">
                  <a16:creationId xmlns:a16="http://schemas.microsoft.com/office/drawing/2014/main" id="{C2E7EC65-7984-43A4-8B69-1988F6383F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Obrázek 24">
              <a:extLst>
                <a:ext uri="{FF2B5EF4-FFF2-40B4-BE49-F238E27FC236}">
                  <a16:creationId xmlns:a16="http://schemas.microsoft.com/office/drawing/2014/main" id="{B500FEEB-4117-4460-B2F9-CB909B74B2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Obrázek 29">
              <a:extLst>
                <a:ext uri="{FF2B5EF4-FFF2-40B4-BE49-F238E27FC236}">
                  <a16:creationId xmlns:a16="http://schemas.microsoft.com/office/drawing/2014/main" id="{C020BF50-7EC0-475E-ADF9-55252D81DA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8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B3A90EA2-B10C-4F4A-98A0-C74FE48CA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1804" y="2363787"/>
            <a:ext cx="6767513" cy="2130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Příprava rozpočtu kraje</a:t>
            </a:r>
            <a:br>
              <a:rPr lang="cs-CZ" altLang="cs-CZ" sz="2800" b="1" dirty="0">
                <a:solidFill>
                  <a:schemeClr val="tx1"/>
                </a:solidFill>
              </a:rPr>
            </a:br>
            <a:r>
              <a:rPr lang="cs-CZ" altLang="cs-CZ" sz="2800" b="1" dirty="0">
                <a:solidFill>
                  <a:schemeClr val="tx1"/>
                </a:solidFill>
              </a:rPr>
              <a:t>na rok 2021</a:t>
            </a:r>
            <a:br>
              <a:rPr lang="cs-CZ" altLang="cs-CZ" sz="2800" b="1" dirty="0">
                <a:solidFill>
                  <a:schemeClr val="tx1"/>
                </a:solidFill>
              </a:rPr>
            </a:br>
            <a:br>
              <a:rPr lang="cs-CZ" altLang="cs-CZ" sz="2800" b="1" dirty="0">
                <a:solidFill>
                  <a:schemeClr val="tx1"/>
                </a:solidFill>
              </a:rPr>
            </a:br>
            <a:br>
              <a:rPr lang="cs-CZ" altLang="cs-CZ" sz="2800" b="1" dirty="0">
                <a:solidFill>
                  <a:schemeClr val="tx1"/>
                </a:solidFill>
              </a:rPr>
            </a:br>
            <a:br>
              <a:rPr lang="cs-CZ" altLang="cs-CZ" sz="2800" b="1" dirty="0">
                <a:solidFill>
                  <a:schemeClr val="tx1"/>
                </a:solidFill>
              </a:rPr>
            </a:br>
            <a:br>
              <a:rPr lang="cs-CZ" altLang="cs-CZ" sz="2800" b="1" dirty="0">
                <a:solidFill>
                  <a:schemeClr val="tx1"/>
                </a:solidFill>
              </a:rPr>
            </a:br>
            <a:br>
              <a:rPr lang="cs-CZ" altLang="cs-CZ" sz="1700" b="1" dirty="0">
                <a:solidFill>
                  <a:schemeClr val="tx1"/>
                </a:solidFill>
              </a:rPr>
            </a:br>
            <a:br>
              <a:rPr lang="cs-CZ" altLang="cs-CZ" sz="1700" b="1" dirty="0">
                <a:solidFill>
                  <a:schemeClr val="tx1"/>
                </a:solidFill>
              </a:rPr>
            </a:br>
            <a:br>
              <a:rPr lang="cs-CZ" altLang="cs-CZ" sz="1500" dirty="0"/>
            </a:br>
            <a:br>
              <a:rPr lang="cs-CZ" altLang="cs-CZ" sz="1500" dirty="0"/>
            </a:br>
            <a:endParaRPr lang="cs-CZ" altLang="cs-CZ" sz="1500" dirty="0">
              <a:solidFill>
                <a:srgbClr val="604A7B"/>
              </a:solidFill>
            </a:endParaRPr>
          </a:p>
        </p:txBody>
      </p:sp>
      <p:sp>
        <p:nvSpPr>
          <p:cNvPr id="6147" name="Zástupný symbol pro text 2">
            <a:extLst>
              <a:ext uri="{FF2B5EF4-FFF2-40B4-BE49-F238E27FC236}">
                <a16:creationId xmlns:a16="http://schemas.microsoft.com/office/drawing/2014/main" id="{FB45DCE5-3790-461C-B166-A6C143C18A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32700" y="5754688"/>
            <a:ext cx="1060450" cy="215900"/>
          </a:xfrm>
        </p:spPr>
        <p:txBody>
          <a:bodyPr/>
          <a:lstStyle/>
          <a:p>
            <a:pPr eaLnBrk="1" hangingPunct="1"/>
            <a:r>
              <a:rPr lang="cs-CZ" altLang="cs-CZ" dirty="0"/>
              <a:t> 3. 9. 2020</a:t>
            </a:r>
          </a:p>
        </p:txBody>
      </p:sp>
      <p:sp>
        <p:nvSpPr>
          <p:cNvPr id="6148" name="Zástupný symbol pro text 3">
            <a:extLst>
              <a:ext uri="{FF2B5EF4-FFF2-40B4-BE49-F238E27FC236}">
                <a16:creationId xmlns:a16="http://schemas.microsoft.com/office/drawing/2014/main" id="{10A50F34-2ADC-4E91-8C8E-1291EFEAA0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84763" y="5756275"/>
            <a:ext cx="2043112" cy="215900"/>
          </a:xfrm>
        </p:spPr>
        <p:txBody>
          <a:bodyPr/>
          <a:lstStyle/>
          <a:p>
            <a:pPr eaLnBrk="1" hangingPunct="1"/>
            <a:r>
              <a:rPr lang="cs-CZ" altLang="cs-CZ" dirty="0"/>
              <a:t>odbor Financí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80FF024C-677D-4078-B842-A4565EB7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Děkuji za pozornost.</a:t>
            </a:r>
          </a:p>
        </p:txBody>
      </p:sp>
      <p:sp>
        <p:nvSpPr>
          <p:cNvPr id="24579" name="Zástupný symbol pro obrázek 2">
            <a:extLst>
              <a:ext uri="{FF2B5EF4-FFF2-40B4-BE49-F238E27FC236}">
                <a16:creationId xmlns:a16="http://schemas.microsoft.com/office/drawing/2014/main" id="{F51DC912-FEF1-4D2E-8D8D-A6D3B98467E3}"/>
              </a:ext>
            </a:extLst>
          </p:cNvPr>
          <p:cNvSpPr>
            <a:spLocks noGrp="1" noTextEdit="1"/>
          </p:cNvSpPr>
          <p:nvPr>
            <p:ph type="pic" idx="1"/>
          </p:nvPr>
        </p:nvSpPr>
        <p:spPr>
          <a:xfrm>
            <a:off x="1792288" y="725488"/>
            <a:ext cx="5486400" cy="4002087"/>
          </a:xfrm>
        </p:spPr>
      </p:sp>
      <p:sp>
        <p:nvSpPr>
          <p:cNvPr id="24580" name="Zástupný symbol pro text 3">
            <a:extLst>
              <a:ext uri="{FF2B5EF4-FFF2-40B4-BE49-F238E27FC236}">
                <a16:creationId xmlns:a16="http://schemas.microsoft.com/office/drawing/2014/main" id="{155A7D5C-C674-45AA-A4F3-6A46F9467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4581" name="Zástupný symbol pro číslo snímku 4">
            <a:extLst>
              <a:ext uri="{FF2B5EF4-FFF2-40B4-BE49-F238E27FC236}">
                <a16:creationId xmlns:a16="http://schemas.microsoft.com/office/drawing/2014/main" id="{49BC6957-2221-45F7-90E2-A4FEA99E45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64C47F-4147-4FA1-879C-928E746AA79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3FE6B0B4-CDE0-421B-AA68-64D3CB03409E}"/>
              </a:ext>
            </a:extLst>
          </p:cNvPr>
          <p:cNvSpPr txBox="1">
            <a:spLocks/>
          </p:cNvSpPr>
          <p:nvPr/>
        </p:nvSpPr>
        <p:spPr bwMode="auto">
          <a:xfrm>
            <a:off x="730961" y="933888"/>
            <a:ext cx="71596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•"/>
              <a:defRPr sz="32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–"/>
              <a:defRPr sz="28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•"/>
              <a:defRPr sz="24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–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i="0">
                <a:solidFill>
                  <a:srgbClr val="C4241F"/>
                </a:solidFill>
              </a:rPr>
              <a:t>Základní bilance</a:t>
            </a:r>
          </a:p>
        </p:txBody>
      </p:sp>
      <p:sp>
        <p:nvSpPr>
          <p:cNvPr id="8195" name="TextovéPole 5">
            <a:extLst>
              <a:ext uri="{FF2B5EF4-FFF2-40B4-BE49-F238E27FC236}">
                <a16:creationId xmlns:a16="http://schemas.microsoft.com/office/drawing/2014/main" id="{5202A7AB-A62A-4E1A-A33F-D6D6ED104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4689475"/>
            <a:ext cx="79295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endParaRPr lang="cs-CZ" altLang="cs-CZ"/>
          </a:p>
          <a:p>
            <a:pPr>
              <a:buFontTx/>
              <a:buChar char="-"/>
            </a:pPr>
            <a:endParaRPr lang="cs-CZ" altLang="cs-CZ"/>
          </a:p>
          <a:p>
            <a:pPr>
              <a:buFontTx/>
              <a:buChar char="-"/>
            </a:pPr>
            <a:endParaRPr lang="cs-CZ" altLang="cs-CZ"/>
          </a:p>
        </p:txBody>
      </p:sp>
      <p:sp>
        <p:nvSpPr>
          <p:cNvPr id="8196" name="Zástupný symbol pro číslo snímku 1">
            <a:extLst>
              <a:ext uri="{FF2B5EF4-FFF2-40B4-BE49-F238E27FC236}">
                <a16:creationId xmlns:a16="http://schemas.microsoft.com/office/drawing/2014/main" id="{9F754DA9-0F4E-48D5-AACA-87E4B136EE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BE3A8B-85C4-43BB-8BBB-8A0EDCE22B8D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8197" name="TextovéPole 2">
            <a:extLst>
              <a:ext uri="{FF2B5EF4-FFF2-40B4-BE49-F238E27FC236}">
                <a16:creationId xmlns:a16="http://schemas.microsoft.com/office/drawing/2014/main" id="{C7D6EF43-5A43-42A4-ACD5-B9A40830C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430337"/>
            <a:ext cx="12223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tis. Kč </a:t>
            </a: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513B3458-FCC3-4B13-BC37-B4161C96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7299325"/>
            <a:ext cx="7635875" cy="9540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endParaRPr lang="cs-CZ" altLang="cs-CZ" b="1" dirty="0"/>
          </a:p>
          <a:p>
            <a:pPr>
              <a:defRPr/>
            </a:pPr>
            <a:endParaRPr lang="cs-CZ" altLang="cs-CZ" b="1" dirty="0"/>
          </a:p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9" name="TextovéPole 4">
            <a:extLst>
              <a:ext uri="{FF2B5EF4-FFF2-40B4-BE49-F238E27FC236}">
                <a16:creationId xmlns:a16="http://schemas.microsoft.com/office/drawing/2014/main" id="{E9FD38A6-2AD7-4347-8913-48C5A5450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3730625"/>
            <a:ext cx="7635875" cy="52625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Mandatorní výdaje </a:t>
            </a:r>
            <a:r>
              <a:rPr lang="cs-CZ" alt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jsou 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výdaje na zajištění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povinnosti stanovené zákonem,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povinnosti z uzavřené smlouvy,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zřizovatelského závazku (příspěvek na provoz), zakladatelského závazku (obchodní společnost kraje) a provozu krajského úřadu,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závazku schváleného zastupitelstvem kraje, např. na financování vyhlášené veřejné zakázky, kde se počítá s úhradou výdajů z rozpočtu 2021 nebo poskytnutí dotace,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udržitelnosti projektu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spolufin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z EU. 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endParaRPr lang="cs-CZ" altLang="cs-CZ" b="1" dirty="0"/>
          </a:p>
          <a:p>
            <a:pPr>
              <a:defRPr/>
            </a:pPr>
            <a:endParaRPr lang="cs-CZ" altLang="cs-CZ" b="1" dirty="0"/>
          </a:p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5C16437-C4DA-41B7-84F6-E24281D63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961" y="1698625"/>
            <a:ext cx="6489646" cy="19457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A3BE5818-9148-415A-932D-1E307298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722313"/>
            <a:ext cx="4838700" cy="557212"/>
          </a:xfrm>
        </p:spPr>
        <p:txBody>
          <a:bodyPr/>
          <a:lstStyle/>
          <a:p>
            <a:pPr eaLnBrk="1" hangingPunct="1"/>
            <a:r>
              <a:rPr lang="cs-CZ" altLang="cs-CZ" dirty="0"/>
              <a:t>Příjmy</a:t>
            </a:r>
          </a:p>
        </p:txBody>
      </p:sp>
      <p:sp>
        <p:nvSpPr>
          <p:cNvPr id="9220" name="TextovéPole 5">
            <a:extLst>
              <a:ext uri="{FF2B5EF4-FFF2-40B4-BE49-F238E27FC236}">
                <a16:creationId xmlns:a16="http://schemas.microsoft.com/office/drawing/2014/main" id="{6B15D0CC-D501-4563-B58C-85FBD5D6E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75" y="3568059"/>
            <a:ext cx="6509954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b="1" dirty="0"/>
              <a:t>PŘÍJMY ZE SDÍLENÝCH DANÍ   </a:t>
            </a:r>
            <a:r>
              <a:rPr lang="cs-CZ" altLang="cs-CZ" dirty="0"/>
              <a:t>pro rok 2021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10244" name="Zástupný symbol pro číslo snímku 2">
            <a:extLst>
              <a:ext uri="{FF2B5EF4-FFF2-40B4-BE49-F238E27FC236}">
                <a16:creationId xmlns:a16="http://schemas.microsoft.com/office/drawing/2014/main" id="{0714DDB7-991A-40AF-B954-C689D8615D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615056" y="6356349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5400EF-138E-4AFC-8032-570EA6926D1E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10245" name="TextovéPole 8">
            <a:extLst>
              <a:ext uri="{FF2B5EF4-FFF2-40B4-BE49-F238E27FC236}">
                <a16:creationId xmlns:a16="http://schemas.microsoft.com/office/drawing/2014/main" id="{E728AADE-34FA-4839-B942-BDC98D996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225" y="1017077"/>
            <a:ext cx="12255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100" dirty="0">
                <a:latin typeface="Tahoma" panose="020B0604030504040204" pitchFamily="34" charset="0"/>
                <a:cs typeface="Tahoma" panose="020B0604030504040204" pitchFamily="34" charset="0"/>
              </a:rPr>
              <a:t>v tis. Kč 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C8547738-37A3-4028-AAC6-7E996CD514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005240"/>
              </p:ext>
            </p:extLst>
          </p:nvPr>
        </p:nvGraphicFramePr>
        <p:xfrm>
          <a:off x="5406753" y="1168110"/>
          <a:ext cx="3341903" cy="5370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9A0EF8F2-4BCC-4D41-83FA-F304D85B5D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659" y="1232137"/>
            <a:ext cx="4655423" cy="211130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26EF3D3-894B-4DDE-9C55-AFCF1BBDE8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075" y="3888154"/>
            <a:ext cx="4584589" cy="27556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D850EB49-1A3D-4951-9C83-A20BCC79A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730250"/>
            <a:ext cx="4838700" cy="557213"/>
          </a:xfrm>
        </p:spPr>
        <p:txBody>
          <a:bodyPr/>
          <a:lstStyle/>
          <a:p>
            <a:pPr eaLnBrk="1" hangingPunct="1"/>
            <a:r>
              <a:rPr lang="cs-CZ" altLang="cs-CZ"/>
              <a:t>Financování</a:t>
            </a:r>
          </a:p>
        </p:txBody>
      </p:sp>
      <p:sp>
        <p:nvSpPr>
          <p:cNvPr id="9220" name="TextovéPole 5">
            <a:extLst>
              <a:ext uri="{FF2B5EF4-FFF2-40B4-BE49-F238E27FC236}">
                <a16:creationId xmlns:a16="http://schemas.microsoft.com/office/drawing/2014/main" id="{4CA1847D-6081-467D-8AA0-D73B5BDF9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3767138"/>
            <a:ext cx="8429625" cy="9540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12292" name="Zástupný symbol pro číslo snímku 2">
            <a:extLst>
              <a:ext uri="{FF2B5EF4-FFF2-40B4-BE49-F238E27FC236}">
                <a16:creationId xmlns:a16="http://schemas.microsoft.com/office/drawing/2014/main" id="{B2A4F2BD-75FD-4EF5-A761-4DFC1D32A6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B128C3-E256-4252-9690-ACABBCE1268D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12293" name="TextovéPole 8">
            <a:extLst>
              <a:ext uri="{FF2B5EF4-FFF2-40B4-BE49-F238E27FC236}">
                <a16:creationId xmlns:a16="http://schemas.microsoft.com/office/drawing/2014/main" id="{A2DCAA54-AF72-420C-99BA-E3A415429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25" y="1062778"/>
            <a:ext cx="12255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tis. Kč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E2F9529-EA6D-48E9-B9CE-A00985DAC7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249119"/>
              </p:ext>
            </p:extLst>
          </p:nvPr>
        </p:nvGraphicFramePr>
        <p:xfrm>
          <a:off x="644053" y="3801107"/>
          <a:ext cx="3927947" cy="2631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41D3E66-5E74-4A74-848C-DD06E842C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293934"/>
              </p:ext>
            </p:extLst>
          </p:nvPr>
        </p:nvGraphicFramePr>
        <p:xfrm>
          <a:off x="5013187" y="3801108"/>
          <a:ext cx="3636827" cy="2555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7CC52FFE-591C-458D-9D29-51AA59D7E6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99846" y="1324388"/>
            <a:ext cx="5468664" cy="21620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A40A57B-ED8A-4FE8-82AA-01FF25E5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927775"/>
            <a:ext cx="8272462" cy="557212"/>
          </a:xfrm>
        </p:spPr>
        <p:txBody>
          <a:bodyPr/>
          <a:lstStyle/>
          <a:p>
            <a:r>
              <a:rPr lang="cs-CZ" altLang="cs-CZ" dirty="0"/>
              <a:t>Záměr nového investičního úvěru</a:t>
            </a:r>
          </a:p>
        </p:txBody>
      </p:sp>
      <p:sp>
        <p:nvSpPr>
          <p:cNvPr id="14339" name="Zástupný symbol pro číslo snímku 2">
            <a:extLst>
              <a:ext uri="{FF2B5EF4-FFF2-40B4-BE49-F238E27FC236}">
                <a16:creationId xmlns:a16="http://schemas.microsoft.com/office/drawing/2014/main" id="{04640DC5-3734-4A56-8F40-3C8F256A69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C22ECC-3626-4783-B2B3-93276BBCF4DB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08D56DDC-7996-4EA1-9742-F19292EDE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842" y="5748741"/>
            <a:ext cx="8859149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/>
              <a:t>Přehled akcí předpokládaných financovat z nového úvěru  </a:t>
            </a:r>
            <a:r>
              <a:rPr lang="cs-CZ" dirty="0"/>
              <a:t>– viz příloha č. 2 materiálu č. 7/1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endParaRPr lang="cs-CZ" altLang="cs-CZ" b="1" dirty="0"/>
          </a:p>
          <a:p>
            <a:pPr>
              <a:defRPr/>
            </a:pPr>
            <a:endParaRPr lang="cs-CZ" altLang="cs-CZ" b="1" dirty="0"/>
          </a:p>
          <a:p>
            <a:pPr marL="285750" indent="-285750">
              <a:buFontTx/>
              <a:buChar char="-"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5734DC2-DAD9-4F2B-846A-2D32F5E1E8F9}"/>
              </a:ext>
            </a:extLst>
          </p:cNvPr>
          <p:cNvSpPr txBox="1"/>
          <p:nvPr/>
        </p:nvSpPr>
        <p:spPr>
          <a:xfrm>
            <a:off x="395383" y="1641475"/>
            <a:ext cx="810577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předpokládaná výše úvěrového rámce: 3 mld. Kč,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účel: financování investičních akcí realizovaných krajem a jeho příspěvkovými organizacemi,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období čerpání: v letech 2021 – 2024,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období splácení: v letech 2026 – 2035,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typ úrokové sazby: plovoucí 6měsíční </a:t>
            </a:r>
            <a:r>
              <a:rPr lang="cs-CZ" sz="2400" i="0" dirty="0" err="1"/>
              <a:t>Pribor</a:t>
            </a:r>
            <a:r>
              <a:rPr lang="cs-CZ" sz="2400" i="0" dirty="0"/>
              <a:t> + odchylka,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i="0" dirty="0"/>
              <a:t>v rámci vlastního poptávkového řízení bude vyloučena možnost podání nabídky v rámci konsorcia bank, podmínkou bude poskytnout úvěr bez zajištění, bez rezervačního a ostatních poplatků.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3A7FC144-B7D1-4FF8-8F5C-AB04A0307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888" y="750888"/>
            <a:ext cx="7724775" cy="557212"/>
          </a:xfrm>
        </p:spPr>
        <p:txBody>
          <a:bodyPr/>
          <a:lstStyle/>
          <a:p>
            <a:pPr eaLnBrk="1" hangingPunct="1"/>
            <a:r>
              <a:rPr lang="cs-CZ" altLang="cs-CZ"/>
              <a:t>Výdaje – druhové členění</a:t>
            </a:r>
          </a:p>
        </p:txBody>
      </p:sp>
      <p:sp>
        <p:nvSpPr>
          <p:cNvPr id="15363" name="Zástupný symbol pro číslo snímku 1">
            <a:extLst>
              <a:ext uri="{FF2B5EF4-FFF2-40B4-BE49-F238E27FC236}">
                <a16:creationId xmlns:a16="http://schemas.microsoft.com/office/drawing/2014/main" id="{32AF2767-3AC6-4BE1-BE40-4A853509C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4008D4-153B-492B-8F7C-7A91A4429AA5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15364" name="TextovéPole 4">
            <a:extLst>
              <a:ext uri="{FF2B5EF4-FFF2-40B4-BE49-F238E27FC236}">
                <a16:creationId xmlns:a16="http://schemas.microsoft.com/office/drawing/2014/main" id="{6D3F32A7-A6E3-4682-BAFF-90C16AB5A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154112"/>
            <a:ext cx="1222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dirty="0"/>
              <a:t>v tis. Kč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DC9CA6C-D12A-45F3-AD23-A75369C5C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07" y="1462086"/>
            <a:ext cx="7010208" cy="46450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1FA3DF8D-99D2-4E12-9079-D9FAA16D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231" y="575352"/>
            <a:ext cx="6626941" cy="557212"/>
          </a:xfrm>
        </p:spPr>
        <p:txBody>
          <a:bodyPr/>
          <a:lstStyle/>
          <a:p>
            <a:r>
              <a:rPr lang="cs-CZ" altLang="cs-CZ" sz="2400" dirty="0"/>
              <a:t>Příspěvek na provoz příspěvkovým organizacím </a:t>
            </a:r>
          </a:p>
        </p:txBody>
      </p:sp>
      <p:sp>
        <p:nvSpPr>
          <p:cNvPr id="19459" name="Zástupný symbol pro číslo snímku 2">
            <a:extLst>
              <a:ext uri="{FF2B5EF4-FFF2-40B4-BE49-F238E27FC236}">
                <a16:creationId xmlns:a16="http://schemas.microsoft.com/office/drawing/2014/main" id="{AE2D8E6F-99E2-4F18-9B95-E13B4B579A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FBC7C3-C757-4B7E-BFA2-33D3BB47719E}" type="slidenum">
              <a:rPr lang="cs-CZ" altLang="cs-CZ" smtClean="0"/>
              <a:pPr/>
              <a:t>6</a:t>
            </a:fld>
            <a:endParaRPr lang="cs-CZ" alt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15899CC-534B-4E2F-B593-985A5A74D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28" y="1219083"/>
            <a:ext cx="7082344" cy="5137267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6586DC1C-B089-4D1D-A380-2321281DE8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834" y="943571"/>
            <a:ext cx="1237595" cy="3779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5ECE9FA-D962-49C4-A2E5-A776A580FCAC}"/>
              </a:ext>
            </a:extLst>
          </p:cNvPr>
          <p:cNvSpPr txBox="1">
            <a:spLocks/>
          </p:cNvSpPr>
          <p:nvPr/>
        </p:nvSpPr>
        <p:spPr bwMode="auto">
          <a:xfrm>
            <a:off x="503309" y="873124"/>
            <a:ext cx="763587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•"/>
              <a:defRPr sz="32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–"/>
              <a:defRPr sz="28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•"/>
              <a:defRPr sz="24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–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5756"/>
              </a:buClr>
              <a:buFont typeface="Arial" panose="020B0604020202020204" pitchFamily="34" charset="0"/>
              <a:buChar char="»"/>
              <a:defRPr sz="200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i="0" dirty="0">
                <a:solidFill>
                  <a:srgbClr val="C4241F"/>
                </a:solidFill>
              </a:rPr>
              <a:t>VÝDAJE dle odvětví</a:t>
            </a:r>
            <a:endParaRPr lang="cs-CZ" altLang="cs-CZ" sz="2000" i="0" dirty="0">
              <a:solidFill>
                <a:srgbClr val="C4241F"/>
              </a:solidFill>
            </a:endParaRPr>
          </a:p>
        </p:txBody>
      </p:sp>
      <p:sp>
        <p:nvSpPr>
          <p:cNvPr id="20483" name="TextovéPole 5">
            <a:extLst>
              <a:ext uri="{FF2B5EF4-FFF2-40B4-BE49-F238E27FC236}">
                <a16:creationId xmlns:a16="http://schemas.microsoft.com/office/drawing/2014/main" id="{7EF1C126-3CE7-47F8-A708-C4422A365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4689475"/>
            <a:ext cx="79295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25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97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69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4113" indent="-36513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endParaRPr lang="cs-CZ" altLang="cs-CZ"/>
          </a:p>
          <a:p>
            <a:pPr>
              <a:buFontTx/>
              <a:buChar char="-"/>
            </a:pPr>
            <a:endParaRPr lang="cs-CZ" altLang="cs-CZ"/>
          </a:p>
          <a:p>
            <a:pPr>
              <a:buFontTx/>
              <a:buChar char="-"/>
            </a:pPr>
            <a:endParaRPr lang="cs-CZ" altLang="cs-CZ"/>
          </a:p>
        </p:txBody>
      </p:sp>
      <p:sp>
        <p:nvSpPr>
          <p:cNvPr id="20484" name="Zástupný symbol pro číslo snímku 1">
            <a:extLst>
              <a:ext uri="{FF2B5EF4-FFF2-40B4-BE49-F238E27FC236}">
                <a16:creationId xmlns:a16="http://schemas.microsoft.com/office/drawing/2014/main" id="{D5971907-0EB0-44A2-86FC-4C250E95D8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6604000" y="63595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0278C-0D93-4203-9280-10AB77745BA6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20485" name="TextovéPole 2">
            <a:extLst>
              <a:ext uri="{FF2B5EF4-FFF2-40B4-BE49-F238E27FC236}">
                <a16:creationId xmlns:a16="http://schemas.microsoft.com/office/drawing/2014/main" id="{E2C14863-CFED-44BE-8911-0BCDE0E14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2" y="1284412"/>
            <a:ext cx="12223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dirty="0"/>
              <a:t>v tis. Kč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99127C-F3D9-402F-945D-507C35775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8" y="1571497"/>
            <a:ext cx="7202487" cy="47308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2">
            <a:extLst>
              <a:ext uri="{FF2B5EF4-FFF2-40B4-BE49-F238E27FC236}">
                <a16:creationId xmlns:a16="http://schemas.microsoft.com/office/drawing/2014/main" id="{231C0522-8630-4864-AF56-96460983D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7D1A1C-81C9-4E79-9303-7A41E19C5472}" type="slidenum">
              <a:rPr lang="cs-CZ" altLang="cs-CZ" smtClean="0"/>
              <a:pPr/>
              <a:t>8</a:t>
            </a:fld>
            <a:endParaRPr lang="cs-CZ" alt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1A103B7-D5CC-430E-8D5E-4FC42C852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67062"/>
              </p:ext>
            </p:extLst>
          </p:nvPr>
        </p:nvGraphicFramePr>
        <p:xfrm>
          <a:off x="1154914" y="1947863"/>
          <a:ext cx="6979271" cy="3505835"/>
        </p:xfrm>
        <a:graphic>
          <a:graphicData uri="http://schemas.openxmlformats.org/drawingml/2006/table">
            <a:tbl>
              <a:tblPr/>
              <a:tblGrid>
                <a:gridCol w="1628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orgán kraje/výbor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červen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identifikace mandatorních výdajů a reálných příjmů pro rok 2021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červenec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Times New Roman" panose="02020603050405020304" pitchFamily="18" charset="0"/>
                        </a:rPr>
                        <a:t>projednávání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10. 8.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Times New Roman" panose="02020603050405020304" pitchFamily="18" charset="0"/>
                        </a:rPr>
                        <a:t>vedení kraje  - </a:t>
                      </a: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projednání návrhu rozpočtu na rok 2021 a úvěru</a:t>
                      </a:r>
                      <a:endParaRPr kumimoji="0" lang="cs-CZ" altLang="cs-CZ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026699"/>
                  </a:ext>
                </a:extLst>
              </a:tr>
              <a:tr h="288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17. 8.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rada kraje – projednání základních parametrů rozpočtu na rok 2021 a úvěru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24. 8.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finanční výbor – informace o přípravě rozpočtu a novém úvěru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3. 9.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zastupitelstvo kraje – schválení základních parametrů rozpočtu na rok 2021 a nastavení kritérií pro nový úvěr 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21. 9. 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rada kraje – nastavení vztahů k příspěvkovým organizacím, vyhlášení poptávkového řízení na nový úvěr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5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listopad/prosinec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rada kraje – projednání návrhu rozpočtu kraje na rok 2021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9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prosinec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8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4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 sz="2000"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5pPr>
                      <a:lvl6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6pPr>
                      <a:lvl7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7pPr>
                      <a:lvl8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8pPr>
                      <a:lvl9pPr indent="-365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75756"/>
                        </a:buClr>
                        <a:buFont typeface="Arial" panose="020B0604020202020204" pitchFamily="34" charset="0"/>
                        <a:defRPr>
                          <a:solidFill>
                            <a:srgbClr val="575756"/>
                          </a:solidFill>
                          <a:latin typeface="Tahoma" panose="020B060403050404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finanční výbor – projednání návrhu rozpočtu kraje na rok 2021</a:t>
                      </a: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prosinec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zastupitelstvo kraje – schválení rozpočtu kraje na rok 2021 a úvěru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566" name="Nadpis 1">
            <a:extLst>
              <a:ext uri="{FF2B5EF4-FFF2-40B4-BE49-F238E27FC236}">
                <a16:creationId xmlns:a16="http://schemas.microsoft.com/office/drawing/2014/main" id="{72639E28-BCB8-4AEB-885D-8A3F76068CF1}"/>
              </a:ext>
            </a:extLst>
          </p:cNvPr>
          <p:cNvSpPr txBox="1">
            <a:spLocks/>
          </p:cNvSpPr>
          <p:nvPr/>
        </p:nvSpPr>
        <p:spPr bwMode="auto">
          <a:xfrm>
            <a:off x="298450" y="850899"/>
            <a:ext cx="827246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cs-CZ" altLang="cs-CZ" sz="1600" b="1" i="0" dirty="0">
                <a:solidFill>
                  <a:srgbClr val="C4241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HARMONOGRAM</a:t>
            </a:r>
          </a:p>
          <a:p>
            <a:pPr algn="ctr" eaLnBrk="1" hangingPunct="1"/>
            <a:r>
              <a:rPr lang="cs-CZ" altLang="cs-CZ" sz="1600" b="1" i="0" dirty="0">
                <a:solidFill>
                  <a:srgbClr val="C4241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zpracování rozpočtu kraje na rok 2021</a:t>
            </a:r>
          </a:p>
          <a:p>
            <a:pPr algn="ctr" eaLnBrk="1" hangingPunct="1"/>
            <a:r>
              <a:rPr lang="cs-CZ" altLang="cs-CZ" sz="1600" b="1" i="0" dirty="0">
                <a:solidFill>
                  <a:srgbClr val="C4241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  <a:p>
            <a:pPr algn="ctr" eaLnBrk="1" hangingPunct="1"/>
            <a:r>
              <a:rPr lang="cs-CZ" altLang="cs-CZ" sz="1600" b="1" i="0" dirty="0">
                <a:solidFill>
                  <a:srgbClr val="C4241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příprava nového úvěru</a:t>
            </a:r>
            <a:br>
              <a:rPr lang="cs-CZ" altLang="cs-CZ" sz="1600" i="0" dirty="0">
                <a:solidFill>
                  <a:srgbClr val="C4241F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altLang="cs-CZ" sz="1600" i="0" dirty="0">
              <a:solidFill>
                <a:srgbClr val="C4241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F84CC405-43B6-451F-939B-1F101AEFE6E9}" vid="{34187918-3FA2-4EF3-AF18-14A086C78AF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50346537BCFB4FBD0B1269A0279483" ma:contentTypeVersion="5" ma:contentTypeDescription="Create a new document." ma:contentTypeScope="" ma:versionID="1f035032638314bf45ff32ffab1e60c2">
  <xsd:schema xmlns:xsd="http://www.w3.org/2001/XMLSchema" xmlns:xs="http://www.w3.org/2001/XMLSchema" xmlns:p="http://schemas.microsoft.com/office/2006/metadata/properties" xmlns:ns3="9847f449-21b2-4ff9-8a11-3dc6800202d9" xmlns:ns4="672fc2cc-ed65-49f7-be12-6182bc70ce50" targetNamespace="http://schemas.microsoft.com/office/2006/metadata/properties" ma:root="true" ma:fieldsID="2f2707c81c2ed331545e69fd954232a6" ns3:_="" ns4:_="">
    <xsd:import namespace="9847f449-21b2-4ff9-8a11-3dc6800202d9"/>
    <xsd:import namespace="672fc2cc-ed65-49f7-be12-6182bc70ce5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f449-21b2-4ff9-8a11-3dc6800202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fc2cc-ed65-49f7-be12-6182bc70ce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5BBCE5-80CD-43F8-822E-7DBD4A14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EF17C-7D31-4BE2-8421-588673953AA0}">
  <ds:schemaRefs>
    <ds:schemaRef ds:uri="http://purl.org/dc/dcmitype/"/>
    <ds:schemaRef ds:uri="http://schemas.microsoft.com/office/2006/metadata/properties"/>
    <ds:schemaRef ds:uri="672fc2cc-ed65-49f7-be12-6182bc70ce50"/>
    <ds:schemaRef ds:uri="http://purl.org/dc/terms/"/>
    <ds:schemaRef ds:uri="http://www.w3.org/XML/1998/namespace"/>
    <ds:schemaRef ds:uri="http://purl.org/dc/elements/1.1/"/>
    <ds:schemaRef ds:uri="9847f449-21b2-4ff9-8a11-3dc6800202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3856276-7DB3-49BA-BDFD-1676841391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47f449-21b2-4ff9-8a11-3dc6800202d9"/>
    <ds:schemaRef ds:uri="672fc2cc-ed65-49f7-be12-6182bc70c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sablona-prezentace-svetle-pozadi (1)</Template>
  <TotalTime>0</TotalTime>
  <Words>1360</Words>
  <Application>Microsoft Office PowerPoint</Application>
  <PresentationFormat>Předvádění na obrazovce (4:3)</PresentationFormat>
  <Paragraphs>193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Tahoma</vt:lpstr>
      <vt:lpstr>Times New Roman</vt:lpstr>
      <vt:lpstr>Wingdings</vt:lpstr>
      <vt:lpstr>šablona_prezentace-světlé_pozadí1</vt:lpstr>
      <vt:lpstr>Příprava rozpočtu kraje na rok 2021         </vt:lpstr>
      <vt:lpstr>Prezentace aplikace PowerPoint</vt:lpstr>
      <vt:lpstr>Příjmy</vt:lpstr>
      <vt:lpstr>Financování</vt:lpstr>
      <vt:lpstr>Záměr nového investičního úvěru</vt:lpstr>
      <vt:lpstr>Výdaje – druhové členění</vt:lpstr>
      <vt:lpstr>Příspěvek na provoz příspěvkovým organizacím </vt:lpstr>
      <vt:lpstr>Prezentace aplikace PowerPoint</vt:lpstr>
      <vt:lpstr>Prezentace aplikace PowerPoint</vt:lpstr>
      <vt:lpstr>Děkuji za pozornost.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2016-09-20T08:53:48Z</dcterms:created>
  <dcterms:modified xsi:type="dcterms:W3CDTF">2020-09-03T05:37:14Z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0x0101004D50346537BCFB4FBD0B1269A0279483</vt:lpwstr>
  </property>
</Properties>
</file>