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631" r:id="rId2"/>
    <p:sldId id="569" r:id="rId3"/>
    <p:sldId id="583" r:id="rId4"/>
    <p:sldId id="640" r:id="rId5"/>
    <p:sldId id="641" r:id="rId6"/>
    <p:sldId id="642" r:id="rId7"/>
    <p:sldId id="643" r:id="rId8"/>
    <p:sldId id="644" r:id="rId9"/>
    <p:sldId id="645" r:id="rId10"/>
    <p:sldId id="655" r:id="rId11"/>
    <p:sldId id="648" r:id="rId12"/>
    <p:sldId id="649" r:id="rId13"/>
    <p:sldId id="634" r:id="rId14"/>
    <p:sldId id="650" r:id="rId15"/>
    <p:sldId id="651" r:id="rId16"/>
    <p:sldId id="636" r:id="rId17"/>
    <p:sldId id="620" r:id="rId18"/>
    <p:sldId id="635" r:id="rId19"/>
    <p:sldId id="656" r:id="rId20"/>
    <p:sldId id="657" r:id="rId21"/>
    <p:sldId id="452" r:id="rId22"/>
    <p:sldId id="437" r:id="rId23"/>
    <p:sldId id="647" r:id="rId24"/>
    <p:sldId id="339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ürke Martin" initials="TM" lastIdx="19" clrIdx="0"/>
  <p:cmAuthor id="2" name="Zeman Radek, Ing." initials="ZRI" lastIdx="1" clrIdx="1"/>
  <p:cmAuthor id="3" name="Microsoft Office User" initials="MOU" lastIdx="2" clrIdx="2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4" name="Drbohlavová Ivana, Mgr." initials="DIM" lastIdx="12" clrIdx="3">
    <p:extLst>
      <p:ext uri="{19B8F6BF-5375-455C-9EA6-DF929625EA0E}">
        <p15:presenceInfo xmlns:p15="http://schemas.microsoft.com/office/powerpoint/2012/main" userId="S-1-5-21-3930645024-3337177140-3005191411-13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7030A0"/>
    <a:srgbClr val="FFCCFF"/>
    <a:srgbClr val="F47710"/>
    <a:srgbClr val="C00000"/>
    <a:srgbClr val="FFFF00"/>
    <a:srgbClr val="FF0066"/>
    <a:srgbClr val="FF33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95073" autoAdjust="0"/>
  </p:normalViewPr>
  <p:slideViewPr>
    <p:cSldViewPr>
      <p:cViewPr varScale="1">
        <p:scale>
          <a:sx n="89" d="100"/>
          <a:sy n="89" d="100"/>
        </p:scale>
        <p:origin x="1712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adamecm\IBC\SSU\05%20-%20Vl&#269;ek%20Vladim&#237;r\20190108%20-%20Prezentace%20Tiskova%20zprava%202018\2019_01_09-Statistika_udalosti_MSK_a_OSR_2015-2018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adamecm\IBC\SSU\05%20-%20Vl&#269;ek%20Vladim&#237;r\20190108%20-%20Prezentace%20Tiskova%20zprava%202018\2019_01_09-Statistika_udalosti_MSK_a_OSR_2015-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adamecm\IBC\SSU\05%20-%20Vl&#269;ek%20Vladim&#237;r\20190328%20-%20Prezentace%20OSH%20podklady\2019_01_09-Statistika_udalosti_MSK_a_OSR_2015-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adamecm\IBC\SSU\05%20-%20Vl&#269;ek%20Vladim&#237;r\20190108%20-%20Prezentace%20Tiskova%20zprava%202018\2019_01_09-Statistika_udalosti_MSK_a_OSR_2015-20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adamecm\IBC\SSU\05%20-%20Vl&#269;ek%20Vladim&#237;r\20190328%20-%20Prezentace%20OSH%20podklady\2019_01_09-Statistika_udalosti_MSK_a_OSR_2015-201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Cenda\OneDrive\HZS\04_Zpracovat\Se&#353;it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Cenda\OneDrive\HZS\04_Zpracovat\Se&#353;it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01419451781352E-2"/>
          <c:y val="5.0351451464742403E-2"/>
          <c:w val="0.94098580548218647"/>
          <c:h val="0.832843098734286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'MSK - Srovnani kraju'!$D$5</c:f>
              <c:strCache>
                <c:ptCount val="1"/>
                <c:pt idx="0">
                  <c:v>Mimořádné události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93-4E40-935F-7EF3D686BCB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'MSK - Srovnani kraju'!$C$6:$C$19</c:f>
              <c:strCache>
                <c:ptCount val="14"/>
                <c:pt idx="0">
                  <c:v>MSK</c:v>
                </c:pt>
                <c:pt idx="1">
                  <c:v>STČ</c:v>
                </c:pt>
                <c:pt idx="2">
                  <c:v>JHM</c:v>
                </c:pt>
                <c:pt idx="3">
                  <c:v>ULK</c:v>
                </c:pt>
                <c:pt idx="4">
                  <c:v>PHA</c:v>
                </c:pt>
                <c:pt idx="5">
                  <c:v>JHČ</c:v>
                </c:pt>
                <c:pt idx="6">
                  <c:v>VYS</c:v>
                </c:pt>
                <c:pt idx="7">
                  <c:v>PLK</c:v>
                </c:pt>
                <c:pt idx="8">
                  <c:v>PAK</c:v>
                </c:pt>
                <c:pt idx="9">
                  <c:v>OLK</c:v>
                </c:pt>
                <c:pt idx="10">
                  <c:v>HKK</c:v>
                </c:pt>
                <c:pt idx="11">
                  <c:v>LBK</c:v>
                </c:pt>
                <c:pt idx="12">
                  <c:v>ZLK</c:v>
                </c:pt>
                <c:pt idx="13">
                  <c:v>KVK</c:v>
                </c:pt>
              </c:strCache>
            </c:strRef>
          </c:cat>
          <c:val>
            <c:numRef>
              <c:f>'MSK - Srovnani kraju'!$D$6:$D$19</c:f>
              <c:numCache>
                <c:formatCode>#,##0</c:formatCode>
                <c:ptCount val="14"/>
                <c:pt idx="0">
                  <c:v>15399</c:v>
                </c:pt>
                <c:pt idx="1">
                  <c:v>16066</c:v>
                </c:pt>
                <c:pt idx="2">
                  <c:v>12105</c:v>
                </c:pt>
                <c:pt idx="3">
                  <c:v>10304</c:v>
                </c:pt>
                <c:pt idx="4">
                  <c:v>10163</c:v>
                </c:pt>
                <c:pt idx="5">
                  <c:v>9231</c:v>
                </c:pt>
                <c:pt idx="6">
                  <c:v>9608</c:v>
                </c:pt>
                <c:pt idx="7">
                  <c:v>9006</c:v>
                </c:pt>
                <c:pt idx="8">
                  <c:v>7616</c:v>
                </c:pt>
                <c:pt idx="9">
                  <c:v>7220</c:v>
                </c:pt>
                <c:pt idx="10">
                  <c:v>7214</c:v>
                </c:pt>
                <c:pt idx="11">
                  <c:v>6210</c:v>
                </c:pt>
                <c:pt idx="12">
                  <c:v>5716</c:v>
                </c:pt>
                <c:pt idx="13">
                  <c:v>4784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93-4E40-935F-7EF3D686BCB7}"/>
            </c:ext>
          </c:extLst>
        </c:ser>
        <c:ser>
          <c:idx val="1"/>
          <c:order val="1"/>
          <c:tx>
            <c:strRef>
              <c:f>'MSK - Srovnani kraju'!$E$5</c:f>
              <c:strCache>
                <c:ptCount val="1"/>
                <c:pt idx="0">
                  <c:v>Neemergentní události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solidFill>
                <a:srgbClr val="7030A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'MSK - Srovnani kraju'!$C$6:$C$19</c:f>
              <c:strCache>
                <c:ptCount val="14"/>
                <c:pt idx="0">
                  <c:v>MSK</c:v>
                </c:pt>
                <c:pt idx="1">
                  <c:v>STČ</c:v>
                </c:pt>
                <c:pt idx="2">
                  <c:v>JHM</c:v>
                </c:pt>
                <c:pt idx="3">
                  <c:v>ULK</c:v>
                </c:pt>
                <c:pt idx="4">
                  <c:v>PHA</c:v>
                </c:pt>
                <c:pt idx="5">
                  <c:v>JHČ</c:v>
                </c:pt>
                <c:pt idx="6">
                  <c:v>VYS</c:v>
                </c:pt>
                <c:pt idx="7">
                  <c:v>PLK</c:v>
                </c:pt>
                <c:pt idx="8">
                  <c:v>PAK</c:v>
                </c:pt>
                <c:pt idx="9">
                  <c:v>OLK</c:v>
                </c:pt>
                <c:pt idx="10">
                  <c:v>HKK</c:v>
                </c:pt>
                <c:pt idx="11">
                  <c:v>LBK</c:v>
                </c:pt>
                <c:pt idx="12">
                  <c:v>ZLK</c:v>
                </c:pt>
                <c:pt idx="13">
                  <c:v>KVK</c:v>
                </c:pt>
              </c:strCache>
            </c:strRef>
          </c:cat>
          <c:val>
            <c:numRef>
              <c:f>'MSK - Srovnani kraju'!$E$6:$E$19</c:f>
              <c:numCache>
                <c:formatCode>#,##0</c:formatCode>
                <c:ptCount val="14"/>
                <c:pt idx="0">
                  <c:v>6539</c:v>
                </c:pt>
                <c:pt idx="1">
                  <c:v>1678</c:v>
                </c:pt>
                <c:pt idx="2">
                  <c:v>2077</c:v>
                </c:pt>
                <c:pt idx="3">
                  <c:v>962</c:v>
                </c:pt>
                <c:pt idx="4">
                  <c:v>754</c:v>
                </c:pt>
                <c:pt idx="5">
                  <c:v>935</c:v>
                </c:pt>
                <c:pt idx="6">
                  <c:v>461</c:v>
                </c:pt>
                <c:pt idx="7">
                  <c:v>988</c:v>
                </c:pt>
                <c:pt idx="8">
                  <c:v>984</c:v>
                </c:pt>
                <c:pt idx="9">
                  <c:v>680</c:v>
                </c:pt>
                <c:pt idx="10">
                  <c:v>563</c:v>
                </c:pt>
                <c:pt idx="11">
                  <c:v>273</c:v>
                </c:pt>
                <c:pt idx="12">
                  <c:v>587</c:v>
                </c:pt>
                <c:pt idx="13">
                  <c:v>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93-4E40-935F-7EF3D686BCB7}"/>
            </c:ext>
          </c:extLst>
        </c:ser>
        <c:ser>
          <c:idx val="2"/>
          <c:order val="2"/>
          <c:tx>
            <c:strRef>
              <c:f>'MSK - Srovnani kraju'!$F$5</c:f>
              <c:strCache>
                <c:ptCount val="1"/>
                <c:pt idx="0">
                  <c:v>Celkem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4.4092323075213061E-3"/>
                  <c:y val="4.07466729930711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93-4E40-935F-7EF3D686BCB7}"/>
                </c:ext>
              </c:extLst>
            </c:dLbl>
            <c:dLbl>
              <c:idx val="9"/>
              <c:layout>
                <c:manualLayout>
                  <c:x val="1.1023080768803467E-3"/>
                  <c:y val="3.95392418491658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93-4E40-935F-7EF3D686BCB7}"/>
                </c:ext>
              </c:extLst>
            </c:dLbl>
            <c:dLbl>
              <c:idx val="10"/>
              <c:layout>
                <c:manualLayout>
                  <c:x val="-2.2046161537606934E-3"/>
                  <c:y val="2.57648215290061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93-4E40-935F-7EF3D686BCB7}"/>
                </c:ext>
              </c:extLst>
            </c:dLbl>
            <c:dLbl>
              <c:idx val="11"/>
              <c:layout>
                <c:manualLayout>
                  <c:x val="-1.1023080768805082E-3"/>
                  <c:y val="2.09479025306853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93-4E40-935F-7EF3D686BCB7}"/>
                </c:ext>
              </c:extLst>
            </c:dLbl>
            <c:dLbl>
              <c:idx val="12"/>
              <c:layout>
                <c:manualLayout>
                  <c:x val="0"/>
                  <c:y val="8.212418916263208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93-4E40-935F-7EF3D686BCB7}"/>
                </c:ext>
              </c:extLst>
            </c:dLbl>
            <c:dLbl>
              <c:idx val="13"/>
              <c:layout>
                <c:manualLayout>
                  <c:x val="1.1023080768801849E-3"/>
                  <c:y val="1.49003001559920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93-4E40-935F-7EF3D686BCB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54000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'MSK - Srovnani kraju'!$C$6:$C$19</c:f>
              <c:strCache>
                <c:ptCount val="14"/>
                <c:pt idx="0">
                  <c:v>MSK</c:v>
                </c:pt>
                <c:pt idx="1">
                  <c:v>STČ</c:v>
                </c:pt>
                <c:pt idx="2">
                  <c:v>JHM</c:v>
                </c:pt>
                <c:pt idx="3">
                  <c:v>ULK</c:v>
                </c:pt>
                <c:pt idx="4">
                  <c:v>PHA</c:v>
                </c:pt>
                <c:pt idx="5">
                  <c:v>JHČ</c:v>
                </c:pt>
                <c:pt idx="6">
                  <c:v>VYS</c:v>
                </c:pt>
                <c:pt idx="7">
                  <c:v>PLK</c:v>
                </c:pt>
                <c:pt idx="8">
                  <c:v>PAK</c:v>
                </c:pt>
                <c:pt idx="9">
                  <c:v>OLK</c:v>
                </c:pt>
                <c:pt idx="10">
                  <c:v>HKK</c:v>
                </c:pt>
                <c:pt idx="11">
                  <c:v>LBK</c:v>
                </c:pt>
                <c:pt idx="12">
                  <c:v>ZLK</c:v>
                </c:pt>
                <c:pt idx="13">
                  <c:v>KVK</c:v>
                </c:pt>
              </c:strCache>
            </c:strRef>
          </c:cat>
          <c:val>
            <c:numRef>
              <c:f>'MSK - Srovnani kraju'!$F$6:$F$19</c:f>
              <c:numCache>
                <c:formatCode>#,##0</c:formatCode>
                <c:ptCount val="14"/>
                <c:pt idx="0">
                  <c:v>21938</c:v>
                </c:pt>
                <c:pt idx="1">
                  <c:v>17744</c:v>
                </c:pt>
                <c:pt idx="2">
                  <c:v>14182</c:v>
                </c:pt>
                <c:pt idx="3">
                  <c:v>11266</c:v>
                </c:pt>
                <c:pt idx="4">
                  <c:v>10917</c:v>
                </c:pt>
                <c:pt idx="5">
                  <c:v>10166</c:v>
                </c:pt>
                <c:pt idx="6">
                  <c:v>10069</c:v>
                </c:pt>
                <c:pt idx="7">
                  <c:v>9994</c:v>
                </c:pt>
                <c:pt idx="8">
                  <c:v>8600</c:v>
                </c:pt>
                <c:pt idx="9">
                  <c:v>7900</c:v>
                </c:pt>
                <c:pt idx="10">
                  <c:v>7777</c:v>
                </c:pt>
                <c:pt idx="11">
                  <c:v>6483</c:v>
                </c:pt>
                <c:pt idx="12">
                  <c:v>6303</c:v>
                </c:pt>
                <c:pt idx="13">
                  <c:v>5397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C93-4E40-935F-7EF3D686BC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37859208"/>
        <c:axId val="337795928"/>
      </c:barChart>
      <c:catAx>
        <c:axId val="337859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37795928"/>
        <c:crosses val="autoZero"/>
        <c:auto val="1"/>
        <c:lblAlgn val="ctr"/>
        <c:lblOffset val="100"/>
        <c:noMultiLvlLbl val="0"/>
      </c:catAx>
      <c:valAx>
        <c:axId val="337795928"/>
        <c:scaling>
          <c:orientation val="minMax"/>
          <c:max val="2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25400"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37859208"/>
        <c:crosses val="autoZero"/>
        <c:crossBetween val="between"/>
        <c:majorUnit val="5000"/>
        <c:minorUnit val="2500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29093797436984E-2"/>
          <c:y val="7.8060759303644187E-2"/>
          <c:w val="0.90117090620256302"/>
          <c:h val="0.795864752671824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'MSK - Srovnani kraju'!$D$28</c:f>
              <c:strCache>
                <c:ptCount val="1"/>
                <c:pt idx="0">
                  <c:v>Mimořádné události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'MSK - Srovnani kraju'!$C$29:$C$34</c:f>
              <c:strCache>
                <c:ptCount val="6"/>
                <c:pt idx="0">
                  <c:v>Ostrava</c:v>
                </c:pt>
                <c:pt idx="1">
                  <c:v>Frýdek-Místek</c:v>
                </c:pt>
                <c:pt idx="2">
                  <c:v>Karviná</c:v>
                </c:pt>
                <c:pt idx="3">
                  <c:v>Opava</c:v>
                </c:pt>
                <c:pt idx="4">
                  <c:v>Nový Jičín</c:v>
                </c:pt>
                <c:pt idx="5">
                  <c:v>Bruntál</c:v>
                </c:pt>
              </c:strCache>
            </c:strRef>
          </c:cat>
          <c:val>
            <c:numRef>
              <c:f>'MSK - Srovnani kraju'!$D$29:$D$34</c:f>
              <c:numCache>
                <c:formatCode>#,##0</c:formatCode>
                <c:ptCount val="6"/>
                <c:pt idx="0">
                  <c:v>5308</c:v>
                </c:pt>
                <c:pt idx="1">
                  <c:v>2716</c:v>
                </c:pt>
                <c:pt idx="2">
                  <c:v>2422</c:v>
                </c:pt>
                <c:pt idx="3">
                  <c:v>1880</c:v>
                </c:pt>
                <c:pt idx="4">
                  <c:v>1666</c:v>
                </c:pt>
                <c:pt idx="5">
                  <c:v>1407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08-9441-BE01-58BAB63AD50F}"/>
            </c:ext>
          </c:extLst>
        </c:ser>
        <c:ser>
          <c:idx val="1"/>
          <c:order val="1"/>
          <c:tx>
            <c:strRef>
              <c:f>'MSK - Srovnani kraju'!$E$28</c:f>
              <c:strCache>
                <c:ptCount val="1"/>
                <c:pt idx="0">
                  <c:v>Neemergentní události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08-9441-BE01-58BAB63AD50F}"/>
                </c:ext>
              </c:extLst>
            </c:dLbl>
            <c:dLbl>
              <c:idx val="5"/>
              <c:layout>
                <c:manualLayout>
                  <c:x val="1.7404752452622777E-3"/>
                  <c:y val="-2.3364434400395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08-9441-BE01-58BAB63AD50F}"/>
                </c:ext>
              </c:extLst>
            </c:dLbl>
            <c:spPr>
              <a:solidFill>
                <a:srgbClr val="7030A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'MSK - Srovnani kraju'!$C$29:$C$34</c:f>
              <c:strCache>
                <c:ptCount val="6"/>
                <c:pt idx="0">
                  <c:v>Ostrava</c:v>
                </c:pt>
                <c:pt idx="1">
                  <c:v>Frýdek-Místek</c:v>
                </c:pt>
                <c:pt idx="2">
                  <c:v>Karviná</c:v>
                </c:pt>
                <c:pt idx="3">
                  <c:v>Opava</c:v>
                </c:pt>
                <c:pt idx="4">
                  <c:v>Nový Jičín</c:v>
                </c:pt>
                <c:pt idx="5">
                  <c:v>Bruntál</c:v>
                </c:pt>
              </c:strCache>
            </c:strRef>
          </c:cat>
          <c:val>
            <c:numRef>
              <c:f>'MSK - Srovnani kraju'!$E$29:$E$34</c:f>
              <c:numCache>
                <c:formatCode>#,##0</c:formatCode>
                <c:ptCount val="6"/>
                <c:pt idx="0">
                  <c:v>3324</c:v>
                </c:pt>
                <c:pt idx="1">
                  <c:v>793</c:v>
                </c:pt>
                <c:pt idx="2">
                  <c:v>682</c:v>
                </c:pt>
                <c:pt idx="3">
                  <c:v>691</c:v>
                </c:pt>
                <c:pt idx="4">
                  <c:v>510</c:v>
                </c:pt>
                <c:pt idx="5">
                  <c:v>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08-9441-BE01-58BAB63AD50F}"/>
            </c:ext>
          </c:extLst>
        </c:ser>
        <c:ser>
          <c:idx val="2"/>
          <c:order val="2"/>
          <c:tx>
            <c:strRef>
              <c:f>'MSK - Srovnani kraju'!$F$28</c:f>
              <c:strCache>
                <c:ptCount val="1"/>
                <c:pt idx="0">
                  <c:v>Celkem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1.633388624181448E-3"/>
                  <c:y val="-1.10280130369864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08-9441-BE01-58BAB63AD5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'MSK - Srovnani kraju'!$C$29:$C$34</c:f>
              <c:strCache>
                <c:ptCount val="6"/>
                <c:pt idx="0">
                  <c:v>Ostrava</c:v>
                </c:pt>
                <c:pt idx="1">
                  <c:v>Frýdek-Místek</c:v>
                </c:pt>
                <c:pt idx="2">
                  <c:v>Karviná</c:v>
                </c:pt>
                <c:pt idx="3">
                  <c:v>Opava</c:v>
                </c:pt>
                <c:pt idx="4">
                  <c:v>Nový Jičín</c:v>
                </c:pt>
                <c:pt idx="5">
                  <c:v>Bruntál</c:v>
                </c:pt>
              </c:strCache>
            </c:strRef>
          </c:cat>
          <c:val>
            <c:numRef>
              <c:f>'MSK - Srovnani kraju'!$F$29:$F$34</c:f>
              <c:numCache>
                <c:formatCode>#,##0</c:formatCode>
                <c:ptCount val="6"/>
                <c:pt idx="0">
                  <c:v>8632</c:v>
                </c:pt>
                <c:pt idx="1">
                  <c:v>3509</c:v>
                </c:pt>
                <c:pt idx="2">
                  <c:v>3104</c:v>
                </c:pt>
                <c:pt idx="3">
                  <c:v>2571</c:v>
                </c:pt>
                <c:pt idx="4">
                  <c:v>2176</c:v>
                </c:pt>
                <c:pt idx="5">
                  <c:v>1946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08-9441-BE01-58BAB63AD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37794360"/>
        <c:axId val="356874560"/>
      </c:barChart>
      <c:catAx>
        <c:axId val="337794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56874560"/>
        <c:crosses val="autoZero"/>
        <c:auto val="1"/>
        <c:lblAlgn val="ctr"/>
        <c:lblOffset val="100"/>
        <c:noMultiLvlLbl val="0"/>
      </c:catAx>
      <c:valAx>
        <c:axId val="356874560"/>
        <c:scaling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37794360"/>
        <c:crosses val="autoZero"/>
        <c:crossBetween val="between"/>
        <c:majorUnit val="2000"/>
        <c:minorUnit val="1000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cs-CZ"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011665370514393E-2"/>
          <c:y val="0.18464551616297822"/>
          <c:w val="0.89837018109098987"/>
          <c:h val="0.640362331859813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'MSK - Pocet udalosti v MSK'!$C$6</c:f>
              <c:strCache>
                <c:ptCount val="1"/>
                <c:pt idx="0">
                  <c:v>Mimořádných událostí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4771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3E-8F46-A62A-786F6380EA45}"/>
              </c:ext>
            </c:extLst>
          </c:dPt>
          <c:dPt>
            <c:idx val="3"/>
            <c:invertIfNegative val="0"/>
            <c:bubble3D val="0"/>
            <c:spPr>
              <a:solidFill>
                <a:srgbClr val="F4771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3E-8F46-A62A-786F6380EA45}"/>
              </c:ext>
            </c:extLst>
          </c:dPt>
          <c:dPt>
            <c:idx val="5"/>
            <c:invertIfNegative val="0"/>
            <c:bubble3D val="0"/>
            <c:spPr>
              <a:solidFill>
                <a:srgbClr val="F4771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43E-8F46-A62A-786F6380EA45}"/>
              </c:ext>
            </c:extLst>
          </c:dPt>
          <c:dPt>
            <c:idx val="7"/>
            <c:invertIfNegative val="0"/>
            <c:bubble3D val="0"/>
            <c:spPr>
              <a:solidFill>
                <a:srgbClr val="F4771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43E-8F46-A62A-786F6380EA45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43E-8F46-A62A-786F6380EA4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43E-8F46-A62A-786F6380EA45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43E-8F46-A62A-786F6380EA45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43E-8F46-A62A-786F6380EA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'MSK - Pocet udalosti v MSK'!$D$5:$K$5</c:f>
              <c:strCache>
                <c:ptCount val="8"/>
                <c:pt idx="0">
                  <c:v>2016</c:v>
                </c:pt>
                <c:pt idx="1">
                  <c:v>2016
JSDHO</c:v>
                </c:pt>
                <c:pt idx="2">
                  <c:v>2017</c:v>
                </c:pt>
                <c:pt idx="3">
                  <c:v>2017
JSDHO</c:v>
                </c:pt>
                <c:pt idx="4">
                  <c:v>2018</c:v>
                </c:pt>
                <c:pt idx="5">
                  <c:v>2018
JSDHO</c:v>
                </c:pt>
                <c:pt idx="6">
                  <c:v>2019</c:v>
                </c:pt>
                <c:pt idx="7">
                  <c:v>2019
JSDHO</c:v>
                </c:pt>
              </c:strCache>
            </c:strRef>
          </c:cat>
          <c:val>
            <c:numRef>
              <c:f>'MSK - Pocet udalosti v MSK'!$D$6:$K$6</c:f>
              <c:numCache>
                <c:formatCode>#,##0</c:formatCode>
                <c:ptCount val="8"/>
                <c:pt idx="0">
                  <c:v>12835</c:v>
                </c:pt>
                <c:pt idx="1">
                  <c:v>3767</c:v>
                </c:pt>
                <c:pt idx="2">
                  <c:v>15569</c:v>
                </c:pt>
                <c:pt idx="3">
                  <c:v>5301</c:v>
                </c:pt>
                <c:pt idx="4">
                  <c:v>14147</c:v>
                </c:pt>
                <c:pt idx="5">
                  <c:v>4252</c:v>
                </c:pt>
                <c:pt idx="6">
                  <c:v>15399</c:v>
                </c:pt>
                <c:pt idx="7">
                  <c:v>4984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3E-8F46-A62A-786F6380EA45}"/>
            </c:ext>
          </c:extLst>
        </c:ser>
        <c:ser>
          <c:idx val="1"/>
          <c:order val="1"/>
          <c:tx>
            <c:strRef>
              <c:f>'MSK - Pocet udalosti v MSK'!$C$7</c:f>
              <c:strCache>
                <c:ptCount val="1"/>
                <c:pt idx="0">
                  <c:v>Neemergentních událostí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43E-8F46-A62A-786F6380EA45}"/>
              </c:ext>
            </c:extLst>
          </c:dPt>
          <c:dPt>
            <c:idx val="3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643E-8F46-A62A-786F6380EA45}"/>
              </c:ext>
            </c:extLst>
          </c:dPt>
          <c:dPt>
            <c:idx val="5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643E-8F46-A62A-786F6380EA45}"/>
              </c:ext>
            </c:extLst>
          </c:dPt>
          <c:dPt>
            <c:idx val="7"/>
            <c:invertIfNegative val="0"/>
            <c:bubble3D val="0"/>
            <c:spPr>
              <a:solidFill>
                <a:srgbClr val="FFCC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643E-8F46-A62A-786F6380EA45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cs-CZ" sz="200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643E-8F46-A62A-786F6380EA4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cs-CZ" sz="200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643E-8F46-A62A-786F6380EA45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lang="cs-CZ" sz="200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643E-8F46-A62A-786F6380EA45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643E-8F46-A62A-786F6380EA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'MSK - Pocet udalosti v MSK'!$D$5:$K$5</c:f>
              <c:strCache>
                <c:ptCount val="8"/>
                <c:pt idx="0">
                  <c:v>2016</c:v>
                </c:pt>
                <c:pt idx="1">
                  <c:v>2016
JSDHO</c:v>
                </c:pt>
                <c:pt idx="2">
                  <c:v>2017</c:v>
                </c:pt>
                <c:pt idx="3">
                  <c:v>2017
JSDHO</c:v>
                </c:pt>
                <c:pt idx="4">
                  <c:v>2018</c:v>
                </c:pt>
                <c:pt idx="5">
                  <c:v>2018
JSDHO</c:v>
                </c:pt>
                <c:pt idx="6">
                  <c:v>2019</c:v>
                </c:pt>
                <c:pt idx="7">
                  <c:v>2019
JSDHO</c:v>
                </c:pt>
              </c:strCache>
            </c:strRef>
          </c:cat>
          <c:val>
            <c:numRef>
              <c:f>'MSK - Pocet udalosti v MSK'!$D$7:$K$7</c:f>
              <c:numCache>
                <c:formatCode>#,##0</c:formatCode>
                <c:ptCount val="8"/>
                <c:pt idx="0">
                  <c:v>6886</c:v>
                </c:pt>
                <c:pt idx="1">
                  <c:v>2819</c:v>
                </c:pt>
                <c:pt idx="2">
                  <c:v>6308</c:v>
                </c:pt>
                <c:pt idx="3">
                  <c:v>2654</c:v>
                </c:pt>
                <c:pt idx="4">
                  <c:v>7939</c:v>
                </c:pt>
                <c:pt idx="5">
                  <c:v>3857</c:v>
                </c:pt>
                <c:pt idx="6">
                  <c:v>6539</c:v>
                </c:pt>
                <c:pt idx="7">
                  <c:v>2916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43E-8F46-A62A-786F6380EA45}"/>
            </c:ext>
          </c:extLst>
        </c:ser>
        <c:ser>
          <c:idx val="2"/>
          <c:order val="2"/>
          <c:tx>
            <c:strRef>
              <c:f>'MSK - Pocet udalosti v MSK'!$C$8</c:f>
              <c:strCache>
                <c:ptCount val="1"/>
                <c:pt idx="0">
                  <c:v>Celkem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'MSK - Pocet udalosti v MSK'!$D$5:$K$5</c:f>
              <c:strCache>
                <c:ptCount val="8"/>
                <c:pt idx="0">
                  <c:v>2016</c:v>
                </c:pt>
                <c:pt idx="1">
                  <c:v>2016
JSDHO</c:v>
                </c:pt>
                <c:pt idx="2">
                  <c:v>2017</c:v>
                </c:pt>
                <c:pt idx="3">
                  <c:v>2017
JSDHO</c:v>
                </c:pt>
                <c:pt idx="4">
                  <c:v>2018</c:v>
                </c:pt>
                <c:pt idx="5">
                  <c:v>2018
JSDHO</c:v>
                </c:pt>
                <c:pt idx="6">
                  <c:v>2019</c:v>
                </c:pt>
                <c:pt idx="7">
                  <c:v>2019
JSDHO</c:v>
                </c:pt>
              </c:strCache>
            </c:strRef>
          </c:cat>
          <c:val>
            <c:numRef>
              <c:f>'MSK - Pocet udalosti v MSK'!$D$8:$K$8</c:f>
              <c:numCache>
                <c:formatCode>#,##0</c:formatCode>
                <c:ptCount val="8"/>
                <c:pt idx="0">
                  <c:v>19721</c:v>
                </c:pt>
                <c:pt idx="1">
                  <c:v>6586</c:v>
                </c:pt>
                <c:pt idx="2">
                  <c:v>21877</c:v>
                </c:pt>
                <c:pt idx="3">
                  <c:v>7955</c:v>
                </c:pt>
                <c:pt idx="4">
                  <c:v>22086</c:v>
                </c:pt>
                <c:pt idx="5">
                  <c:v>8109</c:v>
                </c:pt>
                <c:pt idx="6">
                  <c:v>21938</c:v>
                </c:pt>
                <c:pt idx="7">
                  <c:v>7900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43E-8F46-A62A-786F6380E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356878872"/>
        <c:axId val="356879656"/>
      </c:barChart>
      <c:catAx>
        <c:axId val="356878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56879656"/>
        <c:crosses val="autoZero"/>
        <c:auto val="1"/>
        <c:lblAlgn val="ctr"/>
        <c:lblOffset val="100"/>
        <c:noMultiLvlLbl val="0"/>
      </c:catAx>
      <c:valAx>
        <c:axId val="356879656"/>
        <c:scaling>
          <c:orientation val="minMax"/>
          <c:max val="2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56878872"/>
        <c:crosses val="autoZero"/>
        <c:crossBetween val="between"/>
        <c:majorUnit val="5000"/>
        <c:minorUnit val="2500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4811081242532853"/>
          <c:y val="2.7369932432432433E-2"/>
          <c:w val="0.81293168683563455"/>
          <c:h val="4.95218667622994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41871273562197"/>
          <c:y val="0.18004643420800479"/>
          <c:w val="0.84563597871841401"/>
          <c:h val="0.687836806032835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'MSK - Pozary'!$C$38</c:f>
              <c:strCache>
                <c:ptCount val="1"/>
                <c:pt idx="0">
                  <c:v>duben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6350">
              <a:noFill/>
            </a:ln>
            <a:effectLst/>
          </c:spPr>
          <c:invertIfNegative val="0"/>
          <c:cat>
            <c:numRef>
              <c:f>'MSK - Pozary'!$D$37:$G$37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'MSK - Pozary'!$D$38:$G$38</c:f>
              <c:numCache>
                <c:formatCode>General</c:formatCode>
                <c:ptCount val="4"/>
                <c:pt idx="0">
                  <c:v>39</c:v>
                </c:pt>
                <c:pt idx="1">
                  <c:v>31</c:v>
                </c:pt>
                <c:pt idx="2">
                  <c:v>105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06-354E-9CDD-9F5E0A5BAB46}"/>
            </c:ext>
          </c:extLst>
        </c:ser>
        <c:ser>
          <c:idx val="1"/>
          <c:order val="1"/>
          <c:tx>
            <c:strRef>
              <c:f>'MSK - Pozary'!$C$39</c:f>
              <c:strCache>
                <c:ptCount val="1"/>
                <c:pt idx="0">
                  <c:v>květen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6350">
              <a:noFill/>
            </a:ln>
            <a:effectLst/>
          </c:spPr>
          <c:invertIfNegative val="0"/>
          <c:cat>
            <c:numRef>
              <c:f>'MSK - Pozary'!$D$37:$G$37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'MSK - Pozary'!$D$39:$G$39</c:f>
              <c:numCache>
                <c:formatCode>General</c:formatCode>
                <c:ptCount val="4"/>
                <c:pt idx="0">
                  <c:v>27</c:v>
                </c:pt>
                <c:pt idx="1">
                  <c:v>10</c:v>
                </c:pt>
                <c:pt idx="2">
                  <c:v>28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06-354E-9CDD-9F5E0A5BAB46}"/>
            </c:ext>
          </c:extLst>
        </c:ser>
        <c:ser>
          <c:idx val="2"/>
          <c:order val="2"/>
          <c:tx>
            <c:strRef>
              <c:f>'MSK - Pozary'!$C$40</c:f>
              <c:strCache>
                <c:ptCount val="1"/>
                <c:pt idx="0">
                  <c:v>červen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 w="6350">
              <a:noFill/>
            </a:ln>
            <a:effectLst/>
          </c:spPr>
          <c:invertIfNegative val="0"/>
          <c:cat>
            <c:numRef>
              <c:f>'MSK - Pozary'!$D$37:$G$37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'MSK - Pozary'!$D$40:$G$40</c:f>
              <c:numCache>
                <c:formatCode>General</c:formatCode>
                <c:ptCount val="4"/>
                <c:pt idx="0">
                  <c:v>35</c:v>
                </c:pt>
                <c:pt idx="1">
                  <c:v>34</c:v>
                </c:pt>
                <c:pt idx="2">
                  <c:v>21</c:v>
                </c:pt>
                <c:pt idx="3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06-354E-9CDD-9F5E0A5BAB46}"/>
            </c:ext>
          </c:extLst>
        </c:ser>
        <c:ser>
          <c:idx val="3"/>
          <c:order val="3"/>
          <c:tx>
            <c:strRef>
              <c:f>'MSK - Pozary'!$C$41</c:f>
              <c:strCache>
                <c:ptCount val="1"/>
                <c:pt idx="0">
                  <c:v>červenec</c:v>
                </c:pt>
              </c:strCache>
            </c:strRef>
          </c:tx>
          <c:spPr>
            <a:solidFill>
              <a:srgbClr val="E6B9B8"/>
            </a:solidFill>
            <a:ln w="6350">
              <a:noFill/>
            </a:ln>
            <a:effectLst/>
          </c:spPr>
          <c:invertIfNegative val="0"/>
          <c:cat>
            <c:numRef>
              <c:f>'MSK - Pozary'!$D$37:$G$37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'MSK - Pozary'!$D$41:$G$41</c:f>
              <c:numCache>
                <c:formatCode>General</c:formatCode>
                <c:ptCount val="4"/>
                <c:pt idx="0">
                  <c:v>34</c:v>
                </c:pt>
                <c:pt idx="1">
                  <c:v>27</c:v>
                </c:pt>
                <c:pt idx="2">
                  <c:v>28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06-354E-9CDD-9F5E0A5BAB46}"/>
            </c:ext>
          </c:extLst>
        </c:ser>
        <c:ser>
          <c:idx val="4"/>
          <c:order val="4"/>
          <c:tx>
            <c:strRef>
              <c:f>'MSK - Pozary'!$C$42</c:f>
              <c:strCache>
                <c:ptCount val="1"/>
                <c:pt idx="0">
                  <c:v>srpen</c:v>
                </c:pt>
              </c:strCache>
            </c:strRef>
          </c:tx>
          <c:spPr>
            <a:solidFill>
              <a:srgbClr val="D99694"/>
            </a:solidFill>
            <a:ln w="6350">
              <a:noFill/>
            </a:ln>
            <a:effectLst/>
          </c:spPr>
          <c:invertIfNegative val="0"/>
          <c:cat>
            <c:numRef>
              <c:f>'MSK - Pozary'!$D$37:$G$37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'MSK - Pozary'!$D$42:$G$42</c:f>
              <c:numCache>
                <c:formatCode>General</c:formatCode>
                <c:ptCount val="4"/>
                <c:pt idx="0">
                  <c:v>34</c:v>
                </c:pt>
                <c:pt idx="1">
                  <c:v>45</c:v>
                </c:pt>
                <c:pt idx="2">
                  <c:v>54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06-354E-9CDD-9F5E0A5BAB46}"/>
            </c:ext>
          </c:extLst>
        </c:ser>
        <c:ser>
          <c:idx val="5"/>
          <c:order val="5"/>
          <c:tx>
            <c:strRef>
              <c:f>'MSK - Pozary'!$C$43</c:f>
              <c:strCache>
                <c:ptCount val="1"/>
                <c:pt idx="0">
                  <c:v>září</c:v>
                </c:pt>
              </c:strCache>
            </c:strRef>
          </c:tx>
          <c:spPr>
            <a:solidFill>
              <a:srgbClr val="C00000"/>
            </a:solidFill>
            <a:ln w="6350">
              <a:noFill/>
            </a:ln>
            <a:effectLst/>
          </c:spPr>
          <c:invertIfNegative val="0"/>
          <c:cat>
            <c:numRef>
              <c:f>'MSK - Pozary'!$D$37:$G$37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'MSK - Pozary'!$D$43:$G$43</c:f>
              <c:numCache>
                <c:formatCode>General</c:formatCode>
                <c:ptCount val="4"/>
                <c:pt idx="0">
                  <c:v>13</c:v>
                </c:pt>
                <c:pt idx="1">
                  <c:v>11</c:v>
                </c:pt>
                <c:pt idx="2">
                  <c:v>15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06-354E-9CDD-9F5E0A5BAB46}"/>
            </c:ext>
          </c:extLst>
        </c:ser>
        <c:ser>
          <c:idx val="6"/>
          <c:order val="6"/>
          <c:tx>
            <c:strRef>
              <c:f>'MSK - Pozary'!$C$44</c:f>
              <c:strCache>
                <c:ptCount val="1"/>
                <c:pt idx="0">
                  <c:v>Celkem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'MSK - Pozary'!$D$37:$G$37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'MSK - Pozary'!$D$44:$G$44</c:f>
              <c:numCache>
                <c:formatCode>#,##0</c:formatCode>
                <c:ptCount val="4"/>
                <c:pt idx="0">
                  <c:v>182</c:v>
                </c:pt>
                <c:pt idx="1">
                  <c:v>158</c:v>
                </c:pt>
                <c:pt idx="2">
                  <c:v>251</c:v>
                </c:pt>
                <c:pt idx="3">
                  <c:v>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306-354E-9CDD-9F5E0A5BAB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56876520"/>
        <c:axId val="356874952"/>
      </c:barChart>
      <c:catAx>
        <c:axId val="356876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56874952"/>
        <c:crosses val="autoZero"/>
        <c:auto val="1"/>
        <c:lblAlgn val="ctr"/>
        <c:lblOffset val="100"/>
        <c:noMultiLvlLbl val="0"/>
      </c:catAx>
      <c:valAx>
        <c:axId val="356874952"/>
        <c:scaling>
          <c:orientation val="minMax"/>
          <c:max val="450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56876520"/>
        <c:crosses val="autoZero"/>
        <c:crossBetween val="between"/>
        <c:majorUnit val="150"/>
        <c:minorUnit val="75"/>
      </c:valAx>
      <c:spPr>
        <a:noFill/>
        <a:ln>
          <a:noFill/>
        </a:ln>
        <a:effectLst/>
      </c:spPr>
    </c:plotArea>
    <c:legend>
      <c:legendPos val="t"/>
      <c:legendEntry>
        <c:idx val="6"/>
        <c:delete val="1"/>
      </c:legendEntry>
      <c:layout>
        <c:manualLayout>
          <c:xMode val="edge"/>
          <c:yMode val="edge"/>
          <c:x val="0.18161732029774469"/>
          <c:y val="3.4003927041705503E-2"/>
          <c:w val="0.71545721110352822"/>
          <c:h val="0.12896378874241357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bg1">
            <a:lumMod val="95000"/>
          </a:schemeClr>
        </a:gs>
        <a:gs pos="100000">
          <a:schemeClr val="bg1"/>
        </a:gs>
      </a:gsLst>
      <a:lin ang="16200000" scaled="1"/>
      <a:tileRect/>
    </a:gradFill>
    <a:ln w="6350" cap="flat" cmpd="sng" algn="ctr">
      <a:solidFill>
        <a:schemeClr val="bg1">
          <a:lumMod val="65000"/>
        </a:schemeClr>
      </a:solidFill>
      <a:round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518584977800926E-2"/>
          <c:y val="0.19209816975505342"/>
          <c:w val="0.91240230564780023"/>
          <c:h val="0.46430584988889451"/>
        </c:manualLayout>
      </c:layout>
      <c:lineChart>
        <c:grouping val="standard"/>
        <c:varyColors val="0"/>
        <c:ser>
          <c:idx val="0"/>
          <c:order val="0"/>
          <c:tx>
            <c:v>  Neemergentní události celkem</c:v>
          </c:tx>
          <c:spPr>
            <a:ln w="508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15"/>
            <c:spPr>
              <a:solidFill>
                <a:srgbClr val="7030A0"/>
              </a:solidFill>
              <a:ln w="38100">
                <a:solidFill>
                  <a:schemeClr val="bg1"/>
                </a:solidFill>
              </a:ln>
              <a:effectLst/>
            </c:spPr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('MSK - Ostatni cinnost'!$L$16,'MSK - Ostatni cinnost'!$N$16,'MSK - Ostatni cinnost'!$P$16,'MSK - Ostatni cinnost'!$R$16)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('MSK - Ostatni cinnost'!$L$22,'MSK - Ostatni cinnost'!$N$22,'MSK - Ostatni cinnost'!$P$22,'MSK - Ostatni cinnost'!$R$22)</c:f>
              <c:numCache>
                <c:formatCode>#,##0</c:formatCode>
                <c:ptCount val="4"/>
                <c:pt idx="0">
                  <c:v>6886</c:v>
                </c:pt>
                <c:pt idx="1">
                  <c:v>6308</c:v>
                </c:pt>
                <c:pt idx="2">
                  <c:v>7939</c:v>
                </c:pt>
                <c:pt idx="3">
                  <c:v>6539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08-4414-97C7-4D8B23252CCD}"/>
            </c:ext>
          </c:extLst>
        </c:ser>
        <c:ser>
          <c:idx val="1"/>
          <c:order val="1"/>
          <c:tx>
            <c:strRef>
              <c:f>'MSK - Ostatni cinnost'!$M$17</c:f>
              <c:strCache>
                <c:ptCount val="1"/>
                <c:pt idx="0">
                  <c:v>  Neemrgentní události s účastí JSDHO</c:v>
                </c:pt>
              </c:strCache>
            </c:strRef>
          </c:tx>
          <c:spPr>
            <a:ln w="635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5"/>
            <c:spPr>
              <a:solidFill>
                <a:srgbClr val="00B0F0"/>
              </a:solidFill>
              <a:ln w="50800">
                <a:solidFill>
                  <a:schemeClr val="bg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cs-CZ" sz="2000" b="1" i="0" u="none" strike="noStrike" kern="1200" baseline="0">
                    <a:solidFill>
                      <a:srgbClr val="00B0F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('MSK - Ostatni cinnost'!$M$22,'MSK - Ostatni cinnost'!$O$22,'MSK - Ostatni cinnost'!$Q$22,'MSK - Ostatni cinnost'!$S$22)</c:f>
              <c:numCache>
                <c:formatCode>#,##0</c:formatCode>
                <c:ptCount val="4"/>
                <c:pt idx="0">
                  <c:v>2819</c:v>
                </c:pt>
                <c:pt idx="1">
                  <c:v>2654</c:v>
                </c:pt>
                <c:pt idx="2">
                  <c:v>3857</c:v>
                </c:pt>
                <c:pt idx="3">
                  <c:v>2905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08-4414-97C7-4D8B23252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7519584"/>
        <c:axId val="650362160"/>
      </c:lineChart>
      <c:catAx>
        <c:axId val="72751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50362160"/>
        <c:crosses val="autoZero"/>
        <c:auto val="1"/>
        <c:lblAlgn val="ctr"/>
        <c:lblOffset val="100"/>
        <c:noMultiLvlLbl val="0"/>
      </c:catAx>
      <c:valAx>
        <c:axId val="650362160"/>
        <c:scaling>
          <c:orientation val="minMax"/>
          <c:max val="9000"/>
          <c:min val="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27519584"/>
        <c:crosses val="autoZero"/>
        <c:crossBetween val="between"/>
        <c:majorUnit val="150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7316238250513621"/>
          <c:y val="0.89982608299354827"/>
          <c:w val="0.69511020390591693"/>
          <c:h val="9.6542315271986062E-2"/>
        </c:manualLayout>
      </c:layout>
      <c:overlay val="0"/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0" dirty="0"/>
              <a:t>Stanoviska k projektům a kolaudace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List1!$B$3:$B$4</c:f>
              <c:strCache>
                <c:ptCount val="2"/>
                <c:pt idx="0">
                  <c:v>Stanoviska k projektům</c:v>
                </c:pt>
                <c:pt idx="1">
                  <c:v>Počet účastí na kolaudaci</c:v>
                </c:pt>
              </c:strCache>
            </c:strRef>
          </c:cat>
          <c:val>
            <c:numRef>
              <c:f>List1!$C$3:$C$4</c:f>
              <c:numCache>
                <c:formatCode>General</c:formatCode>
                <c:ptCount val="2"/>
                <c:pt idx="0">
                  <c:v>5151</c:v>
                </c:pt>
                <c:pt idx="1">
                  <c:v>2304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4A-4AD0-B538-AE51A5FAE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8529312"/>
        <c:axId val="-28518976"/>
      </c:barChart>
      <c:catAx>
        <c:axId val="-2852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28518976"/>
        <c:crosses val="autoZero"/>
        <c:auto val="1"/>
        <c:lblAlgn val="ctr"/>
        <c:lblOffset val="100"/>
        <c:noMultiLvlLbl val="0"/>
      </c:catAx>
      <c:valAx>
        <c:axId val="-2851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2852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Počet</a:t>
            </a:r>
            <a:r>
              <a:rPr lang="cs-CZ" baseline="0" dirty="0"/>
              <a:t> kontrol SPD</a:t>
            </a:r>
            <a:endParaRPr lang="cs-C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List1!$H$25</c:f>
              <c:strCache>
                <c:ptCount val="1"/>
                <c:pt idx="0">
                  <c:v>počet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List1!$G$26:$G$28</c:f>
              <c:strCache>
                <c:ptCount val="3"/>
                <c:pt idx="0">
                  <c:v>KK</c:v>
                </c:pt>
                <c:pt idx="1">
                  <c:v>TK</c:v>
                </c:pt>
                <c:pt idx="2">
                  <c:v>ÚPK</c:v>
                </c:pt>
              </c:strCache>
            </c:strRef>
          </c:cat>
          <c:val>
            <c:numRef>
              <c:f>List1!$H$26:$H$28</c:f>
              <c:numCache>
                <c:formatCode>General</c:formatCode>
                <c:ptCount val="3"/>
                <c:pt idx="0">
                  <c:v>110</c:v>
                </c:pt>
                <c:pt idx="1">
                  <c:v>742</c:v>
                </c:pt>
                <c:pt idx="2">
                  <c:v>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5A-4706-8C9A-2B0BE382C02B}"/>
            </c:ext>
          </c:extLst>
        </c:ser>
        <c:ser>
          <c:idx val="1"/>
          <c:order val="1"/>
          <c:tx>
            <c:strRef>
              <c:f>List1!$I$25</c:f>
              <c:strCache>
                <c:ptCount val="1"/>
                <c:pt idx="0">
                  <c:v>bez nedostatků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List1!$G$26:$G$28</c:f>
              <c:strCache>
                <c:ptCount val="3"/>
                <c:pt idx="0">
                  <c:v>KK</c:v>
                </c:pt>
                <c:pt idx="1">
                  <c:v>TK</c:v>
                </c:pt>
                <c:pt idx="2">
                  <c:v>ÚPK</c:v>
                </c:pt>
              </c:strCache>
            </c:strRef>
          </c:cat>
          <c:val>
            <c:numRef>
              <c:f>List1!$I$26:$I$28</c:f>
              <c:numCache>
                <c:formatCode>General</c:formatCode>
                <c:ptCount val="3"/>
                <c:pt idx="0">
                  <c:v>69</c:v>
                </c:pt>
                <c:pt idx="1">
                  <c:v>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5A-4706-8C9A-2B0BE382C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8524960"/>
        <c:axId val="-28528768"/>
      </c:barChart>
      <c:catAx>
        <c:axId val="-2852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28528768"/>
        <c:crosses val="autoZero"/>
        <c:auto val="1"/>
        <c:lblAlgn val="ctr"/>
        <c:lblOffset val="100"/>
        <c:noMultiLvlLbl val="0"/>
      </c:catAx>
      <c:valAx>
        <c:axId val="-2852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28524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cs-CZ" sz="1400" b="0"/>
              <a:t>Přestupková</a:t>
            </a:r>
            <a:r>
              <a:rPr lang="cs-CZ" sz="1400" b="0" baseline="0"/>
              <a:t> řízení</a:t>
            </a:r>
            <a:endParaRPr lang="cs-CZ" sz="1400" b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'C:\Cenda\OneDrive\HZS\06_Výstupy\[Kontroly_rozbor.xlsx]MSK_tab'!$G$30</c:f>
              <c:strCache>
                <c:ptCount val="1"/>
                <c:pt idx="0">
                  <c:v>počet</c:v>
                </c:pt>
              </c:strCache>
            </c:strRef>
          </c:tx>
          <c:spPr>
            <a:solidFill>
              <a:srgbClr val="7030A0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0E9-4CA2-A056-9F657FE24FD3}"/>
              </c:ext>
            </c:extLst>
          </c:dPt>
          <c:dLbls>
            <c:dLbl>
              <c:idx val="0"/>
              <c:layout>
                <c:manualLayout>
                  <c:x val="5.8986390864262148E-2"/>
                  <c:y val="8.679259259259086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ysClr val="windowText" lastClr="000000"/>
                      </a:solidFill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E9-4CA2-A056-9F657FE24FD3}"/>
                </c:ext>
              </c:extLst>
            </c:dLbl>
            <c:dLbl>
              <c:idx val="1"/>
              <c:layout>
                <c:manualLayout>
                  <c:x val="0"/>
                  <c:y val="8.287037037037037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ysClr val="windowText" lastClr="000000"/>
                      </a:solidFill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E9-4CA2-A056-9F657FE24F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[1]MSK_tab!$F$31:$F$33</c:f>
              <c:strCache>
                <c:ptCount val="3"/>
                <c:pt idx="0">
                  <c:v>nezkrácené řázení</c:v>
                </c:pt>
                <c:pt idx="1">
                  <c:v>příkazní řízení</c:v>
                </c:pt>
                <c:pt idx="2">
                  <c:v>příkazový blok</c:v>
                </c:pt>
              </c:strCache>
            </c:strRef>
          </c:cat>
          <c:val>
            <c:numRef>
              <c:f>[1]MSK_tab!$G$31:$G$33</c:f>
              <c:numCache>
                <c:formatCode>General</c:formatCode>
                <c:ptCount val="3"/>
                <c:pt idx="0">
                  <c:v>2</c:v>
                </c:pt>
                <c:pt idx="1">
                  <c:v>16</c:v>
                </c:pt>
                <c:pt idx="2">
                  <c:v>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E9-4CA2-A056-9F657FE24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8525504"/>
        <c:axId val="-28527680"/>
      </c:barChart>
      <c:lineChart>
        <c:grouping val="standard"/>
        <c:varyColors val="0"/>
        <c:ser>
          <c:idx val="1"/>
          <c:order val="1"/>
          <c:tx>
            <c:strRef>
              <c:f>'C:\Cenda\OneDrive\HZS\06_Výstupy\[Kontroly_rozbor.xlsx]MSK_tab'!$H$30</c:f>
              <c:strCache>
                <c:ptCount val="1"/>
                <c:pt idx="0">
                  <c:v>částka</c:v>
                </c:pt>
              </c:strCache>
            </c:strRef>
          </c:tx>
          <c:spPr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pPr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[1]MSK_tab!$F$31:$F$33</c:f>
              <c:strCache>
                <c:ptCount val="3"/>
                <c:pt idx="0">
                  <c:v>nezkrácené řázení</c:v>
                </c:pt>
                <c:pt idx="1">
                  <c:v>příkazní řízení</c:v>
                </c:pt>
                <c:pt idx="2">
                  <c:v>příkazový blok</c:v>
                </c:pt>
              </c:strCache>
            </c:strRef>
          </c:cat>
          <c:val>
            <c:numRef>
              <c:f>[1]MSK_tab!$H$31:$H$33</c:f>
              <c:numCache>
                <c:formatCode>General</c:formatCode>
                <c:ptCount val="3"/>
                <c:pt idx="0">
                  <c:v>52000</c:v>
                </c:pt>
                <c:pt idx="1">
                  <c:v>365000</c:v>
                </c:pt>
                <c:pt idx="2">
                  <c:v>831600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0E9-4CA2-A056-9F657FE24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8530400"/>
        <c:axId val="-28516800"/>
      </c:lineChart>
      <c:catAx>
        <c:axId val="-28525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8527680"/>
        <c:crosses val="autoZero"/>
        <c:auto val="1"/>
        <c:lblAlgn val="ctr"/>
        <c:lblOffset val="100"/>
        <c:noMultiLvlLbl val="0"/>
      </c:catAx>
      <c:valAx>
        <c:axId val="-28527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8525504"/>
        <c:crosses val="autoZero"/>
        <c:crossBetween val="between"/>
      </c:valAx>
      <c:valAx>
        <c:axId val="-2851680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one"/>
        <c:crossAx val="-28530400"/>
        <c:crosses val="max"/>
        <c:crossBetween val="between"/>
      </c:valAx>
      <c:catAx>
        <c:axId val="-28530400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one"/>
        <c:crossAx val="-28516800"/>
        <c:crosses val="max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5CD5D-C888-4060-9D36-CFFC045B2EA9}" type="datetimeFigureOut">
              <a:rPr lang="cs-CZ" smtClean="0"/>
              <a:pPr/>
              <a:t>02.09.2020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EBE6C-FE83-4BF2-8A56-7D7B7F22DBB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755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- 22 stanic HZS MSK,</a:t>
            </a:r>
            <a:r>
              <a:rPr lang="cs-CZ" baseline="0" dirty="0"/>
              <a:t> z toho 10x IVC a 12x pouze stanice HZS MSK.</a:t>
            </a:r>
          </a:p>
          <a:p>
            <a:r>
              <a:rPr lang="cs-CZ" baseline="0" dirty="0"/>
              <a:t> - 355 jednotek SDH obcí, z toho 1x IVC (Město Albrechtice)</a:t>
            </a:r>
          </a:p>
          <a:p>
            <a:r>
              <a:rPr lang="cs-CZ" baseline="0" dirty="0"/>
              <a:t> - 19 jednotek podnikových hasičů, z toho 10x HZSP a 9x SDHP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6AACD-19E0-4AAF-8D15-CD89743965F5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7013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EBE6C-FE83-4BF2-8A56-7D7B7F22DBB2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9264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2 odstoupené – vypsat)</a:t>
            </a:r>
          </a:p>
          <a:p>
            <a:r>
              <a:rPr lang="cs-CZ" dirty="0" err="1"/>
              <a:t>Neśpěšní</a:t>
            </a:r>
            <a:r>
              <a:rPr lang="cs-CZ" dirty="0"/>
              <a:t> o kolik žádali – to samé u zbývajících podprogramů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EBE6C-FE83-4BF2-8A56-7D7B7F22DBB2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1313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2 odstoupené – vypsat)</a:t>
            </a:r>
          </a:p>
          <a:p>
            <a:r>
              <a:rPr lang="cs-CZ" dirty="0" err="1"/>
              <a:t>Neśpěšní</a:t>
            </a:r>
            <a:r>
              <a:rPr lang="cs-CZ" dirty="0"/>
              <a:t> o kolik žádali – to samé u zbývajících podprogramů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EBE6C-FE83-4BF2-8A56-7D7B7F22DBB2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3051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EBE6C-FE83-4BF2-8A56-7D7B7F22DBB2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3482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Věcné vybavení – doplnění informací:</a:t>
            </a:r>
          </a:p>
          <a:p>
            <a:r>
              <a:rPr lang="cs-CZ" dirty="0"/>
              <a:t>15 ks záchranných sání RS5 – pro předurčené JPO II pro práci na vodě s využitím lodí</a:t>
            </a:r>
          </a:p>
          <a:p>
            <a:r>
              <a:rPr lang="cs-CZ" dirty="0"/>
              <a:t>28 ks stabilizační tyče – pro předurčené JPO II a III na dopravní nehody s vyproštěním osob (26 JPO II, 2 JPO III)</a:t>
            </a:r>
          </a:p>
          <a:p>
            <a:r>
              <a:rPr lang="cs-CZ" dirty="0"/>
              <a:t>3 ks AED – pro předurčené JPO II na dopravní nehody s vyproštěním osob (JSDH Vratimov, JSDH Litultovice, JSDH Frýdlant nad Ostravicí)</a:t>
            </a:r>
          </a:p>
          <a:p>
            <a:r>
              <a:rPr lang="cs-CZ" dirty="0"/>
              <a:t>157 ks talkových láhví – pro vybrané JPO II a III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EBE6C-FE83-4BF2-8A56-7D7B7F22DBB2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1386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u="sng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626FDA-E5CA-485E-B18D-BACD7C4A1B30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9871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u="sng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626FDA-E5CA-485E-B18D-BACD7C4A1B30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100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6726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71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EBE6C-FE83-4BF2-8A56-7D7B7F22DBB2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2735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6AACD-19E0-4AAF-8D15-CD89743965F5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1953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Světleji</a:t>
            </a:r>
            <a:r>
              <a:rPr lang="cs-CZ" baseline="0" dirty="0"/>
              <a:t> podbarvené ukazatele obsahují informace o počtu událostí s účastí JSDHO v MSK ve sledovaném období.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6AACD-19E0-4AAF-8D15-CD89743965F5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0576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6AACD-19E0-4AAF-8D15-CD89743965F5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8894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6AACD-19E0-4AAF-8D15-CD89743965F5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2046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6AACD-19E0-4AAF-8D15-CD89743965F5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8953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Počet neemergentních událostí v Moravskoslezském</a:t>
            </a:r>
            <a:r>
              <a:rPr lang="cs-CZ" baseline="0" dirty="0"/>
              <a:t> kraji v letech 2016-2019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6AACD-19E0-4AAF-8D15-CD89743965F5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2315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340 pokut za 1.633.500 Kč = 4 x nezkrácené řízení za celkem 130.000 Kč, 21 x příkazní řízení za celkem 676.000 Kč, 215 x příkazový blok za celkem 827.500 Kč</a:t>
            </a:r>
          </a:p>
          <a:p>
            <a:r>
              <a:rPr lang="cs-CZ" dirty="0"/>
              <a:t>Reakce detektorů 49x – hlásiče požáru 11x, detektory CO 38x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EBE6C-FE83-4BF2-8A56-7D7B7F22DBB2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0835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2 odstoupené – vypsat)</a:t>
            </a:r>
          </a:p>
          <a:p>
            <a:r>
              <a:rPr lang="cs-CZ" dirty="0" err="1"/>
              <a:t>Neśpěšní</a:t>
            </a:r>
            <a:r>
              <a:rPr lang="cs-CZ" dirty="0"/>
              <a:t> o kolik žádali – to samé u zbývajících podprogramů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EBE6C-FE83-4BF2-8A56-7D7B7F22DBB2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9463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DFB1-C59B-46E7-B9AE-FA6B89FC9F5F}" type="datetimeFigureOut">
              <a:rPr lang="cs-CZ" smtClean="0"/>
              <a:pPr/>
              <a:t>02.09.2020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2E4A-6448-4143-81DA-75972A7618B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DFB1-C59B-46E7-B9AE-FA6B89FC9F5F}" type="datetimeFigureOut">
              <a:rPr lang="cs-CZ" smtClean="0"/>
              <a:pPr/>
              <a:t>02.09.2020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2E4A-6448-4143-81DA-75972A7618B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DFB1-C59B-46E7-B9AE-FA6B89FC9F5F}" type="datetimeFigureOut">
              <a:rPr lang="cs-CZ" smtClean="0"/>
              <a:pPr/>
              <a:t>02.09.2020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2E4A-6448-4143-81DA-75972A7618B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DFB1-C59B-46E7-B9AE-FA6B89FC9F5F}" type="datetimeFigureOut">
              <a:rPr lang="cs-CZ" smtClean="0"/>
              <a:pPr/>
              <a:t>02.09.2020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2E4A-6448-4143-81DA-75972A7618B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DFB1-C59B-46E7-B9AE-FA6B89FC9F5F}" type="datetimeFigureOut">
              <a:rPr lang="cs-CZ" smtClean="0"/>
              <a:pPr/>
              <a:t>02.09.2020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2E4A-6448-4143-81DA-75972A7618B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DFB1-C59B-46E7-B9AE-FA6B89FC9F5F}" type="datetimeFigureOut">
              <a:rPr lang="cs-CZ" smtClean="0"/>
              <a:pPr/>
              <a:t>02.09.2020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2E4A-6448-4143-81DA-75972A7618B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DFB1-C59B-46E7-B9AE-FA6B89FC9F5F}" type="datetimeFigureOut">
              <a:rPr lang="cs-CZ" smtClean="0"/>
              <a:pPr/>
              <a:t>02.09.2020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2E4A-6448-4143-81DA-75972A7618B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DFB1-C59B-46E7-B9AE-FA6B89FC9F5F}" type="datetimeFigureOut">
              <a:rPr lang="cs-CZ" smtClean="0"/>
              <a:pPr/>
              <a:t>02.09.2020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2E4A-6448-4143-81DA-75972A7618B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DFB1-C59B-46E7-B9AE-FA6B89FC9F5F}" type="datetimeFigureOut">
              <a:rPr lang="cs-CZ" smtClean="0"/>
              <a:pPr/>
              <a:t>02.09.2020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2E4A-6448-4143-81DA-75972A7618B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DFB1-C59B-46E7-B9AE-FA6B89FC9F5F}" type="datetimeFigureOut">
              <a:rPr lang="cs-CZ" smtClean="0"/>
              <a:pPr/>
              <a:t>02.09.2020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2E4A-6448-4143-81DA-75972A7618B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DFB1-C59B-46E7-B9AE-FA6B89FC9F5F}" type="datetimeFigureOut">
              <a:rPr lang="cs-CZ" smtClean="0"/>
              <a:pPr/>
              <a:t>02.09.2020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2E4A-6448-4143-81DA-75972A7618B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5DFB1-C59B-46E7-B9AE-FA6B89FC9F5F}" type="datetimeFigureOut">
              <a:rPr lang="cs-CZ" smtClean="0"/>
              <a:pPr/>
              <a:t>02.09.2020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C2E4A-6448-4143-81DA-75972A7618B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.</a:t>
            </a:r>
          </a:p>
        </p:txBody>
      </p:sp>
      <p:pic>
        <p:nvPicPr>
          <p:cNvPr id="3075" name="Obrázek 4" descr="mal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6524625"/>
            <a:ext cx="2730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ovéPole 5"/>
          <p:cNvSpPr txBox="1">
            <a:spLocks noChangeArrowheads="1"/>
          </p:cNvSpPr>
          <p:nvPr/>
        </p:nvSpPr>
        <p:spPr bwMode="auto">
          <a:xfrm>
            <a:off x="323788" y="309285"/>
            <a:ext cx="8208652" cy="6463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cs-CZ" sz="3600" b="1" dirty="0">
                <a:latin typeface="Calibri" charset="0"/>
              </a:rPr>
              <a:t>Zastupitelstvo Moravskoslezského kraje</a:t>
            </a:r>
          </a:p>
        </p:txBody>
      </p:sp>
      <p:pic>
        <p:nvPicPr>
          <p:cNvPr id="3077" name="Obrázek 13" descr="hzs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02893"/>
            <a:ext cx="1944588" cy="272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Obrázek 14" descr="velkyHZSMS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16622"/>
            <a:ext cx="2088355" cy="254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10"/>
          <p:cNvSpPr txBox="1"/>
          <p:nvPr/>
        </p:nvSpPr>
        <p:spPr>
          <a:xfrm>
            <a:off x="683568" y="5827330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Ostrava, 03. 09. 2020</a:t>
            </a:r>
          </a:p>
        </p:txBody>
      </p:sp>
      <p:sp>
        <p:nvSpPr>
          <p:cNvPr id="8" name="TextovéPole 10">
            <a:extLst>
              <a:ext uri="{FF2B5EF4-FFF2-40B4-BE49-F238E27FC236}">
                <a16:creationId xmlns:a16="http://schemas.microsoft.com/office/drawing/2014/main" id="{15922946-405E-9C4F-BCA4-6F1296D74DDE}"/>
              </a:ext>
            </a:extLst>
          </p:cNvPr>
          <p:cNvSpPr txBox="1"/>
          <p:nvPr/>
        </p:nvSpPr>
        <p:spPr>
          <a:xfrm>
            <a:off x="683568" y="530120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brig. gen. Ing. Vladimír Vlček, Ph.D., MBA</a:t>
            </a:r>
          </a:p>
        </p:txBody>
      </p:sp>
      <p:sp>
        <p:nvSpPr>
          <p:cNvPr id="9" name="TextovéPole 10">
            <a:extLst>
              <a:ext uri="{FF2B5EF4-FFF2-40B4-BE49-F238E27FC236}">
                <a16:creationId xmlns:a16="http://schemas.microsoft.com/office/drawing/2014/main" id="{3D47AAF6-2D78-D548-B158-319A853280F1}"/>
              </a:ext>
            </a:extLst>
          </p:cNvPr>
          <p:cNvSpPr txBox="1"/>
          <p:nvPr/>
        </p:nvSpPr>
        <p:spPr>
          <a:xfrm>
            <a:off x="683568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Zpráva o stavu PO v kraji za rok 2019 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43623D6-4112-5B46-A260-90E9EDFC0FD0}"/>
              </a:ext>
            </a:extLst>
          </p:cNvPr>
          <p:cNvSpPr txBox="1"/>
          <p:nvPr/>
        </p:nvSpPr>
        <p:spPr>
          <a:xfrm>
            <a:off x="7744858" y="46931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3343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 txBox="1">
            <a:spLocks/>
          </p:cNvSpPr>
          <p:nvPr/>
        </p:nvSpPr>
        <p:spPr>
          <a:xfrm>
            <a:off x="5976156" y="860134"/>
            <a:ext cx="3167844" cy="516638"/>
          </a:xfrm>
          <a:prstGeom prst="rect">
            <a:avLst/>
          </a:prstGeom>
        </p:spPr>
        <p:txBody>
          <a:bodyPr vert="horz" lIns="135000" tIns="27000" rIns="216000" bIns="2700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1500" b="1" dirty="0">
              <a:solidFill>
                <a:srgbClr val="FFFF00"/>
              </a:solidFill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/>
          </p:nvPr>
        </p:nvGraphicFramePr>
        <p:xfrm>
          <a:off x="193100" y="1376772"/>
          <a:ext cx="8757800" cy="2592108"/>
        </p:xfrm>
        <a:graphic>
          <a:graphicData uri="http://schemas.openxmlformats.org/drawingml/2006/table">
            <a:tbl>
              <a:tblPr/>
              <a:tblGrid>
                <a:gridCol w="25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0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0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07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0610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Podtyp</a:t>
                      </a:r>
                      <a:b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</a:br>
                      <a:r>
                        <a:rPr lang="cs-CZ" sz="16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neemergentní události</a:t>
                      </a:r>
                      <a:endParaRPr lang="cs-CZ" sz="16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2016</a:t>
                      </a:r>
                    </a:p>
                  </a:txBody>
                  <a:tcPr marL="4612" marR="4612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cs-CZ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4612" marR="4612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4612" marR="4612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cs-CZ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4612" marR="4612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4612" marR="4612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cs-CZ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4612" marR="4612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2019</a:t>
                      </a:r>
                    </a:p>
                  </a:txBody>
                  <a:tcPr marL="4612" marR="4612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cs-CZ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4612" marR="4612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00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celkem</a:t>
                      </a:r>
                    </a:p>
                  </a:txBody>
                  <a:tcPr marL="4612" marR="4612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 účastí JSDHO</a:t>
                      </a:r>
                    </a:p>
                  </a:txBody>
                  <a:tcPr marL="4612" marR="4612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celkem</a:t>
                      </a:r>
                    </a:p>
                  </a:txBody>
                  <a:tcPr marL="4612" marR="4612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 účastí JSDHO</a:t>
                      </a:r>
                    </a:p>
                  </a:txBody>
                  <a:tcPr marL="4612" marR="4612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celkem</a:t>
                      </a:r>
                    </a:p>
                  </a:txBody>
                  <a:tcPr marL="4612" marR="4612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 účastí JSDHO</a:t>
                      </a:r>
                    </a:p>
                  </a:txBody>
                  <a:tcPr marL="4612" marR="4612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celkem</a:t>
                      </a:r>
                    </a:p>
                  </a:txBody>
                  <a:tcPr marL="4612" marR="4612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 účastí JSDHO</a:t>
                      </a:r>
                    </a:p>
                  </a:txBody>
                  <a:tcPr marL="4612" marR="4612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Likvidace obtížného hmyzu</a:t>
                      </a:r>
                    </a:p>
                  </a:txBody>
                  <a:tcPr marL="64294" marR="7144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2 580</a:t>
                      </a:r>
                    </a:p>
                  </a:txBody>
                  <a:tcPr marL="7144" marR="144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1 551</a:t>
                      </a:r>
                    </a:p>
                  </a:txBody>
                  <a:tcPr marL="7144" marR="144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1 954</a:t>
                      </a:r>
                    </a:p>
                  </a:txBody>
                  <a:tcPr marL="7144" marR="144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1 339</a:t>
                      </a:r>
                    </a:p>
                  </a:txBody>
                  <a:tcPr marL="7144" marR="144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3 439</a:t>
                      </a:r>
                    </a:p>
                  </a:txBody>
                  <a:tcPr marL="7144" marR="144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2 334</a:t>
                      </a:r>
                    </a:p>
                  </a:txBody>
                  <a:tcPr marL="7144" marR="144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2 326</a:t>
                      </a:r>
                    </a:p>
                  </a:txBody>
                  <a:tcPr marL="7144" marR="144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1 496</a:t>
                      </a:r>
                    </a:p>
                  </a:txBody>
                  <a:tcPr marL="7144" marR="144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Neakutní otevření prostor</a:t>
                      </a:r>
                    </a:p>
                  </a:txBody>
                  <a:tcPr marL="64294" marR="7144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2 606</a:t>
                      </a:r>
                    </a:p>
                  </a:txBody>
                  <a:tcPr marL="7144" marR="144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7144" marR="144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2 571</a:t>
                      </a:r>
                    </a:p>
                  </a:txBody>
                  <a:tcPr marL="7144" marR="144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7144" marR="144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2 587</a:t>
                      </a:r>
                    </a:p>
                  </a:txBody>
                  <a:tcPr marL="7144" marR="144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7144" marR="144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2 417</a:t>
                      </a:r>
                    </a:p>
                  </a:txBody>
                  <a:tcPr marL="7144" marR="144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marL="7144" marR="144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Asistence u sport. a kult. akcí</a:t>
                      </a:r>
                    </a:p>
                  </a:txBody>
                  <a:tcPr marL="64294" marR="7144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433</a:t>
                      </a:r>
                    </a:p>
                  </a:txBody>
                  <a:tcPr marL="7144" marR="144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410</a:t>
                      </a:r>
                    </a:p>
                  </a:txBody>
                  <a:tcPr marL="7144" marR="144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429</a:t>
                      </a:r>
                    </a:p>
                  </a:txBody>
                  <a:tcPr marL="7144" marR="144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416</a:t>
                      </a:r>
                    </a:p>
                  </a:txBody>
                  <a:tcPr marL="7144" marR="144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558</a:t>
                      </a:r>
                    </a:p>
                  </a:txBody>
                  <a:tcPr marL="7144" marR="144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542</a:t>
                      </a:r>
                    </a:p>
                  </a:txBody>
                  <a:tcPr marL="7144" marR="144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498</a:t>
                      </a:r>
                    </a:p>
                  </a:txBody>
                  <a:tcPr marL="7144" marR="144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494</a:t>
                      </a:r>
                    </a:p>
                  </a:txBody>
                  <a:tcPr marL="7144" marR="144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Ostatní</a:t>
                      </a:r>
                    </a:p>
                  </a:txBody>
                  <a:tcPr marL="64294" marR="7144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1 267</a:t>
                      </a:r>
                    </a:p>
                  </a:txBody>
                  <a:tcPr marL="7144" marR="144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808</a:t>
                      </a:r>
                    </a:p>
                  </a:txBody>
                  <a:tcPr marL="7144" marR="144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1 354</a:t>
                      </a:r>
                    </a:p>
                  </a:txBody>
                  <a:tcPr marL="7144" marR="144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859</a:t>
                      </a:r>
                    </a:p>
                  </a:txBody>
                  <a:tcPr marL="7144" marR="144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1 355</a:t>
                      </a:r>
                    </a:p>
                  </a:txBody>
                  <a:tcPr marL="7144" marR="144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937</a:t>
                      </a:r>
                    </a:p>
                  </a:txBody>
                  <a:tcPr marL="7144" marR="144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1 298</a:t>
                      </a:r>
                    </a:p>
                  </a:txBody>
                  <a:tcPr marL="7144" marR="144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866</a:t>
                      </a:r>
                    </a:p>
                  </a:txBody>
                  <a:tcPr marL="7144" marR="144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Celkem </a:t>
                      </a:r>
                      <a:r>
                        <a:rPr lang="cs-CZ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neemerg</a:t>
                      </a:r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. událostí</a:t>
                      </a:r>
                    </a:p>
                  </a:txBody>
                  <a:tcPr marL="64294" marR="7144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6 886</a:t>
                      </a:r>
                    </a:p>
                  </a:txBody>
                  <a:tcPr marL="7144" marR="144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2 819</a:t>
                      </a:r>
                    </a:p>
                  </a:txBody>
                  <a:tcPr marL="7144" marR="144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6 308</a:t>
                      </a:r>
                    </a:p>
                  </a:txBody>
                  <a:tcPr marL="7144" marR="144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2 654</a:t>
                      </a:r>
                    </a:p>
                  </a:txBody>
                  <a:tcPr marL="7144" marR="144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7 939</a:t>
                      </a:r>
                    </a:p>
                  </a:txBody>
                  <a:tcPr marL="7144" marR="144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3 857</a:t>
                      </a:r>
                    </a:p>
                  </a:txBody>
                  <a:tcPr marL="7144" marR="144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6 539</a:t>
                      </a:r>
                    </a:p>
                  </a:txBody>
                  <a:tcPr marL="7144" marR="144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2 905</a:t>
                      </a:r>
                    </a:p>
                  </a:txBody>
                  <a:tcPr marL="7144" marR="144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8" name="Obrázek 4" descr="maly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6524625"/>
            <a:ext cx="2730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5"/>
          <p:cNvSpPr txBox="1">
            <a:spLocks noChangeArrowheads="1"/>
          </p:cNvSpPr>
          <p:nvPr/>
        </p:nvSpPr>
        <p:spPr bwMode="auto">
          <a:xfrm>
            <a:off x="431800" y="116632"/>
            <a:ext cx="8280400" cy="107721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cs-CZ" sz="3200" b="1" dirty="0">
                <a:latin typeface="Calibri" charset="0"/>
              </a:rPr>
              <a:t>Počet </a:t>
            </a:r>
            <a:r>
              <a:rPr lang="cs-CZ" sz="3200" b="1" dirty="0" err="1">
                <a:latin typeface="Calibri" charset="0"/>
              </a:rPr>
              <a:t>neemergentních</a:t>
            </a:r>
            <a:r>
              <a:rPr lang="cs-CZ" sz="3200" b="1" dirty="0">
                <a:latin typeface="Calibri" charset="0"/>
              </a:rPr>
              <a:t> událostí v MSK</a:t>
            </a:r>
          </a:p>
          <a:p>
            <a:pPr algn="ctr" eaLnBrk="1" hangingPunct="1"/>
            <a:r>
              <a:rPr lang="cs-CZ" sz="3200" b="1" dirty="0">
                <a:latin typeface="Calibri" charset="0"/>
              </a:rPr>
              <a:t>v letech 2016–2019</a:t>
            </a:r>
          </a:p>
        </p:txBody>
      </p:sp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976DCF75-2E50-4081-8F3F-92C88B41762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3100" y="4077072"/>
          <a:ext cx="8757799" cy="2376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90030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Řečová bublina: obdélníkový bublinový popisek se zakulacenými rohy 1">
            <a:extLst>
              <a:ext uri="{FF2B5EF4-FFF2-40B4-BE49-F238E27FC236}">
                <a16:creationId xmlns:a16="http://schemas.microsoft.com/office/drawing/2014/main" id="{0234548C-54B2-41CF-B145-B858AB2561D1}"/>
              </a:ext>
            </a:extLst>
          </p:cNvPr>
          <p:cNvSpPr/>
          <p:nvPr/>
        </p:nvSpPr>
        <p:spPr>
          <a:xfrm>
            <a:off x="6957727" y="3573016"/>
            <a:ext cx="1951554" cy="815676"/>
          </a:xfrm>
          <a:prstGeom prst="wedgeRoundRectCallout">
            <a:avLst>
              <a:gd name="adj1" fmla="val -25055"/>
              <a:gd name="adj2" fmla="val -18994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335 pokut </a:t>
            </a:r>
          </a:p>
          <a:p>
            <a:pPr algn="ctr"/>
            <a:r>
              <a:rPr lang="cs-CZ" b="1" dirty="0">
                <a:solidFill>
                  <a:schemeClr val="tx1"/>
                </a:solidFill>
              </a:rPr>
              <a:t>1.248.600 Kč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Obrázek 4" descr="maly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748464" y="6525344"/>
            <a:ext cx="273356" cy="33265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23528" y="260648"/>
            <a:ext cx="842493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Úsek prevence a CNP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F1D6BC2-7620-4233-9A84-7CA840E29291}"/>
              </a:ext>
            </a:extLst>
          </p:cNvPr>
          <p:cNvSpPr txBox="1"/>
          <p:nvPr/>
        </p:nvSpPr>
        <p:spPr>
          <a:xfrm>
            <a:off x="179511" y="3501008"/>
            <a:ext cx="8784977" cy="314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dirty="0">
                <a:cs typeface="Calibri" pitchFamily="34" charset="0"/>
              </a:rPr>
              <a:t>Konference a semináře</a:t>
            </a:r>
          </a:p>
          <a:p>
            <a:pPr marL="914354" lvl="1" indent="-457178">
              <a:buFont typeface="Arial" panose="020B0604020202020204" pitchFamily="34" charset="0"/>
              <a:buChar char="•"/>
            </a:pPr>
            <a:r>
              <a:rPr lang="cs-CZ" sz="2000" dirty="0">
                <a:cs typeface="Calibri" pitchFamily="34" charset="0"/>
              </a:rPr>
              <a:t>Nebezpečí plynových zařízení v domácnostech</a:t>
            </a:r>
          </a:p>
          <a:p>
            <a:pPr marL="914354" lvl="1" indent="-457178">
              <a:buFont typeface="Arial" panose="020B0604020202020204" pitchFamily="34" charset="0"/>
              <a:buChar char="•"/>
            </a:pPr>
            <a:r>
              <a:rPr lang="cs-CZ" sz="2000" dirty="0">
                <a:cs typeface="Calibri" pitchFamily="34" charset="0"/>
              </a:rPr>
              <a:t>Seminář pro významné objekty v ZHP Třinec</a:t>
            </a:r>
          </a:p>
          <a:p>
            <a:pPr marL="914354" lvl="1" indent="-457178">
              <a:buFont typeface="Arial" panose="020B0604020202020204" pitchFamily="34" charset="0"/>
              <a:buChar char="•"/>
            </a:pPr>
            <a:r>
              <a:rPr lang="cs-CZ" sz="2000" dirty="0">
                <a:cs typeface="Calibri" pitchFamily="34" charset="0"/>
              </a:rPr>
              <a:t>Vzdělávání starostů, včetně ukázkového cvičení</a:t>
            </a:r>
          </a:p>
          <a:p>
            <a:pPr marL="914354" lvl="1" indent="-457178">
              <a:buFont typeface="Arial" panose="020B0604020202020204" pitchFamily="34" charset="0"/>
              <a:buChar char="•"/>
            </a:pPr>
            <a:r>
              <a:rPr lang="cs-CZ" sz="2000" dirty="0">
                <a:cs typeface="Calibri" pitchFamily="34" charset="0"/>
              </a:rPr>
              <a:t>Seminář Voda!!! k nouzovému zásobování pitnou vodou</a:t>
            </a:r>
          </a:p>
          <a:p>
            <a:r>
              <a:rPr lang="cs-CZ" sz="2700" dirty="0">
                <a:cs typeface="Calibri" pitchFamily="34" charset="0"/>
              </a:rPr>
              <a:t>Projekty</a:t>
            </a:r>
          </a:p>
          <a:p>
            <a:pPr marL="914354" lvl="1" indent="-457178">
              <a:buFont typeface="Arial" panose="020B0604020202020204" pitchFamily="34" charset="0"/>
              <a:buChar char="•"/>
            </a:pPr>
            <a:r>
              <a:rPr lang="cs-CZ" sz="2000" dirty="0">
                <a:cs typeface="Calibri" pitchFamily="34" charset="0"/>
              </a:rPr>
              <a:t>Bezpečné pohraničí – česko-polská spolupráce (preventivní materiály)</a:t>
            </a:r>
          </a:p>
          <a:p>
            <a:pPr marL="914354" lvl="1" indent="-457178">
              <a:buFont typeface="Arial" panose="020B0604020202020204" pitchFamily="34" charset="0"/>
              <a:buChar char="•"/>
            </a:pPr>
            <a:r>
              <a:rPr lang="cs-CZ" sz="2000" dirty="0">
                <a:cs typeface="Calibri" pitchFamily="34" charset="0"/>
              </a:rPr>
              <a:t>Instalace detekce – dokončena instalace detektorů v bytech SMO</a:t>
            </a:r>
          </a:p>
          <a:p>
            <a:pPr marL="914354" lvl="1" indent="-457178">
              <a:buFont typeface="Arial" panose="020B0604020202020204" pitchFamily="34" charset="0"/>
              <a:buChar char="•"/>
            </a:pPr>
            <a:r>
              <a:rPr lang="cs-CZ" sz="2000" dirty="0">
                <a:cs typeface="Calibri" pitchFamily="34" charset="0"/>
              </a:rPr>
              <a:t>MSK – realizace 3. vlny nákupu detektorů (4 000 ks)</a:t>
            </a:r>
            <a:endParaRPr lang="cs-CZ" sz="2000" b="1" dirty="0">
              <a:cs typeface="Calibri" pitchFamily="34" charset="0"/>
            </a:endParaRP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B5DFA2AB-AF35-410F-80F6-92E784A8D0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5870324"/>
              </p:ext>
            </p:extLst>
          </p:nvPr>
        </p:nvGraphicFramePr>
        <p:xfrm>
          <a:off x="323528" y="945485"/>
          <a:ext cx="2844472" cy="2627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DCC664A8-8060-443D-AB41-211559707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2354645"/>
              </p:ext>
            </p:extLst>
          </p:nvPr>
        </p:nvGraphicFramePr>
        <p:xfrm>
          <a:off x="3204160" y="945485"/>
          <a:ext cx="2772152" cy="2627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1D1D5F18-37D7-4A80-8378-CAAD84769A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7736260"/>
              </p:ext>
            </p:extLst>
          </p:nvPr>
        </p:nvGraphicFramePr>
        <p:xfrm>
          <a:off x="6012472" y="945485"/>
          <a:ext cx="2735992" cy="2627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46962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Obrázek 4" descr="maly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748464" y="6525344"/>
            <a:ext cx="273356" cy="33265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79512" y="1556792"/>
            <a:ext cx="8820472" cy="4053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78" indent="-457178">
              <a:buFont typeface="Arial" panose="020B0604020202020204" pitchFamily="34" charset="0"/>
              <a:buChar char="•"/>
            </a:pPr>
            <a:r>
              <a:rPr lang="cs-CZ" sz="2700" dirty="0"/>
              <a:t>HASÍK CZ – Výchova dětí v oblasti požární ochrany </a:t>
            </a:r>
            <a:br>
              <a:rPr lang="cs-CZ" sz="2700" dirty="0"/>
            </a:br>
            <a:r>
              <a:rPr lang="cs-CZ" sz="2700" dirty="0"/>
              <a:t>a ochrany obyvatelstva – 20 456 dětí (80,1 % ZŠ) </a:t>
            </a:r>
          </a:p>
          <a:p>
            <a:pPr marL="457178" indent="-457178">
              <a:buFont typeface="Arial" panose="020B0604020202020204" pitchFamily="34" charset="0"/>
              <a:buChar char="•"/>
            </a:pPr>
            <a:r>
              <a:rPr lang="cs-CZ" sz="2700" dirty="0">
                <a:latin typeface="Calibri" pitchFamily="34" charset="0"/>
                <a:cs typeface="Calibri" pitchFamily="34" charset="0"/>
              </a:rPr>
              <a:t>Semináře pro pedagogy – 17 </a:t>
            </a:r>
            <a:r>
              <a:rPr lang="cs-CZ" sz="2700" dirty="0"/>
              <a:t>pedagogů ZŠ</a:t>
            </a:r>
          </a:p>
          <a:p>
            <a:pPr marL="457178" indent="-457178">
              <a:buFont typeface="Arial" panose="020B0604020202020204" pitchFamily="34" charset="0"/>
              <a:buChar char="•"/>
            </a:pPr>
            <a:r>
              <a:rPr lang="cs-CZ" sz="2700" dirty="0">
                <a:latin typeface="Calibri" pitchFamily="34" charset="0"/>
                <a:cs typeface="Calibri" pitchFamily="34" charset="0"/>
              </a:rPr>
              <a:t>Besedy se seniory a hendikepovanými - </a:t>
            </a:r>
            <a:r>
              <a:rPr lang="cs-CZ" sz="2700" dirty="0"/>
              <a:t>17 besed, </a:t>
            </a:r>
            <a:br>
              <a:rPr lang="cs-CZ" sz="2700" dirty="0"/>
            </a:br>
            <a:r>
              <a:rPr lang="cs-CZ" sz="2700" dirty="0"/>
              <a:t>735 osob</a:t>
            </a:r>
          </a:p>
          <a:p>
            <a:pPr marL="457178" indent="-457178">
              <a:buFont typeface="Arial" panose="020B0604020202020204" pitchFamily="34" charset="0"/>
              <a:buChar char="•"/>
            </a:pPr>
            <a:r>
              <a:rPr lang="cs-CZ" sz="2700" dirty="0">
                <a:latin typeface="Calibri" pitchFamily="34" charset="0"/>
                <a:cs typeface="Calibri" pitchFamily="34" charset="0"/>
              </a:rPr>
              <a:t>Exkurze, akce pro veřejnost - </a:t>
            </a:r>
            <a:r>
              <a:rPr lang="cs-CZ" sz="2700" dirty="0"/>
              <a:t>351 exkurzí, </a:t>
            </a:r>
            <a:r>
              <a:rPr lang="cs-CZ" sz="2700" dirty="0">
                <a:latin typeface="Calibri" pitchFamily="34" charset="0"/>
                <a:cs typeface="Calibri" pitchFamily="34" charset="0"/>
              </a:rPr>
              <a:t>45 akcí, </a:t>
            </a:r>
            <a:br>
              <a:rPr lang="cs-CZ" sz="2700" dirty="0">
                <a:latin typeface="Calibri" pitchFamily="34" charset="0"/>
                <a:cs typeface="Calibri" pitchFamily="34" charset="0"/>
              </a:rPr>
            </a:br>
            <a:r>
              <a:rPr lang="cs-CZ" sz="2700" dirty="0">
                <a:latin typeface="Calibri" pitchFamily="34" charset="0"/>
                <a:cs typeface="Calibri" pitchFamily="34" charset="0"/>
              </a:rPr>
              <a:t>27 000 osob</a:t>
            </a:r>
          </a:p>
          <a:p>
            <a:pPr marL="457178" indent="-45717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700" dirty="0">
                <a:latin typeface="Calibri" pitchFamily="34" charset="0"/>
                <a:cs typeface="Calibri" pitchFamily="34" charset="0"/>
              </a:rPr>
              <a:t>Městečko bezpečí – zahájeno územní řízení, předpokládané dokončení 2022</a:t>
            </a:r>
          </a:p>
          <a:p>
            <a:pPr eaLnBrk="0" fontAlgn="base" hangingPunct="0">
              <a:lnSpc>
                <a:spcPct val="150000"/>
              </a:lnSpc>
              <a:spcAft>
                <a:spcPct val="0"/>
              </a:spcAft>
            </a:pPr>
            <a:endParaRPr lang="cs-CZ" sz="7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260648"/>
            <a:ext cx="8496944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Preventivně-výchovná činnost</a:t>
            </a:r>
          </a:p>
        </p:txBody>
      </p:sp>
    </p:spTree>
    <p:extLst>
      <p:ext uri="{BB962C8B-B14F-4D97-AF65-F5344CB8AC3E}">
        <p14:creationId xmlns:p14="http://schemas.microsoft.com/office/powerpoint/2010/main" val="1575129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Obrázek 4" descr="maly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748464" y="6525344"/>
            <a:ext cx="273356" cy="33265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51520" y="1052737"/>
            <a:ext cx="85689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700" b="1" dirty="0"/>
              <a:t>Celkem v MSK 396 JPO </a:t>
            </a:r>
            <a:r>
              <a:rPr lang="cs-CZ" sz="2700" dirty="0"/>
              <a:t>- 22 JPO I, 44 JPO II, 102 JPO III, 10 JPO IV, 209 JPO V, 9 JPO VI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700" b="1" dirty="0"/>
              <a:t>283 136 tísňových volání </a:t>
            </a:r>
            <a:r>
              <a:rPr lang="cs-CZ" sz="2700" dirty="0"/>
              <a:t>(112 + 150)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700" dirty="0"/>
              <a:t>114 uzavřených dohod v rámci spolupráce složek IZS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700" b="1" dirty="0"/>
              <a:t>457 objektů </a:t>
            </a:r>
            <a:r>
              <a:rPr lang="cs-CZ" sz="2700" dirty="0"/>
              <a:t>připojených na PCO HZS MSK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700" dirty="0"/>
              <a:t>Odřady s certifikací - </a:t>
            </a:r>
            <a:r>
              <a:rPr lang="cs-CZ" sz="2700" b="1" dirty="0"/>
              <a:t>USAR, WASAR</a:t>
            </a:r>
            <a:r>
              <a:rPr lang="cs-CZ" sz="2700" dirty="0"/>
              <a:t>,  ad-hoc - HCP, EC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700" dirty="0">
                <a:latin typeface="Calibri" pitchFamily="34" charset="0"/>
                <a:cs typeface="Calibri" pitchFamily="34" charset="0"/>
              </a:rPr>
              <a:t>Chemická laboratoř </a:t>
            </a:r>
            <a:r>
              <a:rPr lang="mr-IN" sz="2700" dirty="0">
                <a:latin typeface="Calibri" pitchFamily="34" charset="0"/>
                <a:cs typeface="Calibri" pitchFamily="34" charset="0"/>
              </a:rPr>
              <a:t>–</a:t>
            </a:r>
            <a:r>
              <a:rPr lang="cs-CZ" sz="2700" dirty="0">
                <a:latin typeface="Calibri" pitchFamily="34" charset="0"/>
                <a:cs typeface="Calibri" pitchFamily="34" charset="0"/>
              </a:rPr>
              <a:t> působnost pro tři kraje</a:t>
            </a:r>
            <a:endParaRPr lang="cs-CZ" sz="27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700" dirty="0"/>
              <a:t>Hotovostní provoz vrtulníku LS PČR se zajištěním leteckých záchranářů z HZS MSK – </a:t>
            </a:r>
            <a:r>
              <a:rPr lang="cs-CZ" sz="2700" b="1" dirty="0"/>
              <a:t>snaha LS PČR o opuštění základny v Ostravě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700" dirty="0"/>
              <a:t>V roce 2019 uzavřena dohoda mezi HZS, MSK a ZZS o zapojení vybraných JPO v oblasti </a:t>
            </a:r>
            <a:r>
              <a:rPr lang="cs-CZ" sz="2700" dirty="0" err="1"/>
              <a:t>přednem.neodkl</a:t>
            </a:r>
            <a:r>
              <a:rPr lang="cs-CZ" sz="2700" dirty="0"/>
              <a:t>. péče</a:t>
            </a:r>
            <a:endParaRPr lang="cs-CZ" sz="27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260648"/>
            <a:ext cx="8496944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Úsek IZS a operačního řízení</a:t>
            </a:r>
          </a:p>
        </p:txBody>
      </p:sp>
    </p:spTree>
    <p:extLst>
      <p:ext uri="{BB962C8B-B14F-4D97-AF65-F5344CB8AC3E}">
        <p14:creationId xmlns:p14="http://schemas.microsoft.com/office/powerpoint/2010/main" val="3781263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Obrázek 4" descr="maly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748464" y="6525344"/>
            <a:ext cx="273356" cy="33265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23528" y="260648"/>
            <a:ext cx="8496944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Úsek ekonomiky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56CC7B2-BD6B-1045-9E37-37D42BA786E0}"/>
              </a:ext>
            </a:extLst>
          </p:cNvPr>
          <p:cNvSpPr txBox="1"/>
          <p:nvPr/>
        </p:nvSpPr>
        <p:spPr>
          <a:xfrm>
            <a:off x="179512" y="1268760"/>
            <a:ext cx="8820472" cy="4715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b="1" dirty="0"/>
              <a:t>Celkové výdaje HZS MSK v roce 2019		1 059.888 tis.Kč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700" dirty="0"/>
              <a:t>z toho neinvestiční výdaje	  		   967.336 tis.Kč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700" dirty="0"/>
              <a:t>z toho investiční výdaje	  		     92.552 tis.Kč</a:t>
            </a:r>
            <a:endParaRPr lang="cs-CZ" sz="2700" b="1" dirty="0"/>
          </a:p>
          <a:p>
            <a:r>
              <a:rPr lang="cs-CZ" sz="2700" b="1" dirty="0"/>
              <a:t>Výdaje státního rozpočtu celkem</a:t>
            </a:r>
            <a:r>
              <a:rPr lang="cs-CZ" sz="2700" dirty="0"/>
              <a:t>	</a:t>
            </a:r>
            <a:r>
              <a:rPr lang="cs-CZ" sz="2700" b="1" dirty="0"/>
              <a:t> 	   941.055 tis.Kč</a:t>
            </a:r>
            <a:endParaRPr lang="cs-CZ" sz="27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700" dirty="0"/>
              <a:t>z toho neinvestiční výdaje	  		   912.235 tis.Kč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700" dirty="0"/>
              <a:t>z toho investiční výdaje	  		     28.820 tis.Kč</a:t>
            </a:r>
            <a:endParaRPr lang="cs-CZ" sz="2700" b="1" dirty="0"/>
          </a:p>
          <a:p>
            <a:r>
              <a:rPr lang="cs-CZ" sz="2700" b="1" dirty="0"/>
              <a:t>Mimorozpočtové výdaje celkem</a:t>
            </a:r>
            <a:r>
              <a:rPr lang="cs-CZ" sz="2700" dirty="0"/>
              <a:t>		</a:t>
            </a:r>
            <a:r>
              <a:rPr lang="cs-CZ" sz="2700" b="1" dirty="0"/>
              <a:t> 	   118.833 tis.Kč</a:t>
            </a:r>
            <a:endParaRPr lang="cs-CZ" sz="27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700" dirty="0"/>
              <a:t>z toho mimorozpočtové zdroje	 	     95.337 tis.Kč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700" dirty="0"/>
              <a:t>z toho příjmy z vlastní činnosti 	   	     23.496 tis.Kč</a:t>
            </a:r>
          </a:p>
          <a:p>
            <a:pPr marL="457200" indent="-457200">
              <a:buFontTx/>
              <a:buChar char="-"/>
            </a:pPr>
            <a:endParaRPr lang="cs-CZ" sz="2700" dirty="0">
              <a:latin typeface="Calibri" pitchFamily="34" charset="0"/>
              <a:cs typeface="Calibri" pitchFamily="34" charset="0"/>
            </a:endParaRPr>
          </a:p>
          <a:p>
            <a:endParaRPr lang="cs-CZ" sz="2100" dirty="0">
              <a:latin typeface="Calibri" pitchFamily="34" charset="0"/>
              <a:cs typeface="Calibri" pitchFamily="34" charset="0"/>
            </a:endParaRPr>
          </a:p>
          <a:p>
            <a:pPr eaLnBrk="0" fontAlgn="base" hangingPunct="0">
              <a:lnSpc>
                <a:spcPct val="150000"/>
              </a:lnSpc>
              <a:spcAft>
                <a:spcPct val="0"/>
              </a:spcAft>
            </a:pPr>
            <a:endParaRPr lang="cs-CZ" sz="7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489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Obrázek 4" descr="maly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748464" y="6525344"/>
            <a:ext cx="273356" cy="33265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23528" y="260648"/>
            <a:ext cx="8496944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Evropské fondy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56CC7B2-BD6B-1045-9E37-37D42BA786E0}"/>
              </a:ext>
            </a:extLst>
          </p:cNvPr>
          <p:cNvSpPr txBox="1"/>
          <p:nvPr/>
        </p:nvSpPr>
        <p:spPr>
          <a:xfrm>
            <a:off x="179512" y="1268760"/>
            <a:ext cx="8820472" cy="6377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b="1" dirty="0"/>
              <a:t>Operační programy ČR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700" dirty="0" err="1">
                <a:latin typeface="Calibri" pitchFamily="34" charset="0"/>
                <a:cs typeface="Calibri" pitchFamily="34" charset="0"/>
              </a:rPr>
              <a:t>Interreg</a:t>
            </a:r>
            <a:r>
              <a:rPr lang="cs-CZ" sz="2700" dirty="0">
                <a:latin typeface="Calibri" pitchFamily="34" charset="0"/>
                <a:cs typeface="Calibri" pitchFamily="34" charset="0"/>
              </a:rPr>
              <a:t> ČR-PL - </a:t>
            </a:r>
            <a:r>
              <a:rPr lang="cs-CZ" sz="2700" u="sng" dirty="0">
                <a:latin typeface="Calibri" pitchFamily="34" charset="0"/>
                <a:cs typeface="Calibri" pitchFamily="34" charset="0"/>
              </a:rPr>
              <a:t>Bezpečné pohraničí</a:t>
            </a:r>
            <a:r>
              <a:rPr lang="cs-CZ" sz="2700" dirty="0">
                <a:latin typeface="Calibri" pitchFamily="34" charset="0"/>
                <a:cs typeface="Calibri" pitchFamily="34" charset="0"/>
              </a:rPr>
              <a:t>, IROP - </a:t>
            </a:r>
            <a:r>
              <a:rPr lang="cs-CZ" sz="2700" u="sng" dirty="0">
                <a:latin typeface="Calibri" pitchFamily="34" charset="0"/>
                <a:cs typeface="Calibri" pitchFamily="34" charset="0"/>
              </a:rPr>
              <a:t>Výstavba CHS Nový Jičín</a:t>
            </a:r>
            <a:r>
              <a:rPr lang="cs-CZ" sz="2700" dirty="0">
                <a:latin typeface="Calibri" pitchFamily="34" charset="0"/>
                <a:cs typeface="Calibri" pitchFamily="34" charset="0"/>
              </a:rPr>
              <a:t>, OP ŽP - </a:t>
            </a:r>
            <a:r>
              <a:rPr lang="cs-CZ" sz="2700" u="sng" dirty="0">
                <a:latin typeface="Calibri" pitchFamily="34" charset="0"/>
                <a:cs typeface="Calibri" pitchFamily="34" charset="0"/>
              </a:rPr>
              <a:t>Protipovodňová opatření ve městě Ostrava</a:t>
            </a:r>
            <a:r>
              <a:rPr lang="cs-CZ" sz="2700" dirty="0">
                <a:latin typeface="Calibri" pitchFamily="34" charset="0"/>
                <a:cs typeface="Calibri" pitchFamily="34" charset="0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700" dirty="0"/>
              <a:t>Podaná žádost: OP ŽP - </a:t>
            </a:r>
            <a:r>
              <a:rPr lang="cs-CZ" sz="2700" u="sng" dirty="0"/>
              <a:t>Snížení energetické náročnosti CHS Frýdek-Místek</a:t>
            </a:r>
            <a:endParaRPr lang="cs-CZ" sz="2700" u="sng" dirty="0">
              <a:cs typeface="Calibri" pitchFamily="34" charset="0"/>
            </a:endParaRPr>
          </a:p>
          <a:p>
            <a:r>
              <a:rPr lang="cs-CZ" sz="2700" b="1" dirty="0"/>
              <a:t>Ostatní dotační programy a granty EU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700" dirty="0">
                <a:latin typeface="Calibri" pitchFamily="34" charset="0"/>
                <a:cs typeface="Calibri" pitchFamily="34" charset="0"/>
              </a:rPr>
              <a:t>H2020 - </a:t>
            </a:r>
            <a:r>
              <a:rPr lang="cs-CZ" sz="2700" u="sng" dirty="0">
                <a:latin typeface="Calibri" pitchFamily="34" charset="0"/>
                <a:cs typeface="Calibri" pitchFamily="34" charset="0"/>
              </a:rPr>
              <a:t>TOXI-</a:t>
            </a:r>
            <a:r>
              <a:rPr lang="cs-CZ" sz="2700" u="sng" dirty="0" err="1">
                <a:latin typeface="Calibri" pitchFamily="34" charset="0"/>
                <a:cs typeface="Calibri" pitchFamily="34" charset="0"/>
              </a:rPr>
              <a:t>triage</a:t>
            </a:r>
            <a:r>
              <a:rPr lang="cs-CZ" sz="2700" dirty="0">
                <a:latin typeface="Calibri" pitchFamily="34" charset="0"/>
                <a:cs typeface="Calibri" pitchFamily="34" charset="0"/>
              </a:rPr>
              <a:t>, UCPM - </a:t>
            </a:r>
            <a:r>
              <a:rPr lang="cs-CZ" sz="2700" u="sng" dirty="0">
                <a:latin typeface="Calibri" pitchFamily="34" charset="0"/>
                <a:cs typeface="Calibri" pitchFamily="34" charset="0"/>
              </a:rPr>
              <a:t>DIRECT</a:t>
            </a:r>
            <a:r>
              <a:rPr lang="cs-CZ" sz="2700" dirty="0">
                <a:latin typeface="Calibri" pitchFamily="34" charset="0"/>
                <a:cs typeface="Calibri" pitchFamily="34" charset="0"/>
              </a:rPr>
              <a:t>, UCPM - </a:t>
            </a:r>
            <a:r>
              <a:rPr lang="cs-CZ" sz="2700" u="sng" dirty="0" err="1">
                <a:latin typeface="Calibri" pitchFamily="34" charset="0"/>
                <a:cs typeface="Calibri" pitchFamily="34" charset="0"/>
              </a:rPr>
              <a:t>EASeR</a:t>
            </a:r>
            <a:r>
              <a:rPr lang="cs-CZ" sz="2700" dirty="0">
                <a:latin typeface="Calibri" pitchFamily="34" charset="0"/>
                <a:cs typeface="Calibri" pitchFamily="34" charset="0"/>
              </a:rPr>
              <a:t>, UCPM - </a:t>
            </a:r>
            <a:r>
              <a:rPr lang="cs-CZ" sz="2700" u="sng" dirty="0">
                <a:latin typeface="Calibri" pitchFamily="34" charset="0"/>
                <a:cs typeface="Calibri" pitchFamily="34" charset="0"/>
              </a:rPr>
              <a:t>MODEX </a:t>
            </a:r>
            <a:r>
              <a:rPr lang="cs-CZ" sz="2700" u="sng" dirty="0" err="1">
                <a:latin typeface="Calibri" pitchFamily="34" charset="0"/>
                <a:cs typeface="Calibri" pitchFamily="34" charset="0"/>
              </a:rPr>
              <a:t>Exercises</a:t>
            </a:r>
            <a:r>
              <a:rPr lang="cs-CZ" sz="2700" dirty="0">
                <a:latin typeface="Calibri" pitchFamily="34" charset="0"/>
                <a:cs typeface="Calibri" pitchFamily="34" charset="0"/>
              </a:rPr>
              <a:t>, IPAFF - </a:t>
            </a:r>
            <a:r>
              <a:rPr lang="cs-CZ" sz="2700" u="sng" dirty="0">
                <a:latin typeface="Calibri" pitchFamily="34" charset="0"/>
                <a:cs typeface="Calibri" pitchFamily="34" charset="0"/>
              </a:rPr>
              <a:t>IPA II,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700" dirty="0">
                <a:latin typeface="Calibri" pitchFamily="34" charset="0"/>
                <a:cs typeface="Calibri" pitchFamily="34" charset="0"/>
              </a:rPr>
              <a:t>Podané žádosti: UIA- </a:t>
            </a:r>
            <a:r>
              <a:rPr lang="cs-CZ" sz="2700" u="sng" dirty="0">
                <a:latin typeface="Calibri" pitchFamily="34" charset="0"/>
                <a:cs typeface="Calibri" pitchFamily="34" charset="0"/>
              </a:rPr>
              <a:t>Bezpečná Karviná</a:t>
            </a:r>
            <a:r>
              <a:rPr lang="cs-CZ" sz="2700" dirty="0"/>
              <a:t>, H2020 - </a:t>
            </a:r>
            <a:r>
              <a:rPr lang="cs-CZ" sz="2700" u="sng" dirty="0"/>
              <a:t>SAFEGUARD</a:t>
            </a:r>
            <a:r>
              <a:rPr lang="cs-CZ" sz="2700" dirty="0"/>
              <a:t>, H2020 - </a:t>
            </a:r>
            <a:r>
              <a:rPr lang="cs-CZ" sz="2700" u="sng" dirty="0"/>
              <a:t>FIRESIST</a:t>
            </a:r>
            <a:r>
              <a:rPr lang="cs-CZ" sz="2700" dirty="0"/>
              <a:t>, H2020 - </a:t>
            </a:r>
            <a:r>
              <a:rPr lang="cs-CZ" sz="2700" u="sng" dirty="0"/>
              <a:t>RESP-ON</a:t>
            </a:r>
            <a:r>
              <a:rPr lang="cs-CZ" sz="2700" dirty="0"/>
              <a:t>, H2020 - </a:t>
            </a:r>
            <a:r>
              <a:rPr lang="cs-CZ" sz="2700" u="sng" dirty="0"/>
              <a:t>INTEGRAL</a:t>
            </a:r>
            <a:endParaRPr lang="cs-CZ" sz="2700" u="sng" dirty="0">
              <a:cs typeface="Calibri" pitchFamily="34" charset="0"/>
            </a:endParaRPr>
          </a:p>
          <a:p>
            <a:r>
              <a:rPr lang="cs-CZ" sz="2700" dirty="0">
                <a:cs typeface="Calibri" pitchFamily="34" charset="0"/>
              </a:rPr>
              <a:t>     </a:t>
            </a:r>
            <a:endParaRPr lang="cs-CZ" sz="2700" b="1" dirty="0"/>
          </a:p>
          <a:p>
            <a:endParaRPr lang="cs-CZ" sz="2700" dirty="0">
              <a:latin typeface="Calibri" pitchFamily="34" charset="0"/>
              <a:cs typeface="Calibri" pitchFamily="34" charset="0"/>
            </a:endParaRPr>
          </a:p>
          <a:p>
            <a:endParaRPr lang="cs-CZ" sz="2100" dirty="0">
              <a:latin typeface="Calibri" pitchFamily="34" charset="0"/>
              <a:cs typeface="Calibri" pitchFamily="34" charset="0"/>
            </a:endParaRPr>
          </a:p>
          <a:p>
            <a:pPr eaLnBrk="0" fontAlgn="base" hangingPunct="0">
              <a:lnSpc>
                <a:spcPct val="150000"/>
              </a:lnSpc>
              <a:spcAft>
                <a:spcPct val="0"/>
              </a:spcAft>
            </a:pPr>
            <a:endParaRPr lang="cs-CZ" sz="7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910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Obrázek 4" descr="maly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748464" y="6525344"/>
            <a:ext cx="273356" cy="33265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23528" y="260648"/>
            <a:ext cx="8496944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Vnitřní úsek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F727995-3FD0-134A-A0CA-5A78070CC28E}"/>
              </a:ext>
            </a:extLst>
          </p:cNvPr>
          <p:cNvSpPr txBox="1"/>
          <p:nvPr/>
        </p:nvSpPr>
        <p:spPr>
          <a:xfrm>
            <a:off x="179512" y="1196752"/>
            <a:ext cx="8820472" cy="4807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b="1" dirty="0"/>
              <a:t>HZS MSK zaměstnával ke dni 31.12.2019</a:t>
            </a:r>
            <a:r>
              <a:rPr lang="cs-CZ" sz="27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700" dirty="0"/>
              <a:t>983 příslušníků ve služebním poměru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700" dirty="0"/>
              <a:t>52 občanských zaměstnanců v pracovním poměru</a:t>
            </a:r>
          </a:p>
          <a:p>
            <a:r>
              <a:rPr lang="cs-CZ" sz="2700" b="1" dirty="0"/>
              <a:t>Činnost ve vztahu k veřejnosti</a:t>
            </a:r>
            <a:endParaRPr lang="cs-CZ" sz="27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700" dirty="0"/>
              <a:t>vydáno téměř 800 tiskových zpráv pro média v MSK a ČR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700" dirty="0"/>
              <a:t>řešeno 10 žádostí o poskytnutí </a:t>
            </a:r>
            <a:r>
              <a:rPr lang="cs-CZ" sz="2700" dirty="0" err="1"/>
              <a:t>inf</a:t>
            </a:r>
            <a:r>
              <a:rPr lang="cs-CZ" sz="2700" dirty="0"/>
              <a:t>. dle zák. č. 106/1999 Sb.</a:t>
            </a:r>
          </a:p>
          <a:p>
            <a:r>
              <a:rPr lang="cs-CZ" sz="2700" b="1" dirty="0"/>
              <a:t>Psychologická služba HZS MSK</a:t>
            </a:r>
            <a:endParaRPr lang="cs-CZ" sz="27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700" dirty="0"/>
              <a:t>126 osob vyšetřeno ve vztahu k osobnostní způsobilosti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700" dirty="0"/>
              <a:t>ve 14 příp. poskytnuta psycholog. péče lidem </a:t>
            </a:r>
            <a:r>
              <a:rPr lang="cs-CZ" sz="2700" dirty="0" err="1"/>
              <a:t>dotč</a:t>
            </a:r>
            <a:r>
              <a:rPr lang="cs-CZ" sz="2700" dirty="0"/>
              <a:t>. MU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700" dirty="0"/>
              <a:t>na základě 1 MU (úmrtí příslušníka) poskytnuta posttraumatická péče 31 zasahujícím hasičům</a:t>
            </a:r>
            <a:endParaRPr lang="cs-CZ" sz="700" b="1" dirty="0">
              <a:latin typeface="Calibri" pitchFamily="34" charset="0"/>
              <a:cs typeface="Calibri" pitchFamily="34" charset="0"/>
            </a:endParaRPr>
          </a:p>
          <a:p>
            <a:pPr eaLnBrk="0" fontAlgn="base" hangingPunct="0">
              <a:lnSpc>
                <a:spcPct val="150000"/>
              </a:lnSpc>
              <a:spcAft>
                <a:spcPct val="0"/>
              </a:spcAft>
            </a:pPr>
            <a:endParaRPr lang="cs-CZ" sz="7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95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075" name="Obrázek 4" descr="mal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6524625"/>
            <a:ext cx="2730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ovéPole 5"/>
          <p:cNvSpPr txBox="1">
            <a:spLocks noChangeArrowheads="1"/>
          </p:cNvSpPr>
          <p:nvPr/>
        </p:nvSpPr>
        <p:spPr bwMode="auto">
          <a:xfrm>
            <a:off x="468313" y="323945"/>
            <a:ext cx="8280400" cy="107721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cs-CZ" sz="3200" b="1" dirty="0">
                <a:latin typeface="Calibri" charset="0"/>
              </a:rPr>
              <a:t>Dotace Moravskoslezského kraje pro jednotky SDH obcí</a:t>
            </a:r>
          </a:p>
        </p:txBody>
      </p:sp>
      <p:pic>
        <p:nvPicPr>
          <p:cNvPr id="3077" name="Obrázek 13" descr="hzs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02893"/>
            <a:ext cx="1944588" cy="272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Obrázek 14" descr="velkyHZSMS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16622"/>
            <a:ext cx="2088355" cy="254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761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Obrázek 4" descr="maly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748464" y="6525344"/>
            <a:ext cx="273356" cy="332656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266196" y="908720"/>
            <a:ext cx="869829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/>
              <a:t> Věcné vybavení (předané 2020) – 8 266</a:t>
            </a:r>
            <a:r>
              <a:rPr lang="cs-CZ" sz="3000" dirty="0"/>
              <a:t> </a:t>
            </a:r>
            <a:r>
              <a:rPr lang="cs-CZ" sz="3000" b="1" dirty="0"/>
              <a:t>tis. Kč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cs-CZ" sz="2400" dirty="0"/>
              <a:t>15 ks záchranných saní RS5 (JPO II)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cs-CZ" sz="2400" dirty="0"/>
              <a:t>28 ks stabilizační tyče (28 JPO)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cs-CZ" sz="2400" dirty="0"/>
              <a:t>3 ks AED* (3 JPO II)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cs-CZ" sz="2400" dirty="0"/>
              <a:t>157 ks tlakových lahví (66 JPO)</a:t>
            </a:r>
            <a:endParaRPr lang="cs-CZ" sz="2400" i="1" dirty="0"/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cs-CZ" sz="2400" dirty="0"/>
              <a:t>44 ks samonosné nádrže na vodu (44 JPO II)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cs-CZ" sz="2400" dirty="0"/>
              <a:t>44 ks detektory plynů (44 JPO II)</a:t>
            </a:r>
          </a:p>
          <a:p>
            <a:endParaRPr lang="cs-CZ" sz="1100" dirty="0"/>
          </a:p>
          <a:p>
            <a:r>
              <a:rPr lang="cs-CZ" sz="3000" b="1" dirty="0"/>
              <a:t>Doplatek na státní investiční dotaci – 15 218 tis. Kč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cs-CZ" sz="2400" dirty="0"/>
              <a:t>3 x CAS, 11 x DA a 4 x HZ  (50 % přiznané státní dotace)</a:t>
            </a:r>
          </a:p>
          <a:p>
            <a:pPr lvl="3"/>
            <a:endParaRPr lang="cs-CZ" sz="1100" dirty="0"/>
          </a:p>
          <a:p>
            <a:pPr marL="0" lvl="3"/>
            <a:r>
              <a:rPr lang="cs-CZ" sz="3000" b="1" dirty="0"/>
              <a:t>Pohotovost JPO II – 2 200 tis. Kč</a:t>
            </a:r>
          </a:p>
          <a:p>
            <a:pPr marL="971550" lvl="4" indent="-514350">
              <a:buFont typeface="Arial" panose="020B0604020202020204" pitchFamily="34" charset="0"/>
              <a:buChar char="•"/>
            </a:pPr>
            <a:r>
              <a:rPr lang="cs-CZ" sz="2400" dirty="0"/>
              <a:t>50 tis. Kč JPO II/1</a:t>
            </a:r>
          </a:p>
          <a:p>
            <a:pPr marL="971550" lvl="4" indent="-514350">
              <a:buFont typeface="Arial" panose="020B0604020202020204" pitchFamily="34" charset="0"/>
              <a:buChar char="•"/>
            </a:pPr>
            <a:r>
              <a:rPr lang="cs-CZ" sz="2400" dirty="0"/>
              <a:t>100 tis. Kč JPO II/2</a:t>
            </a:r>
          </a:p>
        </p:txBody>
      </p:sp>
      <p:sp>
        <p:nvSpPr>
          <p:cNvPr id="8" name="TextovéPole 5"/>
          <p:cNvSpPr txBox="1">
            <a:spLocks noChangeArrowheads="1"/>
          </p:cNvSpPr>
          <p:nvPr/>
        </p:nvSpPr>
        <p:spPr bwMode="auto">
          <a:xfrm>
            <a:off x="445192" y="323945"/>
            <a:ext cx="8280400" cy="584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cs-CZ" sz="3200" b="1" dirty="0">
                <a:latin typeface="Calibri" charset="0"/>
              </a:rPr>
              <a:t>Rok 2019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48731" y="6165335"/>
            <a:ext cx="4215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*AED – automatizovaný externí defibrilátor</a:t>
            </a:r>
          </a:p>
        </p:txBody>
      </p:sp>
    </p:spTree>
    <p:extLst>
      <p:ext uri="{BB962C8B-B14F-4D97-AF65-F5344CB8AC3E}">
        <p14:creationId xmlns:p14="http://schemas.microsoft.com/office/powerpoint/2010/main" val="1258229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16387" name="Obrázek 4" descr="maly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748713" y="6524625"/>
            <a:ext cx="2730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179512" y="1527175"/>
            <a:ext cx="597666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Dopravní nehody  s vyproštěním osob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79512" y="4047455"/>
            <a:ext cx="54726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Likvidace úniku nebezpečných látek</a:t>
            </a:r>
          </a:p>
        </p:txBody>
      </p:sp>
      <p:pic>
        <p:nvPicPr>
          <p:cNvPr id="1026" name="Picture 2" descr="http://hasici.koprivnice.org/gallery/gal369_obr1352550326_7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42848" y="1902894"/>
            <a:ext cx="2496278" cy="1656184"/>
          </a:xfrm>
          <a:prstGeom prst="rect">
            <a:avLst/>
          </a:prstGeom>
          <a:noFill/>
        </p:spPr>
      </p:pic>
      <p:pic>
        <p:nvPicPr>
          <p:cNvPr id="1027" name="Picture 3" descr="P:\1.NEZARAZENE\23-05 2012 cvičení prověřovací únik čpavku ZS Třinec\DSC0546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42848" y="4359986"/>
            <a:ext cx="2496277" cy="1656184"/>
          </a:xfrm>
          <a:prstGeom prst="rect">
            <a:avLst/>
          </a:prstGeom>
          <a:noFill/>
        </p:spPr>
      </p:pic>
      <p:sp>
        <p:nvSpPr>
          <p:cNvPr id="1029" name="AutoShape 5" descr="data:image/jpeg;base64,/9j/4AAQSkZJRgABAQAAAQABAAD/2wCEAAkGBhQPDxIQDxAPEBAQDxAPEA8QDxAQDxAQFBAWFhQQFBQXGyYfFxsjGRISHy8gIycpLDIsFSAxNTAqNSYrLCkBCQoKDgwOGg8PGiwlHx8tKSkpKiwsLCktLDUpLywsLC0tLCwsLCwsLCwpLCwpNCwsLDUsLCksKSwpKiksLCwsLf/AABEIAMIBAwMBIgACEQEDEQH/xAAcAAEAAQUBAQAAAAAAAAAAAAAAAwEEBQYHAgj/xABOEAACAQICBQYHCgsGBwAAAAAAAQIDEQQhBQYSMUEHE1FhcZEiI1KBobHRFDJCU2JykrPB4SVDc3SCk6KytMLwFTM1VKPSFiQ0RGODpP/EABoBAQACAwEAAAAAAAAAAAAAAAADBAECBQb/xAAwEQACAQMDAQYFAwUAAAAAAAAAAQIDBBEFEjEhEzJBUXGRYYGxwdEUMzQiI1Lh8P/aAAwDAQACEQMRAD8A7iAAAAAAAAAAAAAAAAAAAAAAAAAAAAAAeZxvxsegAR818phUvlP+kSAAj5r5TKc0/Ke/0dBKACNUrfCZSVF5eHJWv5yUAEHud+XLgU9zO78OWa9PSXAAIFhn5crlXQb+HLzZEwAKJAqAAAAAAAAAAAAAAAAAAAAAAAAAAAAAAAAAAAAAAAAAAAAAAAAAAAAAAAAAAAAAAAAAAAAAAAAAAAAAAAAAAAAAAAAAAAAAAAAAAAAAAAAAAAAAAY7H6w4fDu1avShLyXK8/orM0jXjXebqSw2Fm4Rg3GrVi7SlJb4RfBLc2s2+rfoZWnXw8RO5a6S6kVOo8Z8PE7BLlCwS/HSfZSq/7Sahrzg55LERT+XGcPS1Y4zYEX6iReejUMcv3X4PoChiI1I7UJRnF7pRaku9EhwvRGm6uFnt0ajj0x3wl1SjxOoasa608alCVqddb6beUnxcH9m/tJ6dZT6HJu9NnQ/qj1j9DZCkpJK7dks23uSKTmkm20kldt5JJb2zlmsutU8ZNxi3HDxdoQWW38ufS3wXDtNqlRU1lkFnZzup4XRLlm+YrW7C0206yk1wppz9Ky9Ja/8AHeH/APL28395zWLJospu6megjo1BLq2/n/o6fhtbcNUdud2X8uLh6XkZaE00mmmnmmndNdpx5My2gtYp4SSu3Kg34ynvsuM4Lg1vtx7bElO6y8SKtzoyjFyot58mdNB5pzUkpRaaaTTWaae5oSqJb2l2tIunnD0YbTOs9PC1I0pRnOcoOp4OzaMdrZV7vi9q3zWS6Q1koUE71FOXCFNqUm+jLJec57pDGyr1p1p++m1kt0YpWjBdmfnbfErVqygsLk61hYOtLdUT2+2Tbnr5T+Kq98PaZjQumI4unKpCMoqM3Tala91GLvl85HMWzduT+V8PV6sTJf6NJ/aR0K0pywy1qFhRoUd8F1yvE2ghxWLhSjt1JxhFcZO3m6yw1h1ip4GlzlV3k/Bp001tVJcEujhmc40lpWpiZ7daV3wiveQXkxX28SarWVP1KVjp8rl5fSPn+Dd8Vr9QhlFVanWoqK/aafoLKXKRD/L1Ppx9ho8mRSZU/UzZ3o6TbJdU38/wdBo8pFBvw6daHWlCa9Dv6DYdG6Zo4lXoVYztvSylHti80cXkxQxUqU1UpylCcXeMouzX9dBvG5l4kFbR6Ul/bbT90d1BhNU9YPduH23ZVYPYqxW7atlJdTWfeuBmy8mpLKPM1KcqcnCXKAAMkYAAAAAALDT2O5jC1qq3wpTlH51vB9LRfmA15oTqYCrClCU5ydNbMIuUrKpFvJdSNZPEWTUIqVWKfDaONvrz6+nrPM5WTb3JN9xNVw8oO04yi+iScX3MtsZTbpzSV24tJddjl4PdblgwFPSdSrVaUnHe1bcs1a64mwUZ7UU+LWfbxNa0bh5QlLai4vLKSa6ek2PBwapwT37Kv22zJJpJIq285TlLJMi1q4+VGvBxdm0mmsmpJv7i6MJpufjqSXC3pkaR5J6zxBnYtO60OpomnJPxmJaoytk7JN1H51FL9M0WLPdXEN4bC0+EY1qn05xivqn3kMWbVZOTILKjGlTePFtjH4zmqM6nGMcu15L0sstX9B4zGpzwyqVKkGnOXOxhGLkrqMtt2eVsjzrFL/lmumcF+0dZ5LMIqejoySzq1q02+m09heiCNqMFLkh1G5lQinE0XD1XKKbWzJrwo+TLdKPmd15iZMjrZVay4LE4lLsWIqBSKzWHg6cJbop+Z0LUHSHOYV03vw1WVHf8DZU6fdGaj+iaLVnerXv/AJvF/wAVUNh5Oa9sRiaflUcPUXbGdWMn3OBrWOwuIhXrqOHlKLxWJkpWaup15yX7xaqZlSicW1jGjeVU/X36klylzFaTx2Iw8OcnhrQuotvaVm9xktoqtNcnajJS4PVzdeTuXiK/Vin/AA9E0dyNw1CqWw2LfRXb/wDlpewntu+czVlm3x8UaDrTpl4zS8U3enScnCPBKCdvTmXMpGuR2442dbm5yjacU1bNuT3XeZkJaVfxFb9j2mtRNyyW7bbCmkXeIqNRk4rakk9mK3ylwj53ZGkaQnKDVTam5uXhSlLwovisslmmvMbxoWFfE1oRo4TENKrTcpuMVTgozTblNuyyW69zVNbIx57FKHvVjK6j2Kq/vN6ccLqivc1sySg+DN4DFc5ShN73HPtWT9RJJlnoeGzh6ae/Zv3tv7S6kyIvrg3HkwxTWKq075VKO1b5UJq3onI6acp5NIXx9/JoVG/pQX2nVjoW/cPJaskrj5IAAnOUAAAAAAAAAR1sPGatOMZLolFSXpLT+wqHxFL6CL80fXfXfmtrDYWXjc41aq/FdMIvy+vh27tJuMVllq2p1astlNsxevmlsPHawmGo0dvdWqqEfA6acX5XS+G7fu0gqDnSlueT2NvQVGG1PPm2UbMDCLr4nbXvYu0fUvaX+Or7d6cJLom1m/mo3Tk51K52arVI2o03dJ/Dl0G1OLbIbutGEHlmN01hHRnRpPfHCUW10Oc6k7d0kWcWZ7lD/wARqfkqH7rNeTNaixJoltZbqMZeaz7lnrA/Ef8Asp+s7ZqJC2jqFlbwW/O5O5xDTz8SvytP1s7lqSvwfh/mfzMntuTk6z3V8vucwxMvHVvznFfxNQopEWJl42t+cYn+ImUUypLlndpdyPojZ+T+f4Ra6cFV/Zr0f9zOlnLuT530kvzPEfW0DqJ0LfuHk9W/kv0Rp3KwvwVV+fT/AHjSNs3nlWX4KrdsPWaBtle67x19G/YfqSuRvHJwk6OITSaddXTzTXMQX2GguRvfJnLxeI/LQ+qXsNbbvkurfxn6o2z+z6fxVP6EfYV9wU/iqf0I+wnMZp7TtPB0nUqPP4MeMmdB4XVnk4OpN7Yt5LHXPWVaOwspQinVktijDJRUmnacuiEd77LHBsNg+fau3KlGTnUqPfWqN3duq7feZjTulamkq8nOT5uL8Jrdl+Lj9r/p+4xUUoxSSSskuCKNWrufQ9TY2SpRzLllWzw2VbMrq3q7PHVlCN4042dWpbKEehfKfBfYiFJt4R0qk404uUnhI2/ku0U4wq4mStzlqVPrjF3k/pWX6LN8IcJhI0acadOKjCEVGMVwSRMdOEdscHh7qu69V1PMAA3K4AAAAAAALDTmlFhcNUrvPYjeK8qbyjHztow3hZNoxcpKK5ZrWvmuDw69zYeVq0l4ya30otZJdEn6FnxRzEkxFeVScqk25TnJylJ8ZN3bPBzak3N5PbWlrG3p7Vz4vzKGJ0jpS75qk7t5OS9KXtItP6XlC9OmpN/CaTy6iTk/o0J4r/n6kKNGMXKUqkpRc3dbNOFl2tszCGeTWvcbOkeTdNQNQHXtVrJxop33ZzfQjsOHw8acVCEVGMVZJbka9Q180dCKjDGYeMYqySk0ku4lXKBgG7LG0G+hSbfqLsNsfE8xcOvWfWLx6M0blKpbOkG/Lw9GXdKpH+U1dG4co9eFaeGxFGSnTqUqtNTV7N06ids/yj7jTylV77PT2Dzbwz6e3Qx+nH4qP5Wn62d21M/w/D/k/wCZnCdOLxN/JnCXc/vO3ah42M9HUWmrQi4yd91nd38zJrfk5usL+lfL7nLMTLxtX84xH18zypEEa23eflylU+nJy/mPSkVHydyHSKRtvJrG+kKj8jByX068LfVs6gc+5KcLd4uu1k5UaEX8yLnL66PcdBOjQWII8jqkt1zL4Y+hqXKkvwVX/R9ZzdTyOl8py/Bdfsj6zl0ZZLsRWue8dnR/2H6kzkb1yXTyxS+XRffB+w5/tG+clUv+r7aD9FT2Gtv30Tar/Gl8vqblpfSkMLRlVqOyisl0vgjiWnNYamPrybbt6KcHuSXlPh0b+3O8rusb5zmIvKnk10zf9eg1TAYfm6aT98/Cm+Lk9/s8xJWqdcIqaZaKMd75f/YLinBRioxSSSskg2Gz1h4wlUhCpWpUIzlZ1artCCSu31u25cW1u3qslk7cmorL8DI6u6vVMdW5unlGNnVqNXjTi/XJ52X2HYdE6Jp4WlGlRjsxjve+UpcZSfFswGhdYtGYWlGjQxmGUVm3zsXOcnvnJ8W7fYrJJGUWtuEf/dUfppF+lGMFz1PKX1etcywotRXCw/dmXBj6GsGGqNRhicPKUmkoqrDabe5JXzMgTZycuUXHlAAGTUAAAAAAGi8qmOtSo0U/7ycqkuyCSXpn6Dd5VEt7Odco+EqV69OVKDnCFGzkpRSUnNtrN9CiRVs7Hg6GmqP6iLlwsmi3Fz1VoSj76NvPF+pkDqnP2vyPXdrD/Je5LcXIOfHPjDM9pDzXuT3MTiFfFX6IL1feZBVH0EVDRk6tZtJRTUVtzdopW6rv0GYp5IqtSG19UdFloh4jQVJwV6lCU68UlnJKU1OK/QcnbpijRdo6hq5jY4fC06LqRk4J3kk0m3JvK/aalrToSkpyrYWpTSk3KVBvZs3vdN7rfJe7h0KepTbSaOXZXcY1J05cNtpms1aanFxlmpKzPWBr1aEJUqVepClUhzdWEX/extbwrt2dsrxSfWiCVW2/Ipz5Xy0dmUIz5WS5uVjdtJJttpKKzbbdkl1t5ENO8vepv1d5u+p+iKVGSr1qkJ1VnTgruFN+U38KXoXXvW0IOTILi6hQi2+fBG76qaH9xYSnRducs51Wtzqze1PzJuy6ooy+2YqGPT3SR791daOksJYR4yblOTlLlmK5SXfRlfsj+8cnjPJdiOma84jncDWpRac3FNR4ys72XWcsd4pbSayW9FK4WZHpNIko0Wm/EuNs3zkpnZ4vqWGf13sOdKsblyf45UViucewqkKKi5J2dudvbs2l3mtHpNE+otSt5JPy+qNK1oxDr6RzzTquT8z+5l1ctdJaPnDGbb2Zx8K04Pajx8638T3zxpPOSxbyiodGT3BBz6HuhGmGWN8fMnsCFVl/VySLb3Jvsi2MDfHzL7Q89nE0H0V6L/1IndjhOAwdXnKclRrNKpCV1Sm1lJPoO5qonxLlvwzzustOUGvj9j2BcFo4IAAAKMqACKpC5idIYGLayWa6OszVi2xtO6T6H6zDRJTliRgXoyHkx7kRy0PB/AXcjLc2ObI8FvtGYb+wqfkR7kFoKn5Ee4zPNjmxtM9qzErQ8Fuiu4e4le1sjLc2eFQvPJXGDDqMjpaNi4rwV3FtidHQ3bEX0tpWM3KGxC3Hd3lpzZsyGLy8mDnoGm99OHmil6jwtWaPxUPooz/NlFC/D7u012k/atGJoaJhD3sIr9FMyWHwsJ5bEYz6kkmS82FC2ZlLBpKW49LB24Hr3KXlN7ST7+3ie9g3KmTE4vBLZbst3QY2ro2MvfQg+2EPYbFi4eAyy5o1kixSnhGFWgqfxdP9XD2F1g9DQ8LwIZJboxXSZDmi5wVP33m+0wkbVKj2mvT0ZDba2IWd/gxa9KKS0JTf4un+rh7DLVaVp+c982YwbqozBvV+l8VT/Vw9g/4fpfFUv1cPYZzmxzYwZ7VmFWgqfxVP9XD2HtaHp/F0/wBXD2GX5sc2MDtGY/D6OjFrZSjmtySM9SpWLOnTzXavWZOxvFFarLIRUA2IAAAAAAAeZxurHoAFk6ZTYLucLkeya4JVItalC4oQSeauuvMutk8umBklVCPkx7j1GmluSXYR05WJjYjeS3xKvbzkOwXNRZnnZMG6eEW84ZF1Qp2j27zxKBNDcEYkyzVMrsE2yNkwbbhhlvXXf+u4nsRU1n5iU2I3yRYheCy32C6qrIj2TDN4vCIdgmw0d/mGySUlvCEn0LbFUc7nlRL2UbkHN2GApEOwFDp3E+yNkwZ3FY4aL4ellfc8ej0sQyJUzJo2yNUEuBIAZNQAAAAAAAAAAAAUcSoAPFhY9AGTzslUVABRopY9AA8uJ6QKgHmwsVABRI9FEVBgpIpY9MoDJSxWKBVAAo0VAMHjZFj2UBnJ5sVRUAFQEAY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0" name="Obdélník 19"/>
          <p:cNvSpPr/>
          <p:nvPr/>
        </p:nvSpPr>
        <p:spPr>
          <a:xfrm>
            <a:off x="289993" y="2132856"/>
            <a:ext cx="9637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6000" b="1" cap="all" dirty="0">
                <a:ln w="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28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179512" y="4653136"/>
            <a:ext cx="10406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6000" b="1" cap="all" dirty="0">
                <a:ln w="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10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1872703" y="2060848"/>
            <a:ext cx="6110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3000" cap="all" dirty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</a:rPr>
              <a:t>26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1988529" y="2708920"/>
            <a:ext cx="38023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3000" cap="all" dirty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</a:rPr>
              <a:t>2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2022711" y="4581128"/>
            <a:ext cx="38023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3000" cap="all" dirty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</a:rPr>
              <a:t>8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2022711" y="5157192"/>
            <a:ext cx="38023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3000" cap="all" dirty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</a:rPr>
              <a:t>2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2627784" y="2082914"/>
            <a:ext cx="144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JPO II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2627784" y="2730986"/>
            <a:ext cx="1440160" cy="55399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JPO III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2627784" y="4603194"/>
            <a:ext cx="144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JPO II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2627784" y="5179258"/>
            <a:ext cx="144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JPO III</a:t>
            </a:r>
          </a:p>
        </p:txBody>
      </p:sp>
      <p:sp>
        <p:nvSpPr>
          <p:cNvPr id="35" name="TextovéPole 5"/>
          <p:cNvSpPr txBox="1">
            <a:spLocks noChangeArrowheads="1"/>
          </p:cNvSpPr>
          <p:nvPr/>
        </p:nvSpPr>
        <p:spPr bwMode="auto">
          <a:xfrm>
            <a:off x="460375" y="313124"/>
            <a:ext cx="8280400" cy="584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cs-CZ" sz="3200" b="1" dirty="0">
                <a:latin typeface="Calibri" charset="0"/>
              </a:rPr>
              <a:t>Předurčenost jednotek SDH obcí MSK</a:t>
            </a:r>
          </a:p>
        </p:txBody>
      </p:sp>
    </p:spTree>
    <p:extLst>
      <p:ext uri="{BB962C8B-B14F-4D97-AF65-F5344CB8AC3E}">
        <p14:creationId xmlns:p14="http://schemas.microsoft.com/office/powerpoint/2010/main" val="3014991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" t="3473" r="24038" b="2702"/>
          <a:stretch/>
        </p:blipFill>
        <p:spPr>
          <a:xfrm>
            <a:off x="547393" y="908720"/>
            <a:ext cx="4528660" cy="4069231"/>
          </a:xfrm>
          <a:prstGeom prst="rect">
            <a:avLst/>
          </a:prstGeom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716016" y="1039902"/>
            <a:ext cx="4114458" cy="182396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50"/>
              </a:spcAft>
              <a:buNone/>
              <a:tabLst>
                <a:tab pos="1814513" algn="l"/>
              </a:tabLst>
            </a:pPr>
            <a:r>
              <a:rPr lang="cs-CZ" sz="1500" dirty="0">
                <a:latin typeface="+mj-lt"/>
                <a:cs typeface="Times New Roman" pitchFamily="18" charset="0"/>
              </a:rPr>
              <a:t>Rozloha</a:t>
            </a:r>
            <a:r>
              <a:rPr lang="en-US" sz="1500" dirty="0">
                <a:latin typeface="+mj-lt"/>
                <a:cs typeface="Times New Roman" pitchFamily="18" charset="0"/>
              </a:rPr>
              <a:t>:</a:t>
            </a:r>
            <a:r>
              <a:rPr lang="cs-CZ" sz="1500" dirty="0">
                <a:latin typeface="+mj-lt"/>
                <a:cs typeface="Times New Roman" pitchFamily="18" charset="0"/>
              </a:rPr>
              <a:t>		</a:t>
            </a:r>
            <a:r>
              <a:rPr lang="cs-CZ" sz="1500" b="1" dirty="0">
                <a:latin typeface="+mj-lt"/>
                <a:cs typeface="Times New Roman" pitchFamily="18" charset="0"/>
              </a:rPr>
              <a:t>5.427</a:t>
            </a:r>
            <a:r>
              <a:rPr lang="en-US" sz="1500" b="1" dirty="0">
                <a:latin typeface="+mj-lt"/>
                <a:cs typeface="Times New Roman" pitchFamily="18" charset="0"/>
              </a:rPr>
              <a:t> </a:t>
            </a:r>
            <a:r>
              <a:rPr lang="en-US" sz="1500" dirty="0">
                <a:latin typeface="+mj-lt"/>
                <a:cs typeface="Times New Roman" pitchFamily="18" charset="0"/>
              </a:rPr>
              <a:t>km</a:t>
            </a:r>
            <a:r>
              <a:rPr lang="cs-CZ" sz="1500" baseline="30000" dirty="0">
                <a:latin typeface="+mj-lt"/>
                <a:cs typeface="Times New Roman" pitchFamily="18" charset="0"/>
              </a:rPr>
              <a:t>2</a:t>
            </a:r>
            <a:endParaRPr lang="en-US" sz="1500" dirty="0">
              <a:latin typeface="+mj-lt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  <a:tabLst>
                <a:tab pos="1814513" algn="l"/>
              </a:tabLst>
            </a:pPr>
            <a:r>
              <a:rPr lang="cs-CZ" sz="1500" dirty="0">
                <a:latin typeface="+mj-lt"/>
                <a:cs typeface="Times New Roman" pitchFamily="18" charset="0"/>
              </a:rPr>
              <a:t>Populace</a:t>
            </a:r>
            <a:r>
              <a:rPr lang="en-GB" sz="1500" dirty="0">
                <a:latin typeface="+mj-lt"/>
                <a:cs typeface="Times New Roman" pitchFamily="18" charset="0"/>
              </a:rPr>
              <a:t>: </a:t>
            </a:r>
            <a:r>
              <a:rPr lang="cs-CZ" sz="1500" dirty="0">
                <a:latin typeface="+mj-lt"/>
                <a:cs typeface="Times New Roman" pitchFamily="18" charset="0"/>
              </a:rPr>
              <a:t>		</a:t>
            </a:r>
            <a:r>
              <a:rPr lang="cs-CZ" sz="1500" b="1" dirty="0">
                <a:latin typeface="+mj-lt"/>
                <a:cs typeface="Times New Roman" pitchFamily="18" charset="0"/>
              </a:rPr>
              <a:t>1 201 221</a:t>
            </a:r>
            <a:r>
              <a:rPr lang="en-GB" sz="1500" b="1" dirty="0">
                <a:latin typeface="+mj-lt"/>
                <a:cs typeface="Times New Roman" pitchFamily="18" charset="0"/>
              </a:rPr>
              <a:t>  </a:t>
            </a:r>
            <a:r>
              <a:rPr lang="cs-CZ" sz="1500" dirty="0">
                <a:latin typeface="+mj-lt"/>
                <a:cs typeface="Times New Roman" pitchFamily="18" charset="0"/>
              </a:rPr>
              <a:t>obyvatel</a:t>
            </a:r>
            <a:endParaRPr lang="en-GB" sz="1500" dirty="0">
              <a:latin typeface="+mj-lt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  <a:tabLst>
                <a:tab pos="1814513" algn="l"/>
              </a:tabLst>
            </a:pPr>
            <a:r>
              <a:rPr lang="cs-CZ" sz="1500" dirty="0">
                <a:latin typeface="+mj-lt"/>
                <a:cs typeface="Times New Roman" pitchFamily="18" charset="0"/>
              </a:rPr>
              <a:t>Zalidnění</a:t>
            </a:r>
            <a:r>
              <a:rPr lang="en-IE" sz="1500" dirty="0">
                <a:latin typeface="+mj-lt"/>
                <a:cs typeface="Times New Roman" pitchFamily="18" charset="0"/>
              </a:rPr>
              <a:t>:   </a:t>
            </a:r>
            <a:r>
              <a:rPr lang="cs-CZ" sz="1500" dirty="0">
                <a:latin typeface="+mj-lt"/>
                <a:cs typeface="Times New Roman" pitchFamily="18" charset="0"/>
              </a:rPr>
              <a:t>		</a:t>
            </a:r>
            <a:r>
              <a:rPr lang="cs-CZ" sz="1500" b="1" dirty="0">
                <a:latin typeface="+mj-lt"/>
                <a:cs typeface="Times New Roman" pitchFamily="18" charset="0"/>
              </a:rPr>
              <a:t>221,3</a:t>
            </a:r>
            <a:r>
              <a:rPr lang="en-IE" sz="1500" b="1" dirty="0">
                <a:latin typeface="+mj-lt"/>
                <a:cs typeface="Times New Roman" pitchFamily="18" charset="0"/>
              </a:rPr>
              <a:t> </a:t>
            </a:r>
            <a:r>
              <a:rPr lang="cs-CZ" sz="1500" dirty="0">
                <a:latin typeface="+mj-lt"/>
                <a:cs typeface="Times New Roman" pitchFamily="18" charset="0"/>
              </a:rPr>
              <a:t>obyvatel na </a:t>
            </a:r>
            <a:r>
              <a:rPr lang="en-US" sz="1500" dirty="0">
                <a:latin typeface="+mj-lt"/>
                <a:cs typeface="Times New Roman" pitchFamily="18" charset="0"/>
              </a:rPr>
              <a:t>km</a:t>
            </a:r>
            <a:r>
              <a:rPr lang="cs-CZ" sz="1500" baseline="30000" dirty="0">
                <a:latin typeface="+mj-lt"/>
                <a:cs typeface="Times New Roman" pitchFamily="18" charset="0"/>
              </a:rPr>
              <a:t>2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  <a:tabLst>
                <a:tab pos="1814513" algn="l"/>
              </a:tabLst>
            </a:pPr>
            <a:r>
              <a:rPr lang="cs-CZ" sz="1500" dirty="0">
                <a:latin typeface="+mj-lt"/>
                <a:cs typeface="Times New Roman" pitchFamily="18" charset="0"/>
              </a:rPr>
              <a:t>Počet okresů:		</a:t>
            </a:r>
            <a:r>
              <a:rPr lang="cs-CZ" sz="1500" b="1" dirty="0">
                <a:latin typeface="+mj-lt"/>
                <a:cs typeface="Times New Roman" pitchFamily="18" charset="0"/>
              </a:rPr>
              <a:t>6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  <a:tabLst>
                <a:tab pos="1814513" algn="l"/>
              </a:tabLst>
            </a:pPr>
            <a:r>
              <a:rPr lang="cs-CZ" sz="1500" dirty="0">
                <a:latin typeface="+mj-lt"/>
                <a:cs typeface="Times New Roman" pitchFamily="18" charset="0"/>
              </a:rPr>
              <a:t>Počet ORP:		</a:t>
            </a:r>
            <a:r>
              <a:rPr lang="cs-CZ" sz="1500" b="1" dirty="0">
                <a:latin typeface="+mj-lt"/>
                <a:cs typeface="Times New Roman" pitchFamily="18" charset="0"/>
              </a:rPr>
              <a:t>22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  <a:tabLst>
                <a:tab pos="1814513" algn="l"/>
              </a:tabLst>
            </a:pPr>
            <a:r>
              <a:rPr lang="cs-CZ" sz="1500" dirty="0">
                <a:latin typeface="+mj-lt"/>
                <a:cs typeface="Times New Roman" pitchFamily="18" charset="0"/>
              </a:rPr>
              <a:t>Počet obcí:		</a:t>
            </a:r>
            <a:r>
              <a:rPr lang="cs-CZ" sz="1500" b="1" dirty="0">
                <a:latin typeface="+mj-lt"/>
                <a:cs typeface="Times New Roman" pitchFamily="18" charset="0"/>
              </a:rPr>
              <a:t>300</a:t>
            </a:r>
            <a:endParaRPr lang="cs-CZ" sz="1500" b="1" dirty="0">
              <a:latin typeface="+mj-lt"/>
            </a:endParaRPr>
          </a:p>
        </p:txBody>
      </p:sp>
      <p:sp>
        <p:nvSpPr>
          <p:cNvPr id="8" name="Zástupný symbol pro obsah 6"/>
          <p:cNvSpPr txBox="1">
            <a:spLocks/>
          </p:cNvSpPr>
          <p:nvPr/>
        </p:nvSpPr>
        <p:spPr>
          <a:xfrm>
            <a:off x="468313" y="4953998"/>
            <a:ext cx="4686821" cy="1543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54000" tIns="54000" rIns="54000" bIns="54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900"/>
              </a:spcAft>
              <a:buNone/>
              <a:tabLst>
                <a:tab pos="2486025" algn="l"/>
                <a:tab pos="3293269" algn="l"/>
              </a:tabLst>
            </a:pPr>
            <a:r>
              <a:rPr lang="cs-CZ" sz="1500" b="1" u="sng" dirty="0">
                <a:latin typeface="+mj-lt"/>
                <a:cs typeface="Times New Roman" pitchFamily="18" charset="0"/>
              </a:rPr>
              <a:t>Jednotky požární ochrany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  <a:tabLst>
                <a:tab pos="2486025" algn="l"/>
                <a:tab pos="3293269" algn="l"/>
              </a:tabLst>
            </a:pPr>
            <a:r>
              <a:rPr lang="cs-CZ" sz="1500" dirty="0">
                <a:latin typeface="+mj-lt"/>
                <a:cs typeface="Times New Roman" pitchFamily="18" charset="0"/>
              </a:rPr>
              <a:t>Počet IVC/stanic HZS MSK:</a:t>
            </a:r>
            <a:r>
              <a:rPr lang="cs-CZ" sz="1500" b="1" dirty="0">
                <a:latin typeface="+mj-lt"/>
                <a:cs typeface="Times New Roman" pitchFamily="18" charset="0"/>
              </a:rPr>
              <a:t>			10/12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  <a:tabLst>
                <a:tab pos="2486025" algn="l"/>
                <a:tab pos="3293269" algn="l"/>
              </a:tabLst>
            </a:pPr>
            <a:r>
              <a:rPr lang="cs-CZ" sz="1500" dirty="0">
                <a:latin typeface="+mj-lt"/>
                <a:cs typeface="Times New Roman" pitchFamily="18" charset="0"/>
              </a:rPr>
              <a:t>Počet jednotek SDH obcí:			</a:t>
            </a:r>
            <a:r>
              <a:rPr lang="cs-CZ" sz="1500" b="1" dirty="0">
                <a:latin typeface="+mj-lt"/>
                <a:cs typeface="Times New Roman" pitchFamily="18" charset="0"/>
              </a:rPr>
              <a:t>355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  <a:tabLst>
                <a:tab pos="2486025" algn="l"/>
                <a:tab pos="3293269" algn="l"/>
              </a:tabLst>
            </a:pPr>
            <a:r>
              <a:rPr lang="cs-CZ" sz="1500" dirty="0">
                <a:latin typeface="+mj-lt"/>
                <a:cs typeface="Times New Roman" pitchFamily="18" charset="0"/>
              </a:rPr>
              <a:t>Počet podnikových jednotek HZS / SDH:		</a:t>
            </a:r>
            <a:r>
              <a:rPr lang="cs-CZ" sz="1500" b="1" dirty="0">
                <a:latin typeface="+mj-lt"/>
                <a:cs typeface="Times New Roman" pitchFamily="18" charset="0"/>
              </a:rPr>
              <a:t>10/9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  <a:tabLst>
                <a:tab pos="2486025" algn="l"/>
                <a:tab pos="3293269" algn="l"/>
              </a:tabLst>
            </a:pPr>
            <a:r>
              <a:rPr lang="cs-CZ" sz="1500" b="1" dirty="0">
                <a:latin typeface="+mj-lt"/>
                <a:cs typeface="Times New Roman" pitchFamily="18" charset="0"/>
              </a:rPr>
              <a:t>Celkový počet jednotek požární ochrany		396</a:t>
            </a:r>
          </a:p>
          <a:p>
            <a:pPr marL="0" indent="0">
              <a:spcBef>
                <a:spcPts val="0"/>
              </a:spcBef>
              <a:spcAft>
                <a:spcPts val="450"/>
              </a:spcAft>
              <a:buNone/>
              <a:tabLst>
                <a:tab pos="2486025" algn="l"/>
                <a:tab pos="3293269" algn="l"/>
              </a:tabLst>
            </a:pPr>
            <a:endParaRPr lang="cs-CZ" sz="1500" b="1" dirty="0">
              <a:latin typeface="+mj-lt"/>
              <a:cs typeface="Times New Roman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212976"/>
            <a:ext cx="2016223" cy="2457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Obdélník 11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13" name="Obrázek 4" descr="maly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6524625"/>
            <a:ext cx="2730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5"/>
          <p:cNvSpPr txBox="1">
            <a:spLocks noChangeArrowheads="1"/>
          </p:cNvSpPr>
          <p:nvPr/>
        </p:nvSpPr>
        <p:spPr bwMode="auto">
          <a:xfrm>
            <a:off x="431799" y="323945"/>
            <a:ext cx="8316913" cy="584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cs-CZ" sz="3200" b="1" dirty="0">
                <a:latin typeface="Calibri" charset="0"/>
              </a:rPr>
              <a:t>Základní informace</a:t>
            </a:r>
          </a:p>
        </p:txBody>
      </p:sp>
    </p:spTree>
    <p:extLst>
      <p:ext uri="{BB962C8B-B14F-4D97-AF65-F5344CB8AC3E}">
        <p14:creationId xmlns:p14="http://schemas.microsoft.com/office/powerpoint/2010/main" val="774635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16387" name="Obrázek 4" descr="maly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748713" y="6524625"/>
            <a:ext cx="2730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179512" y="4005064"/>
            <a:ext cx="63062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Plánovaná první pomoc na vyžádání</a:t>
            </a:r>
          </a:p>
        </p:txBody>
      </p:sp>
      <p:sp>
        <p:nvSpPr>
          <p:cNvPr id="1029" name="AutoShape 5" descr="data:image/jpeg;base64,/9j/4AAQSkZJRgABAQAAAQABAAD/2wCEAAkGBhQPDxIQDxAPEBAQDxAPEA8QDxAQDxAQFBAWFhQQFBQXGyYfFxsjGRISHy8gIycpLDIsFSAxNTAqNSYrLCkBCQoKDgwOGg8PGiwlHx8tKSkpKiwsLCktLDUpLywsLC0tLCwsLCwsLCwpLCwpNCwsLDUsLCksKSwpKiksLCwsLf/AABEIAMIBAwMBIgACEQEDEQH/xAAcAAEAAQUBAQAAAAAAAAAAAAAAAwEEBQYHAgj/xABOEAACAQICBQYHCgsGBwAAAAAAAQIDEQQhBQYSMUEHE1FhcZEiI1KBobHRFDJCU2JykrPB4SVDc3SCk6KytMLwFTM1VKPSFiQ0RGODpP/EABoBAQACAwEAAAAAAAAAAAAAAAADBAECBQb/xAAwEQACAQMDAQYFAwUAAAAAAAAAAQIDBBEFEjEhEzJBUXGRYYGxwdEUMzQiI1Lh8P/aAAwDAQACEQMRAD8A7iAAAAAAAAAAAAAAAAAAAAAAAAAAAAAAeZxvxsegAR818phUvlP+kSAAj5r5TKc0/Ke/0dBKACNUrfCZSVF5eHJWv5yUAEHud+XLgU9zO78OWa9PSXAAIFhn5crlXQb+HLzZEwAKJAqAAAAAAAAAAAAAAAAAAAAAAAAAAAAAAAAAAAAAAAAAAAAAAAAAAAAAAAAAAAAAAAAAAAAAAAAAAAAAAAAAAAAAAAAAAAAAAAAAAAAAAAAAAAAAAY7H6w4fDu1avShLyXK8/orM0jXjXebqSw2Fm4Rg3GrVi7SlJb4RfBLc2s2+rfoZWnXw8RO5a6S6kVOo8Z8PE7BLlCwS/HSfZSq/7Sahrzg55LERT+XGcPS1Y4zYEX6iReejUMcv3X4PoChiI1I7UJRnF7pRaku9EhwvRGm6uFnt0ajj0x3wl1SjxOoasa608alCVqddb6beUnxcH9m/tJ6dZT6HJu9NnQ/qj1j9DZCkpJK7dks23uSKTmkm20kldt5JJb2zlmsutU8ZNxi3HDxdoQWW38ufS3wXDtNqlRU1lkFnZzup4XRLlm+YrW7C0206yk1wppz9Ky9Ja/8AHeH/APL28395zWLJospu6megjo1BLq2/n/o6fhtbcNUdud2X8uLh6XkZaE00mmmnmmndNdpx5My2gtYp4SSu3Kg34ynvsuM4Lg1vtx7bElO6y8SKtzoyjFyot58mdNB5pzUkpRaaaTTWaae5oSqJb2l2tIunnD0YbTOs9PC1I0pRnOcoOp4OzaMdrZV7vi9q3zWS6Q1koUE71FOXCFNqUm+jLJec57pDGyr1p1p++m1kt0YpWjBdmfnbfErVqygsLk61hYOtLdUT2+2Tbnr5T+Kq98PaZjQumI4unKpCMoqM3Tala91GLvl85HMWzduT+V8PV6sTJf6NJ/aR0K0pywy1qFhRoUd8F1yvE2ghxWLhSjt1JxhFcZO3m6yw1h1ip4GlzlV3k/Bp001tVJcEujhmc40lpWpiZ7daV3wiveQXkxX28SarWVP1KVjp8rl5fSPn+Dd8Vr9QhlFVanWoqK/aafoLKXKRD/L1Ppx9ho8mRSZU/UzZ3o6TbJdU38/wdBo8pFBvw6daHWlCa9Dv6DYdG6Zo4lXoVYztvSylHti80cXkxQxUqU1UpylCcXeMouzX9dBvG5l4kFbR6Ul/bbT90d1BhNU9YPduH23ZVYPYqxW7atlJdTWfeuBmy8mpLKPM1KcqcnCXKAAMkYAAAAAALDT2O5jC1qq3wpTlH51vB9LRfmA15oTqYCrClCU5ydNbMIuUrKpFvJdSNZPEWTUIqVWKfDaONvrz6+nrPM5WTb3JN9xNVw8oO04yi+iScX3MtsZTbpzSV24tJddjl4PdblgwFPSdSrVaUnHe1bcs1a64mwUZ7UU+LWfbxNa0bh5QlLai4vLKSa6ek2PBwapwT37Kv22zJJpJIq285TlLJMi1q4+VGvBxdm0mmsmpJv7i6MJpufjqSXC3pkaR5J6zxBnYtO60OpomnJPxmJaoytk7JN1H51FL9M0WLPdXEN4bC0+EY1qn05xivqn3kMWbVZOTILKjGlTePFtjH4zmqM6nGMcu15L0sstX9B4zGpzwyqVKkGnOXOxhGLkrqMtt2eVsjzrFL/lmumcF+0dZ5LMIqejoySzq1q02+m09heiCNqMFLkh1G5lQinE0XD1XKKbWzJrwo+TLdKPmd15iZMjrZVay4LE4lLsWIqBSKzWHg6cJbop+Z0LUHSHOYV03vw1WVHf8DZU6fdGaj+iaLVnerXv/AJvF/wAVUNh5Oa9sRiaflUcPUXbGdWMn3OBrWOwuIhXrqOHlKLxWJkpWaup15yX7xaqZlSicW1jGjeVU/X36klylzFaTx2Iw8OcnhrQuotvaVm9xktoqtNcnajJS4PVzdeTuXiK/Vin/AA9E0dyNw1CqWw2LfRXb/wDlpewntu+czVlm3x8UaDrTpl4zS8U3enScnCPBKCdvTmXMpGuR2442dbm5yjacU1bNuT3XeZkJaVfxFb9j2mtRNyyW7bbCmkXeIqNRk4rakk9mK3ylwj53ZGkaQnKDVTam5uXhSlLwovisslmmvMbxoWFfE1oRo4TENKrTcpuMVTgozTblNuyyW69zVNbIx57FKHvVjK6j2Kq/vN6ccLqivc1sySg+DN4DFc5ShN73HPtWT9RJJlnoeGzh6ae/Zv3tv7S6kyIvrg3HkwxTWKq075VKO1b5UJq3onI6acp5NIXx9/JoVG/pQX2nVjoW/cPJaskrj5IAAnOUAAAAAAAAAR1sPGatOMZLolFSXpLT+wqHxFL6CL80fXfXfmtrDYWXjc41aq/FdMIvy+vh27tJuMVllq2p1astlNsxevmlsPHawmGo0dvdWqqEfA6acX5XS+G7fu0gqDnSlueT2NvQVGG1PPm2UbMDCLr4nbXvYu0fUvaX+Or7d6cJLom1m/mo3Tk51K52arVI2o03dJ/Dl0G1OLbIbutGEHlmN01hHRnRpPfHCUW10Oc6k7d0kWcWZ7lD/wARqfkqH7rNeTNaixJoltZbqMZeaz7lnrA/Ef8Asp+s7ZqJC2jqFlbwW/O5O5xDTz8SvytP1s7lqSvwfh/mfzMntuTk6z3V8vucwxMvHVvznFfxNQopEWJl42t+cYn+ImUUypLlndpdyPojZ+T+f4Ra6cFV/Zr0f9zOlnLuT530kvzPEfW0DqJ0LfuHk9W/kv0Rp3KwvwVV+fT/AHjSNs3nlWX4KrdsPWaBtle67x19G/YfqSuRvHJwk6OITSaddXTzTXMQX2GguRvfJnLxeI/LQ+qXsNbbvkurfxn6o2z+z6fxVP6EfYV9wU/iqf0I+wnMZp7TtPB0nUqPP4MeMmdB4XVnk4OpN7Yt5LHXPWVaOwspQinVktijDJRUmnacuiEd77LHBsNg+fau3KlGTnUqPfWqN3duq7feZjTulamkq8nOT5uL8Jrdl+Lj9r/p+4xUUoxSSSskuCKNWrufQ9TY2SpRzLllWzw2VbMrq3q7PHVlCN4042dWpbKEehfKfBfYiFJt4R0qk404uUnhI2/ku0U4wq4mStzlqVPrjF3k/pWX6LN8IcJhI0acadOKjCEVGMVwSRMdOEdscHh7qu69V1PMAA3K4AAAAAAALDTmlFhcNUrvPYjeK8qbyjHztow3hZNoxcpKK5ZrWvmuDw69zYeVq0l4ya30otZJdEn6FnxRzEkxFeVScqk25TnJylJ8ZN3bPBzak3N5PbWlrG3p7Vz4vzKGJ0jpS75qk7t5OS9KXtItP6XlC9OmpN/CaTy6iTk/o0J4r/n6kKNGMXKUqkpRc3dbNOFl2tszCGeTWvcbOkeTdNQNQHXtVrJxop33ZzfQjsOHw8acVCEVGMVZJbka9Q180dCKjDGYeMYqySk0ku4lXKBgG7LG0G+hSbfqLsNsfE8xcOvWfWLx6M0blKpbOkG/Lw9GXdKpH+U1dG4co9eFaeGxFGSnTqUqtNTV7N06ids/yj7jTylV77PT2Dzbwz6e3Qx+nH4qP5Wn62d21M/w/D/k/wCZnCdOLxN/JnCXc/vO3ah42M9HUWmrQi4yd91nd38zJrfk5usL+lfL7nLMTLxtX84xH18zypEEa23eflylU+nJy/mPSkVHydyHSKRtvJrG+kKj8jByX068LfVs6gc+5KcLd4uu1k5UaEX8yLnL66PcdBOjQWII8jqkt1zL4Y+hqXKkvwVX/R9ZzdTyOl8py/Bdfsj6zl0ZZLsRWue8dnR/2H6kzkb1yXTyxS+XRffB+w5/tG+clUv+r7aD9FT2Gtv30Tar/Gl8vqblpfSkMLRlVqOyisl0vgjiWnNYamPrybbt6KcHuSXlPh0b+3O8rusb5zmIvKnk10zf9eg1TAYfm6aT98/Cm+Lk9/s8xJWqdcIqaZaKMd75f/YLinBRioxSSSskg2Gz1h4wlUhCpWpUIzlZ1artCCSu31u25cW1u3qslk7cmorL8DI6u6vVMdW5unlGNnVqNXjTi/XJ52X2HYdE6Jp4WlGlRjsxjve+UpcZSfFswGhdYtGYWlGjQxmGUVm3zsXOcnvnJ8W7fYrJJGUWtuEf/dUfppF+lGMFz1PKX1etcywotRXCw/dmXBj6GsGGqNRhicPKUmkoqrDabe5JXzMgTZycuUXHlAAGTUAAAAAAGi8qmOtSo0U/7ycqkuyCSXpn6Dd5VEt7Odco+EqV69OVKDnCFGzkpRSUnNtrN9CiRVs7Hg6GmqP6iLlwsmi3Fz1VoSj76NvPF+pkDqnP2vyPXdrD/Je5LcXIOfHPjDM9pDzXuT3MTiFfFX6IL1feZBVH0EVDRk6tZtJRTUVtzdopW6rv0GYp5IqtSG19UdFloh4jQVJwV6lCU68UlnJKU1OK/QcnbpijRdo6hq5jY4fC06LqRk4J3kk0m3JvK/aalrToSkpyrYWpTSk3KVBvZs3vdN7rfJe7h0KepTbSaOXZXcY1J05cNtpms1aanFxlmpKzPWBr1aEJUqVepClUhzdWEX/extbwrt2dsrxSfWiCVW2/Ipz5Xy0dmUIz5WS5uVjdtJJttpKKzbbdkl1t5ENO8vepv1d5u+p+iKVGSr1qkJ1VnTgruFN+U38KXoXXvW0IOTILi6hQi2+fBG76qaH9xYSnRducs51Wtzqze1PzJuy6ooy+2YqGPT3SR791daOksJYR4yblOTlLlmK5SXfRlfsj+8cnjPJdiOma84jncDWpRac3FNR4ys72XWcsd4pbSayW9FK4WZHpNIko0Wm/EuNs3zkpnZ4vqWGf13sOdKsblyf45UViucewqkKKi5J2dudvbs2l3mtHpNE+otSt5JPy+qNK1oxDr6RzzTquT8z+5l1ctdJaPnDGbb2Zx8K04Pajx8638T3zxpPOSxbyiodGT3BBz6HuhGmGWN8fMnsCFVl/VySLb3Jvsi2MDfHzL7Q89nE0H0V6L/1IndjhOAwdXnKclRrNKpCV1Sm1lJPoO5qonxLlvwzzustOUGvj9j2BcFo4IAAAKMqACKpC5idIYGLayWa6OszVi2xtO6T6H6zDRJTliRgXoyHkx7kRy0PB/AXcjLc2ObI8FvtGYb+wqfkR7kFoKn5Ee4zPNjmxtM9qzErQ8Fuiu4e4le1sjLc2eFQvPJXGDDqMjpaNi4rwV3FtidHQ3bEX0tpWM3KGxC3Hd3lpzZsyGLy8mDnoGm99OHmil6jwtWaPxUPooz/NlFC/D7u012k/atGJoaJhD3sIr9FMyWHwsJ5bEYz6kkmS82FC2ZlLBpKW49LB24Hr3KXlN7ST7+3ie9g3KmTE4vBLZbst3QY2ro2MvfQg+2EPYbFi4eAyy5o1kixSnhGFWgqfxdP9XD2F1g9DQ8LwIZJboxXSZDmi5wVP33m+0wkbVKj2mvT0ZDba2IWd/gxa9KKS0JTf4un+rh7DLVaVp+c982YwbqozBvV+l8VT/Vw9g/4fpfFUv1cPYZzmxzYwZ7VmFWgqfxVP9XD2HtaHp/F0/wBXD2GX5sc2MDtGY/D6OjFrZSjmtySM9SpWLOnTzXavWZOxvFFarLIRUA2IAAAAAAAeZxurHoAFk6ZTYLucLkeya4JVItalC4oQSeauuvMutk8umBklVCPkx7j1GmluSXYR05WJjYjeS3xKvbzkOwXNRZnnZMG6eEW84ZF1Qp2j27zxKBNDcEYkyzVMrsE2yNkwbbhhlvXXf+u4nsRU1n5iU2I3yRYheCy32C6qrIj2TDN4vCIdgmw0d/mGySUlvCEn0LbFUc7nlRL2UbkHN2GApEOwFDp3E+yNkwZ3FY4aL4ellfc8ej0sQyJUzJo2yNUEuBIAZNQAAAAAAAAAAAAUcSoAPFhY9AGTzslUVABRopY9AA8uJ6QKgHmwsVABRI9FEVBgpIpY9MoDJSxWKBVAAo0VAMHjZFj2UBnJ5sVRUAFQEAY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0" name="Obdélník 19"/>
          <p:cNvSpPr/>
          <p:nvPr/>
        </p:nvSpPr>
        <p:spPr>
          <a:xfrm>
            <a:off x="484757" y="4682753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6000" b="1" cap="all" dirty="0">
                <a:ln w="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6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1988119" y="4610745"/>
            <a:ext cx="38023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3000" cap="all" dirty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</a:rPr>
              <a:t>4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1988529" y="5258817"/>
            <a:ext cx="38023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3000" cap="all" dirty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</a:rPr>
              <a:t>2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2627784" y="4632811"/>
            <a:ext cx="144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JPO II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2627784" y="5280883"/>
            <a:ext cx="1440160" cy="55399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JPO III</a:t>
            </a:r>
          </a:p>
        </p:txBody>
      </p:sp>
      <p:sp>
        <p:nvSpPr>
          <p:cNvPr id="35" name="TextovéPole 5"/>
          <p:cNvSpPr txBox="1">
            <a:spLocks noChangeArrowheads="1"/>
          </p:cNvSpPr>
          <p:nvPr/>
        </p:nvSpPr>
        <p:spPr bwMode="auto">
          <a:xfrm>
            <a:off x="460375" y="307628"/>
            <a:ext cx="8280400" cy="584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cs-CZ" sz="3200" b="1" dirty="0">
                <a:latin typeface="Calibri" charset="0"/>
              </a:rPr>
              <a:t>Předurčenost jednotek SDH obcí MSK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512" y="4258440"/>
            <a:ext cx="2520280" cy="1656000"/>
          </a:xfrm>
          <a:prstGeom prst="rect">
            <a:avLst/>
          </a:prstGeom>
        </p:spPr>
      </p:pic>
      <p:sp>
        <p:nvSpPr>
          <p:cNvPr id="22" name="TextovéPole 21"/>
          <p:cNvSpPr txBox="1"/>
          <p:nvPr/>
        </p:nvSpPr>
        <p:spPr>
          <a:xfrm>
            <a:off x="179512" y="1519624"/>
            <a:ext cx="5436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Práce na vodě s využitím lodí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5555462" y="1679972"/>
            <a:ext cx="252028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bdélník 27"/>
          <p:cNvSpPr/>
          <p:nvPr/>
        </p:nvSpPr>
        <p:spPr>
          <a:xfrm>
            <a:off x="289993" y="2125305"/>
            <a:ext cx="9637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6000" b="1" cap="all" dirty="0">
                <a:ln w="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15</a:t>
            </a:r>
          </a:p>
        </p:txBody>
      </p:sp>
      <p:sp>
        <p:nvSpPr>
          <p:cNvPr id="33" name="Obdélník 32"/>
          <p:cNvSpPr/>
          <p:nvPr/>
        </p:nvSpPr>
        <p:spPr>
          <a:xfrm>
            <a:off x="2012508" y="2003355"/>
            <a:ext cx="38023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3000" cap="all" dirty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</a:rPr>
              <a:t>8</a:t>
            </a:r>
          </a:p>
        </p:txBody>
      </p:sp>
      <p:sp>
        <p:nvSpPr>
          <p:cNvPr id="34" name="Obdélník 33"/>
          <p:cNvSpPr/>
          <p:nvPr/>
        </p:nvSpPr>
        <p:spPr>
          <a:xfrm>
            <a:off x="2023121" y="2579419"/>
            <a:ext cx="38023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3000" cap="all" dirty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</a:rPr>
              <a:t>7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2627784" y="1981289"/>
            <a:ext cx="144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JPO II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2627784" y="2557353"/>
            <a:ext cx="144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JPO III</a:t>
            </a:r>
          </a:p>
        </p:txBody>
      </p:sp>
    </p:spTree>
    <p:extLst>
      <p:ext uri="{BB962C8B-B14F-4D97-AF65-F5344CB8AC3E}">
        <p14:creationId xmlns:p14="http://schemas.microsoft.com/office/powerpoint/2010/main" val="47615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Obdélník 2"/>
          <p:cNvSpPr/>
          <p:nvPr/>
        </p:nvSpPr>
        <p:spPr>
          <a:xfrm>
            <a:off x="0" y="2500306"/>
            <a:ext cx="884082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300" dirty="0">
                <a:latin typeface="+mj-lt"/>
                <a:cs typeface="Times New Roman" panose="02020603050405020304" pitchFamily="18" charset="0"/>
              </a:rPr>
              <a:t>Pro strojníky JSDH obcí s vozidly:</a:t>
            </a:r>
          </a:p>
          <a:p>
            <a:pPr marL="800100" lvl="2" indent="-342900" algn="just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300" dirty="0">
                <a:latin typeface="+mj-lt"/>
                <a:cs typeface="Times New Roman" panose="02020603050405020304" pitchFamily="18" charset="0"/>
              </a:rPr>
              <a:t>CAS (cca 15 t) – prioritně</a:t>
            </a:r>
          </a:p>
          <a:p>
            <a:pPr marL="800100" lvl="2" indent="-342900" algn="just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300" dirty="0">
                <a:latin typeface="+mj-lt"/>
                <a:cs typeface="Times New Roman" panose="02020603050405020304" pitchFamily="18" charset="0"/>
              </a:rPr>
              <a:t>DA (cca 5 t)</a:t>
            </a:r>
          </a:p>
        </p:txBody>
      </p:sp>
      <p:sp>
        <p:nvSpPr>
          <p:cNvPr id="4" name="Obdélník 3"/>
          <p:cNvSpPr/>
          <p:nvPr/>
        </p:nvSpPr>
        <p:spPr>
          <a:xfrm>
            <a:off x="464908" y="1000108"/>
            <a:ext cx="8280400" cy="1154162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  <a:ln w="38100"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 marL="342900" lvl="1" indent="-342900" algn="ctr">
              <a:buClr>
                <a:schemeClr val="tx1"/>
              </a:buClr>
              <a:buSzPct val="80000"/>
              <a:defRPr/>
            </a:pPr>
            <a:r>
              <a:rPr lang="cs-CZ" altLang="cs-CZ" sz="2300" b="1" dirty="0">
                <a:latin typeface="+mj-lt"/>
                <a:cs typeface="Times New Roman" panose="02020603050405020304" pitchFamily="18" charset="0"/>
              </a:rPr>
              <a:t>CÍL</a:t>
            </a:r>
          </a:p>
          <a:p>
            <a:pPr marL="342900" lvl="1" indent="-342900" algn="ctr">
              <a:buClr>
                <a:schemeClr val="tx1"/>
              </a:buClr>
              <a:buSzPct val="80000"/>
              <a:defRPr/>
            </a:pPr>
            <a:r>
              <a:rPr lang="cs-CZ" altLang="cs-CZ" sz="2300" dirty="0">
                <a:latin typeface="+mj-lt"/>
                <a:cs typeface="Times New Roman" panose="02020603050405020304" pitchFamily="18" charset="0"/>
              </a:rPr>
              <a:t>Dosažení maximální možné míry zvýšení schopností</a:t>
            </a:r>
          </a:p>
          <a:p>
            <a:pPr marL="342900" lvl="1" indent="-342900" algn="ctr">
              <a:buClr>
                <a:schemeClr val="tx1"/>
              </a:buClr>
              <a:buSzPct val="80000"/>
              <a:defRPr/>
            </a:pPr>
            <a:r>
              <a:rPr lang="cs-CZ" altLang="cs-CZ" sz="2300" dirty="0">
                <a:latin typeface="+mj-lt"/>
                <a:cs typeface="Times New Roman" panose="02020603050405020304" pitchFamily="18" charset="0"/>
              </a:rPr>
              <a:t>a dovedností řidičů v ovládání vozidel za ztížených podmínek.</a:t>
            </a:r>
          </a:p>
        </p:txBody>
      </p:sp>
      <p:sp useBgFill="1">
        <p:nvSpPr>
          <p:cNvPr id="5" name="Obdélník 4"/>
          <p:cNvSpPr/>
          <p:nvPr/>
        </p:nvSpPr>
        <p:spPr>
          <a:xfrm>
            <a:off x="0" y="3654468"/>
            <a:ext cx="5500630" cy="2632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300" dirty="0">
                <a:latin typeface="+mj-lt"/>
                <a:cs typeface="Times New Roman" panose="02020603050405020304" pitchFamily="18" charset="0"/>
              </a:rPr>
              <a:t>Obsah kurzu:</a:t>
            </a:r>
          </a:p>
          <a:p>
            <a:pPr marL="800100" lvl="2" indent="-342900" algn="just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300" dirty="0">
                <a:latin typeface="+mj-lt"/>
                <a:cs typeface="Times New Roman" panose="02020603050405020304" pitchFamily="18" charset="0"/>
              </a:rPr>
              <a:t>správné používání pneumatik</a:t>
            </a:r>
          </a:p>
          <a:p>
            <a:pPr marL="800100" lvl="2" indent="-342900" algn="just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300" dirty="0">
                <a:latin typeface="+mj-lt"/>
                <a:cs typeface="Times New Roman" panose="02020603050405020304" pitchFamily="18" charset="0"/>
              </a:rPr>
              <a:t>vyhýbání se překážce</a:t>
            </a:r>
          </a:p>
          <a:p>
            <a:pPr marL="800100" lvl="2" indent="-342900" algn="just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300" dirty="0">
                <a:latin typeface="+mj-lt"/>
                <a:cs typeface="Times New Roman" panose="02020603050405020304" pitchFamily="18" charset="0"/>
              </a:rPr>
              <a:t>vliv adheze na délku brzdné dráhy</a:t>
            </a:r>
          </a:p>
          <a:p>
            <a:pPr marL="800100" lvl="2" indent="-342900" algn="just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300" dirty="0">
                <a:latin typeface="+mj-lt"/>
                <a:cs typeface="Times New Roman" panose="02020603050405020304" pitchFamily="18" charset="0"/>
              </a:rPr>
              <a:t>brzdění na nestejnorodém povrchu</a:t>
            </a:r>
          </a:p>
          <a:p>
            <a:pPr marL="800100" lvl="2" indent="-342900" algn="just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300" dirty="0">
                <a:latin typeface="+mj-lt"/>
                <a:cs typeface="Times New Roman" panose="02020603050405020304" pitchFamily="18" charset="0"/>
              </a:rPr>
              <a:t>výhody a možnosti inteligentních podvozků vozidel</a:t>
            </a:r>
          </a:p>
        </p:txBody>
      </p:sp>
      <p:sp useBgFill="1">
        <p:nvSpPr>
          <p:cNvPr id="6" name="Obdélník 5"/>
          <p:cNvSpPr/>
          <p:nvPr/>
        </p:nvSpPr>
        <p:spPr>
          <a:xfrm>
            <a:off x="5500630" y="4141967"/>
            <a:ext cx="33401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2" indent="-342900" algn="just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300" dirty="0">
                <a:latin typeface="+mj-lt"/>
                <a:cs typeface="Times New Roman" panose="02020603050405020304" pitchFamily="18" charset="0"/>
              </a:rPr>
              <a:t>teorie řízení</a:t>
            </a:r>
          </a:p>
          <a:p>
            <a:pPr marL="800100" lvl="2" indent="-342900" algn="just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300" dirty="0">
                <a:latin typeface="+mj-lt"/>
                <a:cs typeface="Times New Roman" panose="02020603050405020304" pitchFamily="18" charset="0"/>
              </a:rPr>
              <a:t>zásady bezpečné a defenzivní jízdy</a:t>
            </a:r>
          </a:p>
          <a:p>
            <a:pPr marL="800100" lvl="2" indent="-342900" algn="just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300" dirty="0">
                <a:latin typeface="+mj-lt"/>
                <a:cs typeface="Times New Roman" panose="02020603050405020304" pitchFamily="18" charset="0"/>
              </a:rPr>
              <a:t>technika jízdy</a:t>
            </a:r>
          </a:p>
          <a:p>
            <a:pPr marL="800100" lvl="2" indent="-342900" algn="just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300" dirty="0">
                <a:latin typeface="+mj-lt"/>
                <a:cs typeface="Times New Roman" panose="02020603050405020304" pitchFamily="18" charset="0"/>
              </a:rPr>
              <a:t>zvládnutí krizových situací …</a:t>
            </a:r>
          </a:p>
        </p:txBody>
      </p:sp>
      <p:pic>
        <p:nvPicPr>
          <p:cNvPr id="11" name="Obrázek 10" descr="2m0eq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238" y="2193956"/>
            <a:ext cx="3289070" cy="192405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9" name="Obrázek 4" descr="maly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8713" y="6524625"/>
            <a:ext cx="2730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5">
            <a:extLst>
              <a:ext uri="{FF2B5EF4-FFF2-40B4-BE49-F238E27FC236}">
                <a16:creationId xmlns:a16="http://schemas.microsoft.com/office/drawing/2014/main" id="{987DA41C-22A0-3C4B-98AE-C10EE5C1E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908" y="331999"/>
            <a:ext cx="8280400" cy="584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cs-CZ" sz="3200" b="1" dirty="0">
                <a:latin typeface="Calibri" charset="0"/>
              </a:rPr>
              <a:t>Kurz bezpečné jízdy</a:t>
            </a:r>
          </a:p>
        </p:txBody>
      </p:sp>
    </p:spTree>
    <p:extLst>
      <p:ext uri="{BB962C8B-B14F-4D97-AF65-F5344CB8AC3E}">
        <p14:creationId xmlns:p14="http://schemas.microsoft.com/office/powerpoint/2010/main" val="271661140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Obdélník 2"/>
          <p:cNvSpPr/>
          <p:nvPr/>
        </p:nvSpPr>
        <p:spPr>
          <a:xfrm>
            <a:off x="0" y="2174287"/>
            <a:ext cx="869401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300" dirty="0">
                <a:latin typeface="+mj-lt"/>
                <a:cs typeface="Times New Roman" panose="02020603050405020304" pitchFamily="18" charset="0"/>
              </a:rPr>
              <a:t>Dílčí cíle projektu:</a:t>
            </a:r>
            <a:endParaRPr lang="cs-CZ" altLang="cs-CZ" sz="2300" dirty="0">
              <a:highlight>
                <a:srgbClr val="FFFF00"/>
              </a:highlight>
              <a:latin typeface="+mj-lt"/>
              <a:cs typeface="Times New Roman" panose="02020603050405020304" pitchFamily="18" charset="0"/>
            </a:endParaRPr>
          </a:p>
          <a:p>
            <a:pPr marL="800100" lvl="2" indent="-342900" algn="just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300" dirty="0">
                <a:latin typeface="+mj-lt"/>
                <a:cs typeface="Times New Roman" panose="02020603050405020304" pitchFamily="18" charset="0"/>
              </a:rPr>
              <a:t>vyškolení cca 700 strojníků (cca 4 z každé JSDH obce)</a:t>
            </a:r>
          </a:p>
          <a:p>
            <a:pPr marL="800100" lvl="2" indent="-342900" algn="just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300" dirty="0">
                <a:latin typeface="+mj-lt"/>
                <a:cs typeface="Times New Roman" panose="02020603050405020304" pitchFamily="18" charset="0"/>
              </a:rPr>
              <a:t>maximální počet účastníků v 1 kurzu je 16 </a:t>
            </a:r>
            <a:r>
              <a:rPr lang="cs-CZ" altLang="cs-CZ" sz="2300" dirty="0">
                <a:latin typeface="+mj-lt"/>
                <a:cs typeface="Times New Roman" panose="02020603050405020304" pitchFamily="18" charset="0"/>
                <a:sym typeface="Wingdings" pitchFamily="2" charset="2"/>
              </a:rPr>
              <a:t> </a:t>
            </a:r>
            <a:r>
              <a:rPr lang="cs-CZ" altLang="cs-CZ" sz="2300" b="1" dirty="0">
                <a:latin typeface="+mj-lt"/>
                <a:cs typeface="Times New Roman" panose="02020603050405020304" pitchFamily="18" charset="0"/>
                <a:sym typeface="Wingdings" pitchFamily="2" charset="2"/>
              </a:rPr>
              <a:t>44 kurzů</a:t>
            </a:r>
            <a:endParaRPr lang="cs-CZ" altLang="cs-CZ" sz="2300" dirty="0">
              <a:latin typeface="+mj-lt"/>
              <a:cs typeface="Times New Roman" panose="02020603050405020304" pitchFamily="18" charset="0"/>
            </a:endParaRPr>
          </a:p>
          <a:p>
            <a:pPr marL="800100" lvl="2" indent="-342900" algn="just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300" dirty="0">
                <a:latin typeface="+mj-lt"/>
                <a:cs typeface="Times New Roman" panose="02020603050405020304" pitchFamily="18" charset="0"/>
              </a:rPr>
              <a:t>délka kurzu 8 hodin</a:t>
            </a:r>
          </a:p>
          <a:p>
            <a:pPr marL="800100" lvl="2" indent="-342900" algn="just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300" dirty="0">
                <a:latin typeface="+mj-lt"/>
                <a:cs typeface="Times New Roman" panose="02020603050405020304" pitchFamily="18" charset="0"/>
              </a:rPr>
              <a:t>vlastní technika JSDH obcí – pojištění !!!</a:t>
            </a:r>
          </a:p>
          <a:p>
            <a:pPr marL="800100" lvl="2" indent="-342900" algn="just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300" dirty="0">
                <a:latin typeface="+mj-lt"/>
                <a:cs typeface="Times New Roman" panose="02020603050405020304" pitchFamily="18" charset="0"/>
              </a:rPr>
              <a:t>cena kurzu je 4 840,- Kč:</a:t>
            </a:r>
          </a:p>
          <a:p>
            <a:pPr marL="1257300" lvl="3" indent="-342900" algn="just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300" dirty="0">
                <a:latin typeface="+mj-lt"/>
                <a:cs typeface="Times New Roman" panose="02020603050405020304" pitchFamily="18" charset="0"/>
              </a:rPr>
              <a:t>50 % hradí dotací Moravskoslezský kraj</a:t>
            </a:r>
          </a:p>
          <a:p>
            <a:pPr marL="1257300" lvl="3" indent="-342900" algn="just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300" dirty="0">
                <a:latin typeface="+mj-lt"/>
                <a:cs typeface="Times New Roman" panose="02020603050405020304" pitchFamily="18" charset="0"/>
              </a:rPr>
              <a:t>50 % hradí zřizovatel JSDH obce</a:t>
            </a:r>
          </a:p>
          <a:p>
            <a:pPr marL="800100" lvl="2" indent="-342900" algn="just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300" dirty="0">
                <a:latin typeface="+mj-lt"/>
                <a:cs typeface="Times New Roman" panose="02020603050405020304" pitchFamily="18" charset="0"/>
              </a:rPr>
              <a:t>alokovaná částka dotace je </a:t>
            </a:r>
            <a:r>
              <a:rPr lang="cs-CZ" altLang="cs-CZ" sz="2300" b="1" dirty="0">
                <a:latin typeface="+mj-lt"/>
                <a:cs typeface="Times New Roman" panose="02020603050405020304" pitchFamily="18" charset="0"/>
              </a:rPr>
              <a:t>1,7 mil. Kč</a:t>
            </a:r>
            <a:endParaRPr lang="cs-CZ" altLang="cs-CZ" sz="2300" dirty="0">
              <a:latin typeface="+mj-lt"/>
              <a:cs typeface="Times New Roman" panose="02020603050405020304" pitchFamily="18" charset="0"/>
            </a:endParaRPr>
          </a:p>
          <a:p>
            <a:pPr marL="342900" lvl="1" indent="-342900" algn="just"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300" dirty="0">
                <a:cs typeface="Times New Roman" panose="02020603050405020304" pitchFamily="18" charset="0"/>
              </a:rPr>
              <a:t>Z organizačních důvodů projekt prodloužen do konce roku 2020</a:t>
            </a:r>
          </a:p>
        </p:txBody>
      </p:sp>
      <p:pic>
        <p:nvPicPr>
          <p:cNvPr id="9" name="Obrázek 8" descr="2m0ey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655" y="3645272"/>
            <a:ext cx="2786058" cy="1563288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1" name="Obrázek 4" descr="maly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8713" y="6524625"/>
            <a:ext cx="2730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délník 12"/>
          <p:cNvSpPr/>
          <p:nvPr/>
        </p:nvSpPr>
        <p:spPr>
          <a:xfrm>
            <a:off x="395536" y="1000108"/>
            <a:ext cx="8353177" cy="1154162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  <a:ln w="38100"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 marL="342900" lvl="1" indent="-342900" algn="ctr">
              <a:buClr>
                <a:schemeClr val="tx1"/>
              </a:buClr>
              <a:buSzPct val="80000"/>
              <a:defRPr/>
            </a:pPr>
            <a:r>
              <a:rPr lang="cs-CZ" altLang="cs-CZ" sz="2300" b="1" dirty="0">
                <a:latin typeface="+mj-lt"/>
                <a:cs typeface="Times New Roman" panose="02020603050405020304" pitchFamily="18" charset="0"/>
              </a:rPr>
              <a:t>CÍL</a:t>
            </a:r>
          </a:p>
          <a:p>
            <a:pPr marL="342900" lvl="1" indent="-342900" algn="ctr">
              <a:buClr>
                <a:schemeClr val="tx1"/>
              </a:buClr>
              <a:buSzPct val="80000"/>
              <a:defRPr/>
            </a:pPr>
            <a:r>
              <a:rPr lang="cs-CZ" altLang="cs-CZ" sz="2300" dirty="0">
                <a:latin typeface="+mj-lt"/>
                <a:cs typeface="Times New Roman" panose="02020603050405020304" pitchFamily="18" charset="0"/>
              </a:rPr>
              <a:t>Dosažení maximální možné míry zvýšení schopností</a:t>
            </a:r>
          </a:p>
          <a:p>
            <a:pPr marL="342900" lvl="1" indent="-342900" algn="ctr">
              <a:buClr>
                <a:schemeClr val="tx1"/>
              </a:buClr>
              <a:buSzPct val="80000"/>
              <a:defRPr/>
            </a:pPr>
            <a:r>
              <a:rPr lang="cs-CZ" altLang="cs-CZ" sz="2300" dirty="0">
                <a:latin typeface="+mj-lt"/>
                <a:cs typeface="Times New Roman" panose="02020603050405020304" pitchFamily="18" charset="0"/>
              </a:rPr>
              <a:t>a dovedností řidičů v ovládání vozidel za ztížených podmínek.</a:t>
            </a:r>
          </a:p>
        </p:txBody>
      </p:sp>
      <p:sp>
        <p:nvSpPr>
          <p:cNvPr id="15" name="TextovéPole 5">
            <a:extLst>
              <a:ext uri="{FF2B5EF4-FFF2-40B4-BE49-F238E27FC236}">
                <a16:creationId xmlns:a16="http://schemas.microsoft.com/office/drawing/2014/main" id="{ACAA6D76-7E07-2E42-8E51-595E82DBE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886" y="296686"/>
            <a:ext cx="8280400" cy="584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cs-CZ" sz="3200" b="1" dirty="0">
                <a:latin typeface="Calibri" charset="0"/>
              </a:rPr>
              <a:t>Kurz bezpečné jízdy</a:t>
            </a:r>
          </a:p>
        </p:txBody>
      </p:sp>
    </p:spTree>
    <p:extLst>
      <p:ext uri="{BB962C8B-B14F-4D97-AF65-F5344CB8AC3E}">
        <p14:creationId xmlns:p14="http://schemas.microsoft.com/office/powerpoint/2010/main" val="44861394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Obrázek 4" descr="maly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748464" y="6525344"/>
            <a:ext cx="273356" cy="33265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23528" y="1052736"/>
            <a:ext cx="87631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457200" indent="-457200">
              <a:buFont typeface="Arial" panose="020B0604020202020204" pitchFamily="34" charset="0"/>
              <a:buChar char="•"/>
              <a:defRPr sz="2700"/>
            </a:lvl1pPr>
          </a:lstStyle>
          <a:p>
            <a:r>
              <a:rPr lang="cs-CZ" b="1" dirty="0"/>
              <a:t>IVC Český Těšín </a:t>
            </a:r>
            <a:r>
              <a:rPr lang="cs-CZ" dirty="0"/>
              <a:t>- výstavba - kolaudace 03/2019</a:t>
            </a:r>
          </a:p>
          <a:p>
            <a:r>
              <a:rPr lang="cs-CZ" b="1" dirty="0"/>
              <a:t>IVC Kopřivnice </a:t>
            </a:r>
            <a:r>
              <a:rPr lang="cs-CZ" dirty="0"/>
              <a:t>- projektová příprava a příprava území</a:t>
            </a:r>
          </a:p>
          <a:p>
            <a:r>
              <a:rPr lang="cs-CZ" b="1" dirty="0"/>
              <a:t>Hasičské stanice Vítkov </a:t>
            </a:r>
            <a:r>
              <a:rPr lang="cs-CZ" dirty="0"/>
              <a:t>- projektová příprava a příprava území</a:t>
            </a:r>
          </a:p>
          <a:p>
            <a:r>
              <a:rPr lang="cs-CZ" b="1" dirty="0"/>
              <a:t>TVZ Hranečník </a:t>
            </a:r>
            <a:r>
              <a:rPr lang="cs-CZ" dirty="0"/>
              <a:t>- dostavba</a:t>
            </a:r>
          </a:p>
          <a:p>
            <a:r>
              <a:rPr lang="cs-CZ" b="1" dirty="0"/>
              <a:t>Městečko bezpečí v Ostravě </a:t>
            </a:r>
            <a:r>
              <a:rPr lang="cs-CZ" dirty="0"/>
              <a:t>- dokončení projektové přípravy a realizace </a:t>
            </a:r>
          </a:p>
          <a:p>
            <a:r>
              <a:rPr lang="cs-CZ" b="1" dirty="0"/>
              <a:t>IVC Ostrava–Jih </a:t>
            </a:r>
            <a:r>
              <a:rPr lang="cs-CZ" dirty="0"/>
              <a:t>- dokončení projektové dokumentace čerpací stanice pohonných hmot </a:t>
            </a:r>
          </a:p>
          <a:p>
            <a:r>
              <a:rPr lang="cs-CZ" b="1" dirty="0"/>
              <a:t>CHS Nový Jičín </a:t>
            </a:r>
            <a:r>
              <a:rPr lang="cs-CZ" dirty="0"/>
              <a:t>- zajištění výstavby</a:t>
            </a:r>
          </a:p>
          <a:p>
            <a:r>
              <a:rPr lang="cs-CZ" b="1" dirty="0"/>
              <a:t>Chemická laboratoř </a:t>
            </a:r>
            <a:r>
              <a:rPr lang="cs-CZ" dirty="0"/>
              <a:t>- projektová příprava redislokace</a:t>
            </a:r>
          </a:p>
          <a:p>
            <a:r>
              <a:rPr lang="cs-CZ" dirty="0"/>
              <a:t>Obměna cisternových automobilových stříkaček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260648"/>
            <a:ext cx="8496944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Plnění koncepčních úkolů a cílů</a:t>
            </a:r>
          </a:p>
        </p:txBody>
      </p:sp>
    </p:spTree>
    <p:extLst>
      <p:ext uri="{BB962C8B-B14F-4D97-AF65-F5344CB8AC3E}">
        <p14:creationId xmlns:p14="http://schemas.microsoft.com/office/powerpoint/2010/main" val="3004099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Obrázek 4" descr="maly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748464" y="6525344"/>
            <a:ext cx="273356" cy="332656"/>
          </a:xfrm>
          <a:prstGeom prst="rect">
            <a:avLst/>
          </a:prstGeom>
        </p:spPr>
      </p:pic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7" name="TextovéPole 5"/>
          <p:cNvSpPr txBox="1"/>
          <p:nvPr/>
        </p:nvSpPr>
        <p:spPr>
          <a:xfrm>
            <a:off x="1187624" y="836712"/>
            <a:ext cx="6624736" cy="34778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Děkuji za pozornost!</a:t>
            </a:r>
            <a:r>
              <a:rPr lang="cs-CZ" sz="4400" b="1" dirty="0">
                <a:solidFill>
                  <a:schemeClr val="bg1"/>
                </a:solidFill>
              </a:rPr>
              <a:t>!</a:t>
            </a:r>
          </a:p>
          <a:p>
            <a:pPr algn="ctr"/>
            <a:endParaRPr lang="cs-CZ" sz="4400" b="1" dirty="0">
              <a:solidFill>
                <a:schemeClr val="bg1"/>
              </a:solidFill>
            </a:endParaRPr>
          </a:p>
          <a:p>
            <a:pPr algn="ctr"/>
            <a:endParaRPr lang="cs-CZ" sz="4400" b="1" dirty="0"/>
          </a:p>
          <a:p>
            <a:endParaRPr lang="cs-CZ" sz="2200" b="1" dirty="0"/>
          </a:p>
          <a:p>
            <a:endParaRPr lang="cs-CZ" sz="2200" b="1" dirty="0"/>
          </a:p>
          <a:p>
            <a:endParaRPr lang="cs-CZ" sz="4400" i="1" dirty="0"/>
          </a:p>
        </p:txBody>
      </p:sp>
      <p:pic>
        <p:nvPicPr>
          <p:cNvPr id="6" name="Obrázek 13" descr="hzs3.jpg">
            <a:extLst>
              <a:ext uri="{FF2B5EF4-FFF2-40B4-BE49-F238E27FC236}">
                <a16:creationId xmlns:a16="http://schemas.microsoft.com/office/drawing/2014/main" id="{DB982482-F94A-2443-AB49-41B67E2FB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02893"/>
            <a:ext cx="1944588" cy="272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4" descr="velkyHZSMSK.jpg">
            <a:extLst>
              <a:ext uri="{FF2B5EF4-FFF2-40B4-BE49-F238E27FC236}">
                <a16:creationId xmlns:a16="http://schemas.microsoft.com/office/drawing/2014/main" id="{E89323C5-EE72-2145-BFC7-B96C2FBB92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16622"/>
            <a:ext cx="2088355" cy="254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075" name="Obrázek 4" descr="mal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6524625"/>
            <a:ext cx="2730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ovéPole 5"/>
          <p:cNvSpPr txBox="1">
            <a:spLocks noChangeArrowheads="1"/>
          </p:cNvSpPr>
          <p:nvPr/>
        </p:nvSpPr>
        <p:spPr bwMode="auto">
          <a:xfrm>
            <a:off x="431800" y="307624"/>
            <a:ext cx="8280400" cy="584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cs-CZ" sz="3200" b="1" dirty="0">
                <a:latin typeface="Calibri" charset="0"/>
              </a:rPr>
              <a:t>Události a zásahy v MSK 2016–2019</a:t>
            </a:r>
          </a:p>
        </p:txBody>
      </p:sp>
      <p:pic>
        <p:nvPicPr>
          <p:cNvPr id="3077" name="Obrázek 13" descr="hzs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02893"/>
            <a:ext cx="1944588" cy="272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Obrázek 14" descr="velkyHZSMS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16622"/>
            <a:ext cx="2088355" cy="254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421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5976156" y="860134"/>
            <a:ext cx="3167844" cy="516638"/>
          </a:xfrm>
          <a:prstGeom prst="rect">
            <a:avLst/>
          </a:prstGeom>
        </p:spPr>
        <p:txBody>
          <a:bodyPr vert="horz" lIns="135000" tIns="27000" rIns="216000" bIns="2700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1500" b="1" dirty="0">
              <a:solidFill>
                <a:srgbClr val="FFFF00"/>
              </a:solidFill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291502" y="3807042"/>
            <a:ext cx="864096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323862"/>
            <a:ext cx="2376264" cy="1553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Nadpis 1"/>
          <p:cNvSpPr txBox="1">
            <a:spLocks/>
          </p:cNvSpPr>
          <p:nvPr/>
        </p:nvSpPr>
        <p:spPr>
          <a:xfrm>
            <a:off x="5974943" y="860347"/>
            <a:ext cx="3167844" cy="516638"/>
          </a:xfrm>
          <a:prstGeom prst="rect">
            <a:avLst/>
          </a:prstGeom>
        </p:spPr>
        <p:txBody>
          <a:bodyPr vert="horz" lIns="135000" tIns="27000" rIns="216000" bIns="2700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1500" b="1" dirty="0">
              <a:solidFill>
                <a:srgbClr val="FFFF00"/>
              </a:solidFill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5973731" y="863308"/>
            <a:ext cx="3167844" cy="516638"/>
          </a:xfrm>
          <a:prstGeom prst="rect">
            <a:avLst/>
          </a:prstGeom>
          <a:noFill/>
          <a:ln>
            <a:noFill/>
          </a:ln>
        </p:spPr>
        <p:txBody>
          <a:bodyPr vert="horz" lIns="135000" tIns="27000" rIns="216000" bIns="2700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15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1536019"/>
              </p:ext>
            </p:extLst>
          </p:nvPr>
        </p:nvGraphicFramePr>
        <p:xfrm>
          <a:off x="468312" y="1122711"/>
          <a:ext cx="8280401" cy="2522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942329"/>
              </p:ext>
            </p:extLst>
          </p:nvPr>
        </p:nvGraphicFramePr>
        <p:xfrm>
          <a:off x="468312" y="3969061"/>
          <a:ext cx="6263928" cy="2393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Obdélník 12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16" name="Obrázek 4" descr="maly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6524625"/>
            <a:ext cx="2730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ovéPole 5"/>
          <p:cNvSpPr txBox="1">
            <a:spLocks noChangeArrowheads="1"/>
          </p:cNvSpPr>
          <p:nvPr/>
        </p:nvSpPr>
        <p:spPr bwMode="auto">
          <a:xfrm>
            <a:off x="468313" y="116632"/>
            <a:ext cx="8280400" cy="584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cs-CZ" sz="3200" b="1" dirty="0">
              <a:highlight>
                <a:srgbClr val="FFFF00"/>
              </a:highlight>
              <a:latin typeface="Calibri" charset="0"/>
            </a:endParaRPr>
          </a:p>
        </p:txBody>
      </p:sp>
      <p:sp>
        <p:nvSpPr>
          <p:cNvPr id="19" name="TextovéPole 5">
            <a:extLst>
              <a:ext uri="{FF2B5EF4-FFF2-40B4-BE49-F238E27FC236}">
                <a16:creationId xmlns:a16="http://schemas.microsoft.com/office/drawing/2014/main" id="{2B42BD83-1106-534B-8DF8-ADA5E8ABE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27284"/>
            <a:ext cx="8280400" cy="584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cs-CZ" sz="3200" b="1" dirty="0">
                <a:latin typeface="Calibri" charset="0"/>
              </a:rPr>
              <a:t>Počet událostí v ČR a MSK 2019</a:t>
            </a:r>
            <a:endParaRPr lang="cs-CZ" sz="3200" b="1" dirty="0">
              <a:highlight>
                <a:srgbClr val="FFFF00"/>
              </a:highlight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52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5976156" y="860134"/>
            <a:ext cx="3167844" cy="516638"/>
          </a:xfrm>
          <a:prstGeom prst="rect">
            <a:avLst/>
          </a:prstGeom>
        </p:spPr>
        <p:txBody>
          <a:bodyPr vert="horz" lIns="135000" tIns="27000" rIns="216000" bIns="2700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1500" b="1" dirty="0">
              <a:solidFill>
                <a:srgbClr val="FFFF00"/>
              </a:solidFill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5976156" y="860134"/>
            <a:ext cx="3167844" cy="516638"/>
          </a:xfrm>
          <a:prstGeom prst="rect">
            <a:avLst/>
          </a:prstGeom>
        </p:spPr>
        <p:txBody>
          <a:bodyPr vert="horz" lIns="135000" tIns="27000" rIns="216000" bIns="2700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1500" b="1" dirty="0">
              <a:solidFill>
                <a:srgbClr val="FFFF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latin typeface="+mj-lt"/>
            </a:endParaRPr>
          </a:p>
        </p:txBody>
      </p:sp>
      <p:pic>
        <p:nvPicPr>
          <p:cNvPr id="12" name="Obrázek 4" descr="maly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6524625"/>
            <a:ext cx="2730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5"/>
          <p:cNvSpPr txBox="1">
            <a:spLocks noChangeArrowheads="1"/>
          </p:cNvSpPr>
          <p:nvPr/>
        </p:nvSpPr>
        <p:spPr bwMode="auto">
          <a:xfrm>
            <a:off x="472404" y="349074"/>
            <a:ext cx="8280400" cy="584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cs-CZ" sz="3200" b="1" dirty="0">
                <a:latin typeface="+mj-lt"/>
              </a:rPr>
              <a:t>Počet událostí v MSK v letech 2016–2019</a:t>
            </a:r>
          </a:p>
        </p:txBody>
      </p:sp>
      <p:graphicFrame>
        <p:nvGraphicFramePr>
          <p:cNvPr id="14" name="Graf 13"/>
          <p:cNvGraphicFramePr>
            <a:graphicFrameLocks/>
          </p:cNvGraphicFramePr>
          <p:nvPr>
            <p:extLst/>
          </p:nvPr>
        </p:nvGraphicFramePr>
        <p:xfrm>
          <a:off x="468313" y="1196752"/>
          <a:ext cx="8280400" cy="506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Skupina 3"/>
          <p:cNvGrpSpPr/>
          <p:nvPr/>
        </p:nvGrpSpPr>
        <p:grpSpPr>
          <a:xfrm>
            <a:off x="2376000" y="1368000"/>
            <a:ext cx="180000" cy="180000"/>
            <a:chOff x="1547664" y="1376772"/>
            <a:chExt cx="180000" cy="180000"/>
          </a:xfrm>
        </p:grpSpPr>
        <p:sp>
          <p:nvSpPr>
            <p:cNvPr id="2" name="Obdélník 1"/>
            <p:cNvSpPr/>
            <p:nvPr/>
          </p:nvSpPr>
          <p:spPr>
            <a:xfrm>
              <a:off x="1547664" y="1376772"/>
              <a:ext cx="180000" cy="180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" name="Rovnoramenný trojúhelník 2"/>
            <p:cNvSpPr/>
            <p:nvPr/>
          </p:nvSpPr>
          <p:spPr>
            <a:xfrm rot="16200000">
              <a:off x="1547664" y="1376772"/>
              <a:ext cx="180000" cy="180000"/>
            </a:xfrm>
            <a:prstGeom prst="triangle">
              <a:avLst>
                <a:gd name="adj" fmla="val 0"/>
              </a:avLst>
            </a:prstGeom>
            <a:solidFill>
              <a:srgbClr val="F477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5256000" y="1368000"/>
            <a:ext cx="180000" cy="180000"/>
            <a:chOff x="1547664" y="1376772"/>
            <a:chExt cx="180000" cy="180000"/>
          </a:xfrm>
        </p:grpSpPr>
        <p:sp>
          <p:nvSpPr>
            <p:cNvPr id="16" name="Obdélník 15"/>
            <p:cNvSpPr/>
            <p:nvPr/>
          </p:nvSpPr>
          <p:spPr>
            <a:xfrm>
              <a:off x="1547664" y="1376772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Rovnoramenný trojúhelník 16"/>
            <p:cNvSpPr/>
            <p:nvPr/>
          </p:nvSpPr>
          <p:spPr>
            <a:xfrm rot="16200000">
              <a:off x="1547664" y="1376772"/>
              <a:ext cx="180000" cy="180000"/>
            </a:xfrm>
            <a:prstGeom prst="triangle">
              <a:avLst>
                <a:gd name="adj" fmla="val 0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989846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5976156" y="860134"/>
            <a:ext cx="3167844" cy="516638"/>
          </a:xfrm>
          <a:prstGeom prst="rect">
            <a:avLst/>
          </a:prstGeom>
        </p:spPr>
        <p:txBody>
          <a:bodyPr vert="horz" lIns="135000" tIns="27000" rIns="216000" bIns="2700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15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/>
          </p:nvPr>
        </p:nvGraphicFramePr>
        <p:xfrm>
          <a:off x="198000" y="1514499"/>
          <a:ext cx="8748000" cy="4392088"/>
        </p:xfrm>
        <a:graphic>
          <a:graphicData uri="http://schemas.openxmlformats.org/drawingml/2006/table">
            <a:tbl>
              <a:tblPr/>
              <a:tblGrid>
                <a:gridCol w="226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Skupina typů událostí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2016</a:t>
                      </a:r>
                    </a:p>
                  </a:txBody>
                  <a:tcPr marL="0" marR="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cs-CZ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0" marR="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cs-CZ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0" marR="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cs-CZ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2019</a:t>
                      </a:r>
                    </a:p>
                  </a:txBody>
                  <a:tcPr marL="0" marR="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cs-CZ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Celkem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cs-CZ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pPr algn="l" rtl="0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5000" marR="7144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celkem</a:t>
                      </a:r>
                    </a:p>
                  </a:txBody>
                  <a:tcPr marL="7144" marR="72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</a:t>
                      </a:r>
                      <a:r>
                        <a:rPr lang="cs-CZ" sz="14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účastí JSDHO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144" marR="72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celkem</a:t>
                      </a:r>
                    </a:p>
                  </a:txBody>
                  <a:tcPr marL="7144" marR="72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</a:t>
                      </a:r>
                      <a:r>
                        <a:rPr lang="cs-CZ" sz="14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účastí JSDHO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144" marR="72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celkem</a:t>
                      </a:r>
                    </a:p>
                  </a:txBody>
                  <a:tcPr marL="7144" marR="72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</a:t>
                      </a:r>
                      <a:r>
                        <a:rPr lang="cs-CZ" sz="14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účastí JSDHO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144" marR="72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celkem</a:t>
                      </a:r>
                    </a:p>
                  </a:txBody>
                  <a:tcPr marL="7144" marR="72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</a:t>
                      </a:r>
                      <a:r>
                        <a:rPr lang="cs-CZ" sz="14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účastí JSDHO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144" marR="72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celkem</a:t>
                      </a:r>
                    </a:p>
                  </a:txBody>
                  <a:tcPr marL="7144" marR="72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</a:t>
                      </a:r>
                      <a:r>
                        <a:rPr lang="cs-CZ" sz="1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účastí JSDHO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144" marR="72000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Požár</a:t>
                      </a:r>
                    </a:p>
                  </a:txBody>
                  <a:tcPr marL="135000" marR="7144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1 889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993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1 825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1 034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2 030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2 019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1 144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7 763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4 301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Dopravní nehoda</a:t>
                      </a:r>
                    </a:p>
                  </a:txBody>
                  <a:tcPr marL="135000" marR="7144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1 979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1 917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1 900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543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1 931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7 727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1 975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Únik neb. chem. látky</a:t>
                      </a:r>
                    </a:p>
                  </a:txBody>
                  <a:tcPr marL="135000" marR="7144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553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734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2 607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Technická havárie</a:t>
                      </a:r>
                    </a:p>
                  </a:txBody>
                  <a:tcPr marL="135000" marR="7144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7 323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1 998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9 721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3 353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8 294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2 181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9 182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2 886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34 520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10 418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Radiační havárie a nehoda</a:t>
                      </a:r>
                    </a:p>
                  </a:txBody>
                  <a:tcPr marL="135000" marR="7144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Ostatní mimořádné události</a:t>
                      </a:r>
                    </a:p>
                  </a:txBody>
                  <a:tcPr marL="135000" marR="7144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Planý poplach</a:t>
                      </a:r>
                    </a:p>
                  </a:txBody>
                  <a:tcPr marL="135000" marR="7144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1 091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1 311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1 202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1 533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5 137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1 078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Mimořádných událostí</a:t>
                      </a:r>
                    </a:p>
                  </a:txBody>
                  <a:tcPr marL="135000" marR="7144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12 835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3 767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15 569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5 301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14 147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4 252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15 399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4 984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57 950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18 304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Neemergentních událostí</a:t>
                      </a:r>
                    </a:p>
                  </a:txBody>
                  <a:tcPr marL="135000" marR="7144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6 886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2 819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6 308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2 654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7 939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3 857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6 539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2 916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27 672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12 246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Událostí celkem</a:t>
                      </a:r>
                    </a:p>
                  </a:txBody>
                  <a:tcPr marL="135000" marR="7144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19 721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6 586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21 877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7 955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22 086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8 109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21 938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7 900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85 622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30 550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Nadpis 1"/>
          <p:cNvSpPr txBox="1">
            <a:spLocks/>
          </p:cNvSpPr>
          <p:nvPr/>
        </p:nvSpPr>
        <p:spPr>
          <a:xfrm>
            <a:off x="5976156" y="860134"/>
            <a:ext cx="3167844" cy="516638"/>
          </a:xfrm>
          <a:prstGeom prst="rect">
            <a:avLst/>
          </a:prstGeom>
        </p:spPr>
        <p:txBody>
          <a:bodyPr vert="horz" lIns="135000" tIns="27000" rIns="216000" bIns="2700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1500" b="1" dirty="0">
              <a:solidFill>
                <a:srgbClr val="FFFF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10" name="Obrázek 4" descr="maly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6524625"/>
            <a:ext cx="2730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5"/>
          <p:cNvSpPr txBox="1">
            <a:spLocks noChangeArrowheads="1"/>
          </p:cNvSpPr>
          <p:nvPr/>
        </p:nvSpPr>
        <p:spPr bwMode="auto">
          <a:xfrm>
            <a:off x="431800" y="311686"/>
            <a:ext cx="8280400" cy="584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cs-CZ" sz="3200" b="1" dirty="0">
                <a:latin typeface="Calibri" charset="0"/>
              </a:rPr>
              <a:t>Počet událostí v MSK v letech 2016–2019</a:t>
            </a:r>
          </a:p>
        </p:txBody>
      </p:sp>
    </p:spTree>
    <p:extLst>
      <p:ext uri="{BB962C8B-B14F-4D97-AF65-F5344CB8AC3E}">
        <p14:creationId xmlns:p14="http://schemas.microsoft.com/office/powerpoint/2010/main" val="3459781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 txBox="1">
            <a:spLocks/>
          </p:cNvSpPr>
          <p:nvPr/>
        </p:nvSpPr>
        <p:spPr>
          <a:xfrm>
            <a:off x="5976156" y="860134"/>
            <a:ext cx="3167844" cy="516638"/>
          </a:xfrm>
          <a:prstGeom prst="rect">
            <a:avLst/>
          </a:prstGeom>
        </p:spPr>
        <p:txBody>
          <a:bodyPr vert="horz" lIns="135000" tIns="27000" rIns="216000" bIns="2700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1500" b="1" dirty="0">
              <a:solidFill>
                <a:srgbClr val="FFFF00"/>
              </a:solidFill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/>
          </p:nvPr>
        </p:nvGraphicFramePr>
        <p:xfrm>
          <a:off x="251520" y="1628800"/>
          <a:ext cx="8631000" cy="3476300"/>
        </p:xfrm>
        <a:graphic>
          <a:graphicData uri="http://schemas.openxmlformats.org/drawingml/2006/table">
            <a:tbl>
              <a:tblPr/>
              <a:tblGrid>
                <a:gridCol w="27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9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2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Ukazatel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2016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2019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Celkem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Počet požárů</a:t>
                      </a:r>
                    </a:p>
                  </a:txBody>
                  <a:tcPr marL="135000" marR="7144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1 889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1 825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2 030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7 763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Přímá škoda (mil. Kč)</a:t>
                      </a:r>
                    </a:p>
                  </a:txBody>
                  <a:tcPr marL="135000" marR="7144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792 903,30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933 012,90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133 188,70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222 755,40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2 081 860,30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Uchráněné hodnoty (mil. Kč)</a:t>
                      </a:r>
                    </a:p>
                  </a:txBody>
                  <a:tcPr marL="135000" marR="7144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1 313 182,80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1 437 066,00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698 333,80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598 102,30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4 046 684,90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Usmrceno osob</a:t>
                      </a:r>
                    </a:p>
                  </a:txBody>
                  <a:tcPr marL="135000" marR="7144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- v přímé souvislosti s požárem</a:t>
                      </a:r>
                    </a:p>
                  </a:txBody>
                  <a:tcPr marL="135000" marR="7144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Zraněno osob</a:t>
                      </a:r>
                    </a:p>
                  </a:txBody>
                  <a:tcPr marL="135000" marR="7144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637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Evakuováno osob</a:t>
                      </a:r>
                    </a:p>
                  </a:txBody>
                  <a:tcPr marL="135000" marR="7144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1 918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1 573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833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5 634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00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Zachráněno osob</a:t>
                      </a:r>
                    </a:p>
                  </a:txBody>
                  <a:tcPr marL="135000" marR="7144" marT="7144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549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Nadpis 1"/>
          <p:cNvSpPr txBox="1">
            <a:spLocks/>
          </p:cNvSpPr>
          <p:nvPr/>
        </p:nvSpPr>
        <p:spPr>
          <a:xfrm>
            <a:off x="5976156" y="860134"/>
            <a:ext cx="3167844" cy="516638"/>
          </a:xfrm>
          <a:prstGeom prst="rect">
            <a:avLst/>
          </a:prstGeom>
        </p:spPr>
        <p:txBody>
          <a:bodyPr vert="horz" lIns="135000" tIns="27000" rIns="216000" bIns="2700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1500" b="1" dirty="0">
              <a:solidFill>
                <a:srgbClr val="FFFF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10" name="Obrázek 4" descr="mal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6524625"/>
            <a:ext cx="2730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5"/>
          <p:cNvSpPr txBox="1">
            <a:spLocks noChangeArrowheads="1"/>
          </p:cNvSpPr>
          <p:nvPr/>
        </p:nvSpPr>
        <p:spPr bwMode="auto">
          <a:xfrm>
            <a:off x="426820" y="334262"/>
            <a:ext cx="8280400" cy="584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cs-CZ" sz="3200" b="1" dirty="0">
                <a:latin typeface="Calibri" charset="0"/>
              </a:rPr>
              <a:t>Následky požárů v MSK v letech 2016–2019</a:t>
            </a:r>
          </a:p>
        </p:txBody>
      </p:sp>
    </p:spTree>
    <p:extLst>
      <p:ext uri="{BB962C8B-B14F-4D97-AF65-F5344CB8AC3E}">
        <p14:creationId xmlns:p14="http://schemas.microsoft.com/office/powerpoint/2010/main" val="4015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5976156" y="860134"/>
            <a:ext cx="3167844" cy="516638"/>
          </a:xfrm>
          <a:prstGeom prst="rect">
            <a:avLst/>
          </a:prstGeom>
        </p:spPr>
        <p:txBody>
          <a:bodyPr vert="horz" lIns="135000" tIns="27000" rIns="216000" bIns="2700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1500" b="1" dirty="0">
              <a:solidFill>
                <a:srgbClr val="FFFF00"/>
              </a:solidFill>
            </a:endParaRPr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5974943" y="860347"/>
            <a:ext cx="3167844" cy="516638"/>
          </a:xfrm>
          <a:prstGeom prst="rect">
            <a:avLst/>
          </a:prstGeom>
        </p:spPr>
        <p:txBody>
          <a:bodyPr vert="horz" lIns="135000" tIns="27000" rIns="216000" bIns="2700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1500" b="1" dirty="0">
              <a:solidFill>
                <a:srgbClr val="FFFF00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/>
          </p:nvPr>
        </p:nvGraphicFramePr>
        <p:xfrm>
          <a:off x="863337" y="1808820"/>
          <a:ext cx="7417326" cy="38344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1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7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7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7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9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05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Složka IZS</a:t>
                      </a:r>
                      <a:endParaRPr lang="cs-CZ" sz="17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Druh JPO</a:t>
                      </a:r>
                      <a:endParaRPr lang="cs-CZ" sz="17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Kat. JPO</a:t>
                      </a:r>
                      <a:endParaRPr lang="cs-CZ" sz="17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Rok</a:t>
                      </a:r>
                      <a:endParaRPr lang="cs-CZ" sz="17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Celkem</a:t>
                      </a:r>
                      <a:endParaRPr lang="cs-CZ" sz="17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17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2016</a:t>
                      </a:r>
                      <a:endParaRPr lang="cs-CZ" sz="17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2017</a:t>
                      </a:r>
                      <a:endParaRPr lang="cs-CZ" sz="17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2018</a:t>
                      </a:r>
                      <a:endParaRPr lang="cs-CZ" sz="17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2019</a:t>
                      </a:r>
                      <a:endParaRPr lang="cs-CZ" sz="17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525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Jednotky PO</a:t>
                      </a:r>
                      <a:endParaRPr lang="cs-CZ" sz="17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127635"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HZS kraje</a:t>
                      </a:r>
                      <a:endParaRPr lang="cs-CZ" sz="17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i="1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JPO I</a:t>
                      </a:r>
                      <a:endParaRPr lang="cs-CZ" sz="1700" i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5000" marR="3333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635" algn="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7</a:t>
                      </a:r>
                      <a:endParaRPr lang="cs-CZ" sz="17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635" algn="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9</a:t>
                      </a:r>
                      <a:endParaRPr lang="cs-CZ" sz="17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635" algn="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8</a:t>
                      </a:r>
                      <a:endParaRPr lang="cs-CZ" sz="17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635" algn="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635" algn="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5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indent="127635"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JSDHO</a:t>
                      </a:r>
                      <a:endParaRPr lang="cs-CZ" sz="17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i="1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JPO II</a:t>
                      </a:r>
                      <a:endParaRPr lang="cs-CZ" sz="1700" i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5000" marR="3333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r"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2</a:t>
                      </a:r>
                      <a:endParaRPr lang="cs-CZ" sz="17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r"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3</a:t>
                      </a:r>
                      <a:endParaRPr lang="cs-CZ" sz="17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r"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7</a:t>
                      </a:r>
                      <a:endParaRPr lang="cs-CZ" sz="17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r"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635" algn="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5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i="1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JPO III</a:t>
                      </a:r>
                      <a:endParaRPr lang="cs-CZ" sz="1700" i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5000" marR="3333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r"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0</a:t>
                      </a:r>
                      <a:endParaRPr lang="cs-CZ" sz="17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r"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2</a:t>
                      </a:r>
                      <a:endParaRPr lang="cs-CZ" sz="17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r"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3</a:t>
                      </a:r>
                      <a:endParaRPr lang="cs-CZ" sz="17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r"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635" algn="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5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i="1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JPO V</a:t>
                      </a:r>
                      <a:endParaRPr lang="cs-CZ" sz="1700" i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5000" marR="3333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r"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  <a:endParaRPr lang="cs-CZ" sz="17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r"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0</a:t>
                      </a:r>
                      <a:endParaRPr lang="cs-CZ" sz="17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r"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2</a:t>
                      </a:r>
                      <a:endParaRPr lang="cs-CZ" sz="17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r"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635" algn="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5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b="1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Celkem</a:t>
                      </a:r>
                      <a:endParaRPr lang="cs-CZ" sz="17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5000" marR="3333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635" algn="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3</a:t>
                      </a:r>
                      <a:endParaRPr lang="cs-CZ" sz="17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635" algn="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5</a:t>
                      </a:r>
                      <a:endParaRPr lang="cs-CZ" sz="17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635" algn="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12</a:t>
                      </a:r>
                      <a:endParaRPr lang="cs-CZ" sz="17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635" algn="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635" algn="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5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635"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HZSP</a:t>
                      </a:r>
                      <a:endParaRPr lang="cs-CZ" sz="17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700" i="1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JPO IV</a:t>
                      </a:r>
                      <a:endParaRPr lang="cs-CZ" sz="1700" i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5000" marR="3333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635" algn="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  <a:endParaRPr lang="cs-CZ" sz="17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635" algn="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  <a:endParaRPr lang="cs-CZ" sz="17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635" algn="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0</a:t>
                      </a:r>
                      <a:endParaRPr lang="cs-CZ" sz="1700" b="1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635" algn="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635" algn="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5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27635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Celkem</a:t>
                      </a:r>
                      <a:endParaRPr lang="cs-CZ" sz="17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635" algn="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11</a:t>
                      </a:r>
                      <a:endParaRPr lang="cs-CZ" sz="17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127635" algn="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15</a:t>
                      </a:r>
                      <a:endParaRPr lang="cs-CZ" sz="17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127635" algn="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</a:t>
                      </a:r>
                      <a:endParaRPr lang="cs-CZ" sz="17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127635" algn="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127635" algn="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525">
                <a:tc gridSpan="3">
                  <a:txBody>
                    <a:bodyPr/>
                    <a:lstStyle/>
                    <a:p>
                      <a:pPr indent="127635"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Policie ČR</a:t>
                      </a:r>
                      <a:endParaRPr lang="cs-CZ" sz="17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635" algn="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  <a:endParaRPr lang="cs-CZ" sz="17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127635" algn="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</a:t>
                      </a:r>
                      <a:endParaRPr lang="cs-CZ" sz="17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127635" algn="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</a:t>
                      </a:r>
                      <a:endParaRPr lang="cs-CZ" sz="17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127635" algn="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127635" algn="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525">
                <a:tc gridSpan="3">
                  <a:txBody>
                    <a:bodyPr/>
                    <a:lstStyle/>
                    <a:p>
                      <a:pPr indent="127635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Celkem</a:t>
                      </a:r>
                      <a:endParaRPr lang="cs-CZ" sz="17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635" algn="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12</a:t>
                      </a:r>
                      <a:endParaRPr lang="cs-CZ" sz="17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635" algn="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</a:t>
                      </a:r>
                      <a:endParaRPr lang="cs-CZ" sz="17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635" algn="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25</a:t>
                      </a:r>
                      <a:endParaRPr lang="cs-CZ" sz="17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635" algn="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635" algn="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33338" marR="13500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3064500" y="4977172"/>
            <a:ext cx="5216163" cy="3240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7" name="Obdélník 6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9" name="Obrázek 4" descr="maly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6524625"/>
            <a:ext cx="2730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5"/>
          <p:cNvSpPr txBox="1">
            <a:spLocks noChangeArrowheads="1"/>
          </p:cNvSpPr>
          <p:nvPr/>
        </p:nvSpPr>
        <p:spPr bwMode="auto">
          <a:xfrm>
            <a:off x="468313" y="115888"/>
            <a:ext cx="8280400" cy="107721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cs-CZ" sz="3200" b="1" dirty="0">
                <a:latin typeface="Calibri" charset="0"/>
              </a:rPr>
              <a:t>Počet zraněných členů složek IZS u požárů</a:t>
            </a:r>
          </a:p>
          <a:p>
            <a:pPr algn="ctr" eaLnBrk="1" hangingPunct="1"/>
            <a:r>
              <a:rPr lang="cs-CZ" sz="3200" b="1" dirty="0">
                <a:latin typeface="Calibri" charset="0"/>
              </a:rPr>
              <a:t>v letech 2016–2019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BFBFE3C-EA50-1F49-8A2A-AFFFC8EE8D33}"/>
              </a:ext>
            </a:extLst>
          </p:cNvPr>
          <p:cNvSpPr txBox="1"/>
          <p:nvPr/>
        </p:nvSpPr>
        <p:spPr>
          <a:xfrm>
            <a:off x="863337" y="5797297"/>
            <a:ext cx="7381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Úmrtí</a:t>
            </a:r>
            <a:r>
              <a:rPr lang="cs-CZ" dirty="0"/>
              <a:t>- u zásahu- při likvidaci požáru haly v Karviné- Petrovicích zemřel, po pádu ze střechy, zasahující příslušník HZS MSK.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6110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 txBox="1">
            <a:spLocks/>
          </p:cNvSpPr>
          <p:nvPr/>
        </p:nvSpPr>
        <p:spPr>
          <a:xfrm>
            <a:off x="5976156" y="860134"/>
            <a:ext cx="3167844" cy="516638"/>
          </a:xfrm>
          <a:prstGeom prst="rect">
            <a:avLst/>
          </a:prstGeom>
        </p:spPr>
        <p:txBody>
          <a:bodyPr vert="horz" lIns="135000" tIns="27000" rIns="216000" bIns="2700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1500" b="1" dirty="0">
              <a:solidFill>
                <a:srgbClr val="FFFF00"/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251520" y="1916832"/>
          <a:ext cx="4590000" cy="3672410"/>
        </p:xfrm>
        <a:graphic>
          <a:graphicData uri="http://schemas.openxmlformats.org/drawingml/2006/table">
            <a:tbl>
              <a:tblPr/>
              <a:tblGrid>
                <a:gridCol w="10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165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Měsíc</a:t>
                      </a:r>
                    </a:p>
                  </a:txBody>
                  <a:tcPr marL="135000" marR="4612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Rok</a:t>
                      </a:r>
                    </a:p>
                  </a:txBody>
                  <a:tcPr marL="4612" marR="4612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16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2016</a:t>
                      </a:r>
                    </a:p>
                  </a:txBody>
                  <a:tcPr marL="4612" marR="4612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4612" marR="4612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4612" marR="4612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2019</a:t>
                      </a:r>
                    </a:p>
                  </a:txBody>
                  <a:tcPr marL="4612" marR="4612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Celkem</a:t>
                      </a:r>
                    </a:p>
                  </a:txBody>
                  <a:tcPr marL="4612" marR="4612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942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duben</a:t>
                      </a:r>
                    </a:p>
                  </a:txBody>
                  <a:tcPr marL="135000" marR="4612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</a:t>
                      </a:r>
                    </a:p>
                  </a:txBody>
                  <a:tcPr marL="4612" marR="135000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4612" marR="135000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105</a:t>
                      </a:r>
                    </a:p>
                  </a:txBody>
                  <a:tcPr marL="4612" marR="135000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</a:t>
                      </a:r>
                    </a:p>
                  </a:txBody>
                  <a:tcPr marL="4612" marR="135000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235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942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květen</a:t>
                      </a:r>
                    </a:p>
                  </a:txBody>
                  <a:tcPr marL="135000" marR="4612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4612" marR="135000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4612" marR="135000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4612" marR="135000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4612" marR="135000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942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červen</a:t>
                      </a:r>
                    </a:p>
                  </a:txBody>
                  <a:tcPr marL="135000" marR="4612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4612" marR="135000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4612" marR="135000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4612" marR="135000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4612" marR="135000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132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942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červenec</a:t>
                      </a:r>
                    </a:p>
                  </a:txBody>
                  <a:tcPr marL="135000" marR="4612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4612" marR="135000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4612" marR="135000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4612" marR="135000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83</a:t>
                      </a:r>
                    </a:p>
                  </a:txBody>
                  <a:tcPr marL="4612" marR="135000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172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942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srpen</a:t>
                      </a:r>
                    </a:p>
                  </a:txBody>
                  <a:tcPr marL="135000" marR="4612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4612" marR="135000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4612" marR="135000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</a:t>
                      </a:r>
                    </a:p>
                  </a:txBody>
                  <a:tcPr marL="4612" marR="135000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4612" marR="135000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157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942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září</a:t>
                      </a:r>
                    </a:p>
                  </a:txBody>
                  <a:tcPr marL="135000" marR="4612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4612" marR="135000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4612" marR="135000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4612" marR="135000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4612" marR="135000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942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Celkem</a:t>
                      </a:r>
                    </a:p>
                  </a:txBody>
                  <a:tcPr marL="135000" marR="4612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182</a:t>
                      </a:r>
                    </a:p>
                  </a:txBody>
                  <a:tcPr marL="4612" marR="135000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158</a:t>
                      </a:r>
                    </a:p>
                  </a:txBody>
                  <a:tcPr marL="4612" marR="135000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251</a:t>
                      </a:r>
                    </a:p>
                  </a:txBody>
                  <a:tcPr marL="4612" marR="135000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224</a:t>
                      </a:r>
                    </a:p>
                  </a:txBody>
                  <a:tcPr marL="4612" marR="135000" marT="4612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815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0" name="Graf 9"/>
          <p:cNvGraphicFramePr>
            <a:graphicFrameLocks/>
          </p:cNvGraphicFramePr>
          <p:nvPr>
            <p:extLst/>
          </p:nvPr>
        </p:nvGraphicFramePr>
        <p:xfrm>
          <a:off x="5058054" y="1700808"/>
          <a:ext cx="378042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délník 6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8" name="Obrázek 4" descr="maly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6524625"/>
            <a:ext cx="2730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5"/>
          <p:cNvSpPr txBox="1">
            <a:spLocks noChangeArrowheads="1"/>
          </p:cNvSpPr>
          <p:nvPr/>
        </p:nvSpPr>
        <p:spPr bwMode="auto">
          <a:xfrm>
            <a:off x="468313" y="115888"/>
            <a:ext cx="8280400" cy="107721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cs-CZ" sz="3200" b="1" dirty="0">
                <a:latin typeface="Calibri" charset="0"/>
              </a:rPr>
              <a:t>Počet požárů v souvislosti se suchem</a:t>
            </a:r>
          </a:p>
          <a:p>
            <a:pPr algn="ctr" eaLnBrk="1" hangingPunct="1"/>
            <a:r>
              <a:rPr lang="cs-CZ" sz="3200" b="1" dirty="0">
                <a:latin typeface="Calibri" charset="0"/>
              </a:rPr>
              <a:t>v letech 2016–2019</a:t>
            </a:r>
          </a:p>
        </p:txBody>
      </p:sp>
    </p:spTree>
    <p:extLst>
      <p:ext uri="{BB962C8B-B14F-4D97-AF65-F5344CB8AC3E}">
        <p14:creationId xmlns:p14="http://schemas.microsoft.com/office/powerpoint/2010/main" val="2164537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11199</TotalTime>
  <Words>2045</Words>
  <Application>Microsoft Macintosh PowerPoint</Application>
  <PresentationFormat>Předvádění na obrazovce (4:3)</PresentationFormat>
  <Paragraphs>588</Paragraphs>
  <Slides>24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ＭＳ Ｐゴシック</vt:lpstr>
      <vt:lpstr>Arial</vt:lpstr>
      <vt:lpstr>Calibri</vt:lpstr>
      <vt:lpstr>Times New Roman</vt:lpstr>
      <vt:lpstr>Wingdings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677038</dc:creator>
  <cp:lastModifiedBy>Microsoft Office User</cp:lastModifiedBy>
  <cp:revision>622</cp:revision>
  <cp:lastPrinted>2020-09-01T11:52:04Z</cp:lastPrinted>
  <dcterms:created xsi:type="dcterms:W3CDTF">2012-03-27T19:53:25Z</dcterms:created>
  <dcterms:modified xsi:type="dcterms:W3CDTF">2020-09-02T06:10:41Z</dcterms:modified>
</cp:coreProperties>
</file>