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86" r:id="rId4"/>
    <p:sldMasterId id="2147484849" r:id="rId5"/>
  </p:sldMasterIdLst>
  <p:notesMasterIdLst>
    <p:notesMasterId r:id="rId26"/>
  </p:notesMasterIdLst>
  <p:handoutMasterIdLst>
    <p:handoutMasterId r:id="rId27"/>
  </p:handoutMasterIdLst>
  <p:sldIdLst>
    <p:sldId id="256" r:id="rId6"/>
    <p:sldId id="290" r:id="rId7"/>
    <p:sldId id="842" r:id="rId8"/>
    <p:sldId id="870" r:id="rId9"/>
    <p:sldId id="872" r:id="rId10"/>
    <p:sldId id="866" r:id="rId11"/>
    <p:sldId id="873" r:id="rId12"/>
    <p:sldId id="875" r:id="rId13"/>
    <p:sldId id="860" r:id="rId14"/>
    <p:sldId id="876" r:id="rId15"/>
    <p:sldId id="862" r:id="rId16"/>
    <p:sldId id="890" r:id="rId17"/>
    <p:sldId id="883" r:id="rId18"/>
    <p:sldId id="891" r:id="rId19"/>
    <p:sldId id="884" r:id="rId20"/>
    <p:sldId id="889" r:id="rId21"/>
    <p:sldId id="877" r:id="rId22"/>
    <p:sldId id="867" r:id="rId23"/>
    <p:sldId id="858" r:id="rId24"/>
    <p:sldId id="293" r:id="rId25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65138" indent="-7938" algn="l" rtl="0" eaLnBrk="0" fontAlgn="base" hangingPunct="0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31863" indent="-17463" algn="l" rtl="0" eaLnBrk="0" fontAlgn="base" hangingPunct="0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98588" indent="-26988" algn="l" rtl="0" eaLnBrk="0" fontAlgn="base" hangingPunct="0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65313" indent="-36513" algn="l" rtl="0" eaLnBrk="0" fontAlgn="base" hangingPunct="0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2">
          <p15:clr>
            <a:srgbClr val="A4A3A4"/>
          </p15:clr>
        </p15:guide>
        <p15:guide id="2" pos="54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098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4241F"/>
    <a:srgbClr val="E41F18"/>
    <a:srgbClr val="575756"/>
    <a:srgbClr val="A6A6A6"/>
    <a:srgbClr val="084686"/>
    <a:srgbClr val="004289"/>
    <a:srgbClr val="5F5F5F"/>
    <a:srgbClr val="B0B1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8E0251-8902-454A-B5D9-48952DEE7B0B}" v="31" dt="2024-10-21T10:36:07.618"/>
    <p1510:client id="{DA31374D-4923-255F-82D6-88BF5656B097}" v="29" dt="2024-10-21T10:33:07.9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3952"/>
        <p:guide pos="5443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0"/>
        <p:guide pos="2098"/>
        <p:guide orient="horz" pos="3127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4E141A8-07F6-2B9F-532D-0BFFCE65A6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t" anchorCtr="0" compatLnSpc="1">
            <a:prstTxWarp prst="textNoShape">
              <a:avLst/>
            </a:prstTxWarp>
          </a:bodyPr>
          <a:lstStyle>
            <a:lvl1pPr algn="l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03EC26D-4B26-7C4A-F9D2-DBC55637E81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t" anchorCtr="0" compatLnSpc="1">
            <a:prstTxWarp prst="textNoShape">
              <a:avLst/>
            </a:prstTxWarp>
          </a:bodyPr>
          <a:lstStyle>
            <a:lvl1pPr algn="r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pPr>
              <a:defRPr/>
            </a:pPr>
            <a:fld id="{795E1F60-7EEB-4819-BF81-42D8763238AD}" type="datetime1">
              <a:rPr lang="en-US"/>
              <a:pPr>
                <a:defRPr/>
              </a:pPr>
              <a:t>10/21/2024</a:t>
            </a:fld>
            <a:endParaRPr 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7F313A7D-BAF2-32EF-F8B4-D5885FCC99B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b" anchorCtr="0" compatLnSpc="1">
            <a:prstTxWarp prst="textNoShape">
              <a:avLst/>
            </a:prstTxWarp>
          </a:bodyPr>
          <a:lstStyle>
            <a:lvl1pPr algn="l" defTabSz="919699" eaLnBrk="1" hangingPunct="1">
              <a:spcBef>
                <a:spcPct val="0"/>
              </a:spcBef>
              <a:buClrTx/>
              <a:buFontTx/>
              <a:buNone/>
              <a:defRPr sz="1200" i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E2DD6272-DEA6-3A16-3728-8B9BCE8FCD7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8" tIns="45915" rIns="91828" bIns="45915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200" i="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C14F43E-7312-4E89-9F2F-4A3C5A6D043B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5CCC9806-2E00-34DE-C0F4-491AE703DA0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17538" y="487363"/>
            <a:ext cx="5626100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070227FB-1C15-DABB-DB5E-72FA26BA2BC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5150" y="5591175"/>
            <a:ext cx="5730875" cy="342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</p:txBody>
      </p:sp>
      <p:sp>
        <p:nvSpPr>
          <p:cNvPr id="5127" name="pg num">
            <a:extLst>
              <a:ext uri="{FF2B5EF4-FFF2-40B4-BE49-F238E27FC236}">
                <a16:creationId xmlns:a16="http://schemas.microsoft.com/office/drawing/2014/main" id="{9B42AA57-00FD-29F8-529E-989B70F2A2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32500" y="9547225"/>
            <a:ext cx="5429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19163" eaLnBrk="1" hangingPunct="1">
              <a:defRPr sz="1200" i="0" smtClean="0"/>
            </a:lvl1pPr>
          </a:lstStyle>
          <a:p>
            <a:pPr>
              <a:defRPr/>
            </a:pPr>
            <a:fld id="{6413347A-3D3D-44A6-80DB-A1F074EA21F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137" name="McK Separator" hidden="1">
            <a:extLst>
              <a:ext uri="{FF2B5EF4-FFF2-40B4-BE49-F238E27FC236}">
                <a16:creationId xmlns:a16="http://schemas.microsoft.com/office/drawing/2014/main" id="{7F8042D4-53DD-689A-254C-FED09E656D69}"/>
              </a:ext>
            </a:extLst>
          </p:cNvPr>
          <p:cNvSpPr>
            <a:spLocks noChangeShapeType="1"/>
          </p:cNvSpPr>
          <p:nvPr/>
        </p:nvSpPr>
        <p:spPr bwMode="auto">
          <a:xfrm>
            <a:off x="814388" y="1509713"/>
            <a:ext cx="5199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2290" tIns="46145" rIns="92290" bIns="46145"/>
          <a:lstStyle/>
          <a:p>
            <a:pPr algn="ctr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endParaRPr lang="cs-CZ" sz="1428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lnSpc>
        <a:spcPct val="90000"/>
      </a:lnSpc>
      <a:spcBef>
        <a:spcPct val="3000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332406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6pPr>
    <a:lvl7pPr marL="2798887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7pPr>
    <a:lvl8pPr marL="3265368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8pPr>
    <a:lvl9pPr marL="3731849" algn="l" defTabSz="932962" rtl="0" eaLnBrk="1" latinLnBrk="0" hangingPunct="1">
      <a:defRPr sz="122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>
            <a:extLst>
              <a:ext uri="{FF2B5EF4-FFF2-40B4-BE49-F238E27FC236}">
                <a16:creationId xmlns:a16="http://schemas.microsoft.com/office/drawing/2014/main" id="{CA09CFA5-9D6C-FBAB-6CFE-9C8E95DD10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5603" name="Zástupný symbol pro poznámky 2">
            <a:extLst>
              <a:ext uri="{FF2B5EF4-FFF2-40B4-BE49-F238E27FC236}">
                <a16:creationId xmlns:a16="http://schemas.microsoft.com/office/drawing/2014/main" id="{A8D1D784-3EF1-04E5-2713-4B6FAC557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2">
            <a:extLst>
              <a:ext uri="{FF2B5EF4-FFF2-40B4-BE49-F238E27FC236}">
                <a16:creationId xmlns:a16="http://schemas.microsoft.com/office/drawing/2014/main" id="{F3A9CE3C-027C-D084-D5A2-1681F742049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16463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dnadpis 2">
            <a:extLst>
              <a:ext uri="{FF2B5EF4-FFF2-40B4-BE49-F238E27FC236}">
                <a16:creationId xmlns:a16="http://schemas.microsoft.com/office/drawing/2014/main" id="{D53165E2-ED92-B17A-BA4D-69B70DB2F58A}"/>
              </a:ext>
            </a:extLst>
          </p:cNvPr>
          <p:cNvSpPr txBox="1">
            <a:spLocks/>
          </p:cNvSpPr>
          <p:nvPr userDrawn="1"/>
        </p:nvSpPr>
        <p:spPr>
          <a:xfrm>
            <a:off x="6999288" y="5759450"/>
            <a:ext cx="739775" cy="2159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cs-CZ" sz="1100" b="0" i="0">
                <a:solidFill>
                  <a:srgbClr val="575756"/>
                </a:solidFill>
              </a:rPr>
              <a:t>Datum:</a:t>
            </a:r>
          </a:p>
        </p:txBody>
      </p:sp>
      <p:grpSp>
        <p:nvGrpSpPr>
          <p:cNvPr id="5" name="Skupina 28">
            <a:extLst>
              <a:ext uri="{FF2B5EF4-FFF2-40B4-BE49-F238E27FC236}">
                <a16:creationId xmlns:a16="http://schemas.microsoft.com/office/drawing/2014/main" id="{0C968F15-BF1D-88A8-D1F2-ECA6049DA4F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398963" y="277813"/>
            <a:ext cx="4492625" cy="249237"/>
            <a:chOff x="4044949" y="280533"/>
            <a:chExt cx="4493324" cy="248207"/>
          </a:xfrm>
        </p:grpSpPr>
        <p:pic>
          <p:nvPicPr>
            <p:cNvPr id="6" name="Obrázek 31">
              <a:extLst>
                <a:ext uri="{FF2B5EF4-FFF2-40B4-BE49-F238E27FC236}">
                  <a16:creationId xmlns:a16="http://schemas.microsoft.com/office/drawing/2014/main" id="{F99F469A-6C10-E60F-109D-4E0E2E2F015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4949" y="280533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Obrázek 32">
              <a:extLst>
                <a:ext uri="{FF2B5EF4-FFF2-40B4-BE49-F238E27FC236}">
                  <a16:creationId xmlns:a16="http://schemas.microsoft.com/office/drawing/2014/main" id="{E9A13FFE-6D8E-62FE-0A8A-BEC427A60B4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4931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ázek 33">
              <a:extLst>
                <a:ext uri="{FF2B5EF4-FFF2-40B4-BE49-F238E27FC236}">
                  <a16:creationId xmlns:a16="http://schemas.microsoft.com/office/drawing/2014/main" id="{8B184E5F-3A74-E777-9EA5-FB6751B51F8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478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ázek 34">
              <a:extLst>
                <a:ext uri="{FF2B5EF4-FFF2-40B4-BE49-F238E27FC236}">
                  <a16:creationId xmlns:a16="http://schemas.microsoft.com/office/drawing/2014/main" id="{B0BE5919-5E5D-EAF5-12C5-4A3FD197180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0460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ázek 35">
              <a:extLst>
                <a:ext uri="{FF2B5EF4-FFF2-40B4-BE49-F238E27FC236}">
                  <a16:creationId xmlns:a16="http://schemas.microsoft.com/office/drawing/2014/main" id="{7F3CED19-C310-3186-0952-C0443471D2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6056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Obrázek 36">
              <a:extLst>
                <a:ext uri="{FF2B5EF4-FFF2-40B4-BE49-F238E27FC236}">
                  <a16:creationId xmlns:a16="http://schemas.microsoft.com/office/drawing/2014/main" id="{5EC45DB9-639A-3FC8-D6C1-1B037867F0D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6038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Obrázek 37">
              <a:extLst>
                <a:ext uri="{FF2B5EF4-FFF2-40B4-BE49-F238E27FC236}">
                  <a16:creationId xmlns:a16="http://schemas.microsoft.com/office/drawing/2014/main" id="{A628C88D-2744-08D7-4B15-3B29E053125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8877" y="281509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ek 38">
              <a:extLst>
                <a:ext uri="{FF2B5EF4-FFF2-40B4-BE49-F238E27FC236}">
                  <a16:creationId xmlns:a16="http://schemas.microsoft.com/office/drawing/2014/main" id="{A41489CB-91D2-E662-2605-85BF14BE063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8859" y="282486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ek 39">
              <a:extLst>
                <a:ext uri="{FF2B5EF4-FFF2-40B4-BE49-F238E27FC236}">
                  <a16:creationId xmlns:a16="http://schemas.microsoft.com/office/drawing/2014/main" id="{5E16854C-8E22-B44F-261C-03F6DE6274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4455" y="281509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ek 40">
              <a:extLst>
                <a:ext uri="{FF2B5EF4-FFF2-40B4-BE49-F238E27FC236}">
                  <a16:creationId xmlns:a16="http://schemas.microsoft.com/office/drawing/2014/main" id="{7BDA42B3-5681-858D-CB86-F0F64F3B6D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4437" y="282486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Obrázek 41">
              <a:extLst>
                <a:ext uri="{FF2B5EF4-FFF2-40B4-BE49-F238E27FC236}">
                  <a16:creationId xmlns:a16="http://schemas.microsoft.com/office/drawing/2014/main" id="{1022D724-6D8D-4CB2-E71E-E305647E1EA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0498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46899C34-80E4-315A-862E-18BA913B58D4}"/>
              </a:ext>
            </a:extLst>
          </p:cNvPr>
          <p:cNvCxnSpPr/>
          <p:nvPr userDrawn="1"/>
        </p:nvCxnSpPr>
        <p:spPr>
          <a:xfrm>
            <a:off x="1814513" y="2490788"/>
            <a:ext cx="4762" cy="3570287"/>
          </a:xfrm>
          <a:prstGeom prst="line">
            <a:avLst/>
          </a:prstGeom>
          <a:ln w="25400">
            <a:solidFill>
              <a:srgbClr val="A6A6A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45">
            <a:extLst>
              <a:ext uri="{FF2B5EF4-FFF2-40B4-BE49-F238E27FC236}">
                <a16:creationId xmlns:a16="http://schemas.microsoft.com/office/drawing/2014/main" id="{EF573828-227B-FF21-0331-40B4E4D2E77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133975"/>
            <a:ext cx="21558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Obrázek 41">
            <a:extLst>
              <a:ext uri="{FF2B5EF4-FFF2-40B4-BE49-F238E27FC236}">
                <a16:creationId xmlns:a16="http://schemas.microsoft.com/office/drawing/2014/main" id="{2BBC79FB-F303-9F6E-6648-FD838B5EBB0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6257925"/>
            <a:ext cx="3778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ovéPole 2">
            <a:extLst>
              <a:ext uri="{FF2B5EF4-FFF2-40B4-BE49-F238E27FC236}">
                <a16:creationId xmlns:a16="http://schemas.microsoft.com/office/drawing/2014/main" id="{BCC325A9-981A-C4D0-E73B-1BE3BFCD44C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93763" y="6291263"/>
            <a:ext cx="2143125" cy="3762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cs-CZ" sz="800">
                <a:solidFill>
                  <a:srgbClr val="5F5F5F"/>
                </a:solidFill>
                <a:latin typeface="Tahoma" pitchFamily="34" charset="0"/>
              </a:rPr>
              <a:t>Zavedli jsme systém řízení kvality</a:t>
            </a:r>
            <a:br>
              <a:rPr lang="cs-CZ" sz="800">
                <a:solidFill>
                  <a:srgbClr val="5F5F5F"/>
                </a:solidFill>
                <a:latin typeface="Tahoma" pitchFamily="34" charset="0"/>
              </a:rPr>
            </a:br>
            <a:r>
              <a:rPr lang="cs-CZ" sz="800">
                <a:solidFill>
                  <a:srgbClr val="5F5F5F"/>
                </a:solidFill>
                <a:latin typeface="Tahoma" pitchFamily="34" charset="0"/>
              </a:rPr>
              <a:t>a systém environmentálního řízení a auditu</a:t>
            </a:r>
          </a:p>
        </p:txBody>
      </p:sp>
      <p:pic>
        <p:nvPicPr>
          <p:cNvPr id="22" name="Zástupný symbol pro obsah 3">
            <a:extLst>
              <a:ext uri="{FF2B5EF4-FFF2-40B4-BE49-F238E27FC236}">
                <a16:creationId xmlns:a16="http://schemas.microsoft.com/office/drawing/2014/main" id="{104FDC54-09BC-23B3-30DB-05795D5C4C1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6261100"/>
            <a:ext cx="2286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59104" y="2285640"/>
            <a:ext cx="6767623" cy="2131489"/>
          </a:xfrm>
        </p:spPr>
        <p:txBody>
          <a:bodyPr anchor="t">
            <a:normAutofit/>
          </a:bodyPr>
          <a:lstStyle>
            <a:lvl1pPr algn="l">
              <a:defRPr sz="5400" b="0" baseline="0">
                <a:solidFill>
                  <a:srgbClr val="084686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9" name="Zástupný symbol pro text 18"/>
          <p:cNvSpPr>
            <a:spLocks noGrp="1"/>
          </p:cNvSpPr>
          <p:nvPr>
            <p:ph type="body" sz="quarter" idx="13"/>
          </p:nvPr>
        </p:nvSpPr>
        <p:spPr>
          <a:xfrm>
            <a:off x="7633172" y="5755355"/>
            <a:ext cx="1060501" cy="216000"/>
          </a:xfrm>
        </p:spPr>
        <p:txBody>
          <a:bodyPr>
            <a:noAutofit/>
          </a:bodyPr>
          <a:lstStyle>
            <a:lvl1pPr marL="0" indent="0">
              <a:buNone/>
              <a:defRPr sz="1100" baseline="0">
                <a:solidFill>
                  <a:srgbClr val="575756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3" name="Zástupný symbol pro zápatí 4">
            <a:extLst>
              <a:ext uri="{FF2B5EF4-FFF2-40B4-BE49-F238E27FC236}">
                <a16:creationId xmlns:a16="http://schemas.microsoft.com/office/drawing/2014/main" id="{9264BBFA-36BB-DD31-51E1-9DB534424B6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5">
            <a:extLst>
              <a:ext uri="{FF2B5EF4-FFF2-40B4-BE49-F238E27FC236}">
                <a16:creationId xmlns:a16="http://schemas.microsoft.com/office/drawing/2014/main" id="{B5B27BDE-B22A-34F5-1D70-66CF97F6F17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8A7F7F-74D2-47F7-AF50-6B5287EA53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337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725213"/>
            <a:ext cx="5486400" cy="4002361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3BE3A7-6D07-4251-90FE-233AB7D044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4862F5-4F7B-11E1-51DD-71C0764D2B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B8589-5CA5-45B9-9155-211F9D52CB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649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>
                <a:srgbClr val="575756"/>
              </a:buClr>
              <a:defRPr/>
            </a:lvl1pPr>
            <a:lvl2pPr>
              <a:buClr>
                <a:srgbClr val="575756"/>
              </a:buClr>
              <a:defRPr/>
            </a:lvl2pPr>
            <a:lvl3pPr>
              <a:buClr>
                <a:srgbClr val="575756"/>
              </a:buClr>
              <a:defRPr/>
            </a:lvl3pPr>
            <a:lvl4pPr>
              <a:buClr>
                <a:srgbClr val="575756"/>
              </a:buClr>
              <a:defRPr/>
            </a:lvl4pPr>
            <a:lvl5pPr>
              <a:buClr>
                <a:srgbClr val="575756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78F93644-9BB8-AB36-B87B-3AC0E7B384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42943723-E20C-1D64-D7E2-25FFA4DCC1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A8799-EAF0-4D75-96E5-B349A0C2A1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4866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788276"/>
            <a:ext cx="2057400" cy="53378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04041"/>
            <a:ext cx="6019800" cy="5322122"/>
          </a:xfrm>
        </p:spPr>
        <p:txBody>
          <a:bodyPr vert="eaVert"/>
          <a:lstStyle>
            <a:lvl1pPr>
              <a:buClr>
                <a:srgbClr val="575756"/>
              </a:buClr>
              <a:defRPr/>
            </a:lvl1pPr>
            <a:lvl2pPr>
              <a:buClr>
                <a:srgbClr val="575756"/>
              </a:buClr>
              <a:defRPr/>
            </a:lvl2pPr>
            <a:lvl3pPr>
              <a:buClr>
                <a:srgbClr val="575756"/>
              </a:buClr>
              <a:defRPr/>
            </a:lvl3pPr>
            <a:lvl4pPr>
              <a:buClr>
                <a:srgbClr val="575756"/>
              </a:buClr>
              <a:defRPr/>
            </a:lvl4pPr>
            <a:lvl5pPr>
              <a:buClr>
                <a:srgbClr val="575756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A65271CA-4790-74A0-6C8A-72C8E0171C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03539491-EBDB-FF52-0093-4EC6DA3FA7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9C688-08C5-40F3-A399-C512FE2407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6432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>
              <a:buClr>
                <a:srgbClr val="575756"/>
              </a:buClr>
              <a:defRPr/>
            </a:lvl1pPr>
            <a:lvl2pPr>
              <a:buClr>
                <a:srgbClr val="575756"/>
              </a:buClr>
              <a:defRPr/>
            </a:lvl2pPr>
            <a:lvl3pPr>
              <a:buClr>
                <a:srgbClr val="575756"/>
              </a:buClr>
              <a:defRPr/>
            </a:lvl3pPr>
            <a:lvl4pPr>
              <a:buClr>
                <a:srgbClr val="575756"/>
              </a:buClr>
              <a:defRPr/>
            </a:lvl4pPr>
            <a:lvl5pPr>
              <a:buClr>
                <a:srgbClr val="575756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628650" y="1027688"/>
            <a:ext cx="7886700" cy="66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" name="Zástupný symbol pro zápatí 5">
            <a:extLst>
              <a:ext uri="{FF2B5EF4-FFF2-40B4-BE49-F238E27FC236}">
                <a16:creationId xmlns:a16="http://schemas.microsoft.com/office/drawing/2014/main" id="{30DFC707-0459-D4EF-FCE3-87F6224E03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>
            <a:extLst>
              <a:ext uri="{FF2B5EF4-FFF2-40B4-BE49-F238E27FC236}">
                <a16:creationId xmlns:a16="http://schemas.microsoft.com/office/drawing/2014/main" id="{56FA087A-527F-5BDC-0B95-1A1D0A97B6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902626-3012-4B51-8E99-7B1C6F12CD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6606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2">
            <a:extLst>
              <a:ext uri="{FF2B5EF4-FFF2-40B4-BE49-F238E27FC236}">
                <a16:creationId xmlns:a16="http://schemas.microsoft.com/office/drawing/2014/main" id="{90C6CB33-13F0-44EA-9CD8-887C54C229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16463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dnadpis 2">
            <a:extLst>
              <a:ext uri="{FF2B5EF4-FFF2-40B4-BE49-F238E27FC236}">
                <a16:creationId xmlns:a16="http://schemas.microsoft.com/office/drawing/2014/main" id="{BCFABC60-96AD-45F0-AE87-4309537671B5}"/>
              </a:ext>
            </a:extLst>
          </p:cNvPr>
          <p:cNvSpPr txBox="1">
            <a:spLocks/>
          </p:cNvSpPr>
          <p:nvPr userDrawn="1"/>
        </p:nvSpPr>
        <p:spPr>
          <a:xfrm>
            <a:off x="6999288" y="5759450"/>
            <a:ext cx="739775" cy="2159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b="1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cs-CZ" sz="1100" b="0" i="0">
                <a:solidFill>
                  <a:srgbClr val="575756"/>
                </a:solidFill>
              </a:rPr>
              <a:t>Datum:</a:t>
            </a:r>
          </a:p>
        </p:txBody>
      </p:sp>
      <p:grpSp>
        <p:nvGrpSpPr>
          <p:cNvPr id="6" name="Skupina 28">
            <a:extLst>
              <a:ext uri="{FF2B5EF4-FFF2-40B4-BE49-F238E27FC236}">
                <a16:creationId xmlns:a16="http://schemas.microsoft.com/office/drawing/2014/main" id="{83B03231-8275-496A-92B4-63C94715241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398963" y="277813"/>
            <a:ext cx="4492625" cy="249237"/>
            <a:chOff x="4044949" y="280533"/>
            <a:chExt cx="4493324" cy="248207"/>
          </a:xfrm>
        </p:grpSpPr>
        <p:pic>
          <p:nvPicPr>
            <p:cNvPr id="7" name="Obrázek 31">
              <a:extLst>
                <a:ext uri="{FF2B5EF4-FFF2-40B4-BE49-F238E27FC236}">
                  <a16:creationId xmlns:a16="http://schemas.microsoft.com/office/drawing/2014/main" id="{617C55B5-F8A5-418B-9CD0-9835E75BD4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4949" y="280533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ázek 32">
              <a:extLst>
                <a:ext uri="{FF2B5EF4-FFF2-40B4-BE49-F238E27FC236}">
                  <a16:creationId xmlns:a16="http://schemas.microsoft.com/office/drawing/2014/main" id="{39200A0A-F761-488E-9184-A412C7C7E4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4931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ázek 33">
              <a:extLst>
                <a:ext uri="{FF2B5EF4-FFF2-40B4-BE49-F238E27FC236}">
                  <a16:creationId xmlns:a16="http://schemas.microsoft.com/office/drawing/2014/main" id="{ED553231-F224-43E4-9769-788A8E70F8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478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ázek 34">
              <a:extLst>
                <a:ext uri="{FF2B5EF4-FFF2-40B4-BE49-F238E27FC236}">
                  <a16:creationId xmlns:a16="http://schemas.microsoft.com/office/drawing/2014/main" id="{4A849735-D4E6-438E-BDA0-5FCFD64D6C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0460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Obrázek 35">
              <a:extLst>
                <a:ext uri="{FF2B5EF4-FFF2-40B4-BE49-F238E27FC236}">
                  <a16:creationId xmlns:a16="http://schemas.microsoft.com/office/drawing/2014/main" id="{974756EC-509D-46B3-AD30-FC13289AA4C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6056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Obrázek 36">
              <a:extLst>
                <a:ext uri="{FF2B5EF4-FFF2-40B4-BE49-F238E27FC236}">
                  <a16:creationId xmlns:a16="http://schemas.microsoft.com/office/drawing/2014/main" id="{D777F834-BA04-4476-B36A-E82FEB37EB0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6038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ek 37">
              <a:extLst>
                <a:ext uri="{FF2B5EF4-FFF2-40B4-BE49-F238E27FC236}">
                  <a16:creationId xmlns:a16="http://schemas.microsoft.com/office/drawing/2014/main" id="{FBC59297-D682-4BBF-8B6E-82F0B92C21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8877" y="281509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ek 38">
              <a:extLst>
                <a:ext uri="{FF2B5EF4-FFF2-40B4-BE49-F238E27FC236}">
                  <a16:creationId xmlns:a16="http://schemas.microsoft.com/office/drawing/2014/main" id="{B88964EF-689D-4DC0-8EA9-227A56BC07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8859" y="282486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ek 39">
              <a:extLst>
                <a:ext uri="{FF2B5EF4-FFF2-40B4-BE49-F238E27FC236}">
                  <a16:creationId xmlns:a16="http://schemas.microsoft.com/office/drawing/2014/main" id="{87983CF0-212E-4D1B-90C1-F6B31E4EC5E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4455" y="281509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Obrázek 40">
              <a:extLst>
                <a:ext uri="{FF2B5EF4-FFF2-40B4-BE49-F238E27FC236}">
                  <a16:creationId xmlns:a16="http://schemas.microsoft.com/office/drawing/2014/main" id="{D4FD48BD-14B1-4218-B048-BCFFFA2D38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4437" y="282486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Obrázek 41">
              <a:extLst>
                <a:ext uri="{FF2B5EF4-FFF2-40B4-BE49-F238E27FC236}">
                  <a16:creationId xmlns:a16="http://schemas.microsoft.com/office/drawing/2014/main" id="{25A995B6-C5E8-424C-82D5-8A7C6E987B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0498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0C3E3550-F8C7-4A82-8B07-CFF7293A8CD2}"/>
              </a:ext>
            </a:extLst>
          </p:cNvPr>
          <p:cNvCxnSpPr/>
          <p:nvPr userDrawn="1"/>
        </p:nvCxnSpPr>
        <p:spPr>
          <a:xfrm>
            <a:off x="1814513" y="2490788"/>
            <a:ext cx="4762" cy="3570287"/>
          </a:xfrm>
          <a:prstGeom prst="line">
            <a:avLst/>
          </a:prstGeom>
          <a:ln w="25400">
            <a:solidFill>
              <a:srgbClr val="A6A6A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45">
            <a:extLst>
              <a:ext uri="{FF2B5EF4-FFF2-40B4-BE49-F238E27FC236}">
                <a16:creationId xmlns:a16="http://schemas.microsoft.com/office/drawing/2014/main" id="{3388A242-8680-4952-9432-68E7B1522C8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133975"/>
            <a:ext cx="21558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Obrázek 41">
            <a:extLst>
              <a:ext uri="{FF2B5EF4-FFF2-40B4-BE49-F238E27FC236}">
                <a16:creationId xmlns:a16="http://schemas.microsoft.com/office/drawing/2014/main" id="{F55D071F-EA43-42A5-B2A8-3FF3ECD43B7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6257925"/>
            <a:ext cx="3778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ovéPole 2">
            <a:extLst>
              <a:ext uri="{FF2B5EF4-FFF2-40B4-BE49-F238E27FC236}">
                <a16:creationId xmlns:a16="http://schemas.microsoft.com/office/drawing/2014/main" id="{A7008DC9-66F1-4D88-B2E8-00148AD39EE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93763" y="6291263"/>
            <a:ext cx="214312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cs-CZ" sz="800">
                <a:solidFill>
                  <a:srgbClr val="5F5F5F"/>
                </a:solidFill>
                <a:latin typeface="Tahoma" pitchFamily="34" charset="0"/>
              </a:rPr>
              <a:t>Zavedli jsme systém řízení kvality</a:t>
            </a:r>
            <a:br>
              <a:rPr lang="cs-CZ" sz="800">
                <a:solidFill>
                  <a:srgbClr val="5F5F5F"/>
                </a:solidFill>
                <a:latin typeface="Tahoma" pitchFamily="34" charset="0"/>
              </a:rPr>
            </a:br>
            <a:r>
              <a:rPr lang="cs-CZ" sz="800">
                <a:solidFill>
                  <a:srgbClr val="5F5F5F"/>
                </a:solidFill>
                <a:latin typeface="Tahoma" pitchFamily="34" charset="0"/>
              </a:rPr>
              <a:t>a systém environmentálního řízení a auditu</a:t>
            </a:r>
          </a:p>
        </p:txBody>
      </p:sp>
      <p:pic>
        <p:nvPicPr>
          <p:cNvPr id="23" name="Zástupný symbol pro obsah 3">
            <a:extLst>
              <a:ext uri="{FF2B5EF4-FFF2-40B4-BE49-F238E27FC236}">
                <a16:creationId xmlns:a16="http://schemas.microsoft.com/office/drawing/2014/main" id="{76B649B5-840C-417E-A8B1-E3CC5EFA7E2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6261100"/>
            <a:ext cx="2286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59104" y="2285640"/>
            <a:ext cx="6767623" cy="2131489"/>
          </a:xfrm>
        </p:spPr>
        <p:txBody>
          <a:bodyPr anchor="t">
            <a:normAutofit/>
          </a:bodyPr>
          <a:lstStyle>
            <a:lvl1pPr algn="l">
              <a:defRPr sz="5400" b="0" baseline="0">
                <a:solidFill>
                  <a:srgbClr val="084686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9" name="Zástupný symbol pro text 18"/>
          <p:cNvSpPr>
            <a:spLocks noGrp="1"/>
          </p:cNvSpPr>
          <p:nvPr>
            <p:ph type="body" sz="quarter" idx="13"/>
          </p:nvPr>
        </p:nvSpPr>
        <p:spPr>
          <a:xfrm>
            <a:off x="7633172" y="5755355"/>
            <a:ext cx="1060501" cy="216000"/>
          </a:xfrm>
        </p:spPr>
        <p:txBody>
          <a:bodyPr>
            <a:noAutofit/>
          </a:bodyPr>
          <a:lstStyle>
            <a:lvl1pPr marL="0" indent="0">
              <a:buNone/>
              <a:defRPr sz="1100" baseline="0">
                <a:solidFill>
                  <a:srgbClr val="575756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4" name="Zástupný symbol pro zápatí 4">
            <a:extLst>
              <a:ext uri="{FF2B5EF4-FFF2-40B4-BE49-F238E27FC236}">
                <a16:creationId xmlns:a16="http://schemas.microsoft.com/office/drawing/2014/main" id="{839175ED-744A-4E3E-B184-3BAD134D0B2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" name="Zástupný symbol pro číslo snímku 5">
            <a:extLst>
              <a:ext uri="{FF2B5EF4-FFF2-40B4-BE49-F238E27FC236}">
                <a16:creationId xmlns:a16="http://schemas.microsoft.com/office/drawing/2014/main" id="{594C53AF-F92E-4194-8023-50B16C61B4B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C234B3B1-DBD7-43B7-9CDF-6DF2015465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1750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alternativní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2">
            <a:extLst>
              <a:ext uri="{FF2B5EF4-FFF2-40B4-BE49-F238E27FC236}">
                <a16:creationId xmlns:a16="http://schemas.microsoft.com/office/drawing/2014/main" id="{10537720-FA24-4E9D-8E14-E6526D9C40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16463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Skupina 28">
            <a:extLst>
              <a:ext uri="{FF2B5EF4-FFF2-40B4-BE49-F238E27FC236}">
                <a16:creationId xmlns:a16="http://schemas.microsoft.com/office/drawing/2014/main" id="{DECEB67F-ACA2-4CB8-AD95-D52EAE8E5EF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398963" y="277813"/>
            <a:ext cx="4492625" cy="249237"/>
            <a:chOff x="4044949" y="280533"/>
            <a:chExt cx="4493324" cy="248207"/>
          </a:xfrm>
        </p:grpSpPr>
        <p:pic>
          <p:nvPicPr>
            <p:cNvPr id="6" name="Obrázek 31">
              <a:extLst>
                <a:ext uri="{FF2B5EF4-FFF2-40B4-BE49-F238E27FC236}">
                  <a16:creationId xmlns:a16="http://schemas.microsoft.com/office/drawing/2014/main" id="{9B9D730C-BDF9-44CB-9C27-39BB3383AF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4949" y="280533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Obrázek 32">
              <a:extLst>
                <a:ext uri="{FF2B5EF4-FFF2-40B4-BE49-F238E27FC236}">
                  <a16:creationId xmlns:a16="http://schemas.microsoft.com/office/drawing/2014/main" id="{87553305-0FCF-4685-983E-EB66771916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4931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ázek 33">
              <a:extLst>
                <a:ext uri="{FF2B5EF4-FFF2-40B4-BE49-F238E27FC236}">
                  <a16:creationId xmlns:a16="http://schemas.microsoft.com/office/drawing/2014/main" id="{C3F8FAC3-7F29-411D-A698-05C09581178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478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ázek 34">
              <a:extLst>
                <a:ext uri="{FF2B5EF4-FFF2-40B4-BE49-F238E27FC236}">
                  <a16:creationId xmlns:a16="http://schemas.microsoft.com/office/drawing/2014/main" id="{12A10E99-1333-4549-B9C9-52EFDAAA0B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0460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ázek 35">
              <a:extLst>
                <a:ext uri="{FF2B5EF4-FFF2-40B4-BE49-F238E27FC236}">
                  <a16:creationId xmlns:a16="http://schemas.microsoft.com/office/drawing/2014/main" id="{26B0228E-F4D4-4A72-86DF-5023061AB7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6056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Obrázek 36">
              <a:extLst>
                <a:ext uri="{FF2B5EF4-FFF2-40B4-BE49-F238E27FC236}">
                  <a16:creationId xmlns:a16="http://schemas.microsoft.com/office/drawing/2014/main" id="{9EB10B0E-7A0C-4960-B9BC-41D2B026CA5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6038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Obrázek 37">
              <a:extLst>
                <a:ext uri="{FF2B5EF4-FFF2-40B4-BE49-F238E27FC236}">
                  <a16:creationId xmlns:a16="http://schemas.microsoft.com/office/drawing/2014/main" id="{0C0F2B50-E136-45B0-88DC-D2AE217418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8877" y="281509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ek 38">
              <a:extLst>
                <a:ext uri="{FF2B5EF4-FFF2-40B4-BE49-F238E27FC236}">
                  <a16:creationId xmlns:a16="http://schemas.microsoft.com/office/drawing/2014/main" id="{C6DE032F-C8AD-462B-8DCD-5FAB9E765B7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8859" y="282486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ek 39">
              <a:extLst>
                <a:ext uri="{FF2B5EF4-FFF2-40B4-BE49-F238E27FC236}">
                  <a16:creationId xmlns:a16="http://schemas.microsoft.com/office/drawing/2014/main" id="{12B7E248-2411-4919-A015-7E93075B13A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4455" y="281509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ek 40">
              <a:extLst>
                <a:ext uri="{FF2B5EF4-FFF2-40B4-BE49-F238E27FC236}">
                  <a16:creationId xmlns:a16="http://schemas.microsoft.com/office/drawing/2014/main" id="{02E6362B-D330-4E4B-9948-F97B3986C3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4437" y="282486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Obrázek 41">
              <a:extLst>
                <a:ext uri="{FF2B5EF4-FFF2-40B4-BE49-F238E27FC236}">
                  <a16:creationId xmlns:a16="http://schemas.microsoft.com/office/drawing/2014/main" id="{22FFBE39-DF0F-418F-822C-F184E8C0330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0498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855A9C9D-80AF-41A2-BF2E-D106B5BA05DB}"/>
              </a:ext>
            </a:extLst>
          </p:cNvPr>
          <p:cNvCxnSpPr/>
          <p:nvPr userDrawn="1"/>
        </p:nvCxnSpPr>
        <p:spPr>
          <a:xfrm>
            <a:off x="1814513" y="2490788"/>
            <a:ext cx="4762" cy="3570287"/>
          </a:xfrm>
          <a:prstGeom prst="line">
            <a:avLst/>
          </a:prstGeom>
          <a:ln w="25400">
            <a:solidFill>
              <a:srgbClr val="A6A6A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45">
            <a:extLst>
              <a:ext uri="{FF2B5EF4-FFF2-40B4-BE49-F238E27FC236}">
                <a16:creationId xmlns:a16="http://schemas.microsoft.com/office/drawing/2014/main" id="{29919CEF-E140-40D5-9624-14BD6B9B4D9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133975"/>
            <a:ext cx="21558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Obrázek 39">
            <a:extLst>
              <a:ext uri="{FF2B5EF4-FFF2-40B4-BE49-F238E27FC236}">
                <a16:creationId xmlns:a16="http://schemas.microsoft.com/office/drawing/2014/main" id="{93E1F40F-B7C5-4398-B168-667B4B868A2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6257925"/>
            <a:ext cx="3778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ovéPole 2">
            <a:extLst>
              <a:ext uri="{FF2B5EF4-FFF2-40B4-BE49-F238E27FC236}">
                <a16:creationId xmlns:a16="http://schemas.microsoft.com/office/drawing/2014/main" id="{009D2DE2-1D06-4855-A95B-CFB47ACBB0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93763" y="6291263"/>
            <a:ext cx="214312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cs-CZ" sz="800">
                <a:solidFill>
                  <a:srgbClr val="5F5F5F"/>
                </a:solidFill>
                <a:latin typeface="Tahoma" pitchFamily="34" charset="0"/>
              </a:rPr>
              <a:t>Zavedli jsme systém řízení kvality</a:t>
            </a:r>
            <a:br>
              <a:rPr lang="cs-CZ" sz="800">
                <a:solidFill>
                  <a:srgbClr val="5F5F5F"/>
                </a:solidFill>
                <a:latin typeface="Tahoma" pitchFamily="34" charset="0"/>
              </a:rPr>
            </a:br>
            <a:r>
              <a:rPr lang="cs-CZ" sz="800">
                <a:solidFill>
                  <a:srgbClr val="5F5F5F"/>
                </a:solidFill>
                <a:latin typeface="Tahoma" pitchFamily="34" charset="0"/>
              </a:rPr>
              <a:t>a systém environmentálního řízení a auditu</a:t>
            </a:r>
          </a:p>
        </p:txBody>
      </p:sp>
      <p:pic>
        <p:nvPicPr>
          <p:cNvPr id="21" name="Zástupný symbol pro obsah 3">
            <a:extLst>
              <a:ext uri="{FF2B5EF4-FFF2-40B4-BE49-F238E27FC236}">
                <a16:creationId xmlns:a16="http://schemas.microsoft.com/office/drawing/2014/main" id="{BDD64FD6-CA92-436A-8864-00DA3177E9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6261100"/>
            <a:ext cx="2286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59104" y="2285640"/>
            <a:ext cx="6767623" cy="2131489"/>
          </a:xfrm>
        </p:spPr>
        <p:txBody>
          <a:bodyPr anchor="t">
            <a:normAutofit/>
          </a:bodyPr>
          <a:lstStyle>
            <a:lvl1pPr algn="l">
              <a:defRPr sz="5400" b="0" baseline="0">
                <a:solidFill>
                  <a:srgbClr val="084686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0" name="Zástupný symbol pro text 20"/>
          <p:cNvSpPr>
            <a:spLocks noGrp="1"/>
          </p:cNvSpPr>
          <p:nvPr>
            <p:ph type="body" sz="quarter" idx="14"/>
          </p:nvPr>
        </p:nvSpPr>
        <p:spPr>
          <a:xfrm>
            <a:off x="4231757" y="5756879"/>
            <a:ext cx="4475973" cy="229251"/>
          </a:xfrm>
        </p:spPr>
        <p:txBody>
          <a:bodyPr>
            <a:noAutofit/>
          </a:bodyPr>
          <a:lstStyle>
            <a:lvl1pPr marL="0" indent="0" algn="l">
              <a:buNone/>
              <a:defRPr sz="1100" baseline="0">
                <a:solidFill>
                  <a:srgbClr val="575756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zápatí 4">
            <a:extLst>
              <a:ext uri="{FF2B5EF4-FFF2-40B4-BE49-F238E27FC236}">
                <a16:creationId xmlns:a16="http://schemas.microsoft.com/office/drawing/2014/main" id="{83825D2E-5C89-4CC3-868B-6534F47E034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5">
            <a:extLst>
              <a:ext uri="{FF2B5EF4-FFF2-40B4-BE49-F238E27FC236}">
                <a16:creationId xmlns:a16="http://schemas.microsoft.com/office/drawing/2014/main" id="{9A75EC70-F0CE-469D-B619-3C848B58232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19E78FD-F1FC-401A-A00C-8EF3029D344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793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575756"/>
              </a:buClr>
              <a:defRPr/>
            </a:lvl1pPr>
            <a:lvl2pPr>
              <a:buClr>
                <a:srgbClr val="575756"/>
              </a:buClr>
              <a:defRPr/>
            </a:lvl2pPr>
            <a:lvl3pPr>
              <a:buClr>
                <a:srgbClr val="575756"/>
              </a:buClr>
              <a:defRPr/>
            </a:lvl3pPr>
            <a:lvl4pPr>
              <a:buClr>
                <a:srgbClr val="575756"/>
              </a:buClr>
              <a:defRPr/>
            </a:lvl4pPr>
            <a:lvl5pPr>
              <a:buClr>
                <a:srgbClr val="575756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3D7B9EF8-AA6B-4D41-AE97-EB9AD12434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23D9B41D-638A-413E-8491-159A63710A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9EA406-34DB-4C41-AF49-C751E502BD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186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BCC93AE1-FB80-460D-A056-3FB5112215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685EEB94-581E-4208-B131-77E6D586D4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636DF2-DBD4-48AE-A3DD-FC16A75194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6132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rgbClr val="575756"/>
              </a:buClr>
              <a:defRPr sz="2800"/>
            </a:lvl1pPr>
            <a:lvl2pPr>
              <a:buClr>
                <a:srgbClr val="575756"/>
              </a:buClr>
              <a:defRPr sz="2400"/>
            </a:lvl2pPr>
            <a:lvl3pPr>
              <a:buClr>
                <a:srgbClr val="575756"/>
              </a:buClr>
              <a:defRPr sz="2000"/>
            </a:lvl3pPr>
            <a:lvl4pPr>
              <a:buClr>
                <a:srgbClr val="575756"/>
              </a:buClr>
              <a:defRPr sz="1800"/>
            </a:lvl4pPr>
            <a:lvl5pPr>
              <a:buClr>
                <a:srgbClr val="575756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rgbClr val="575756"/>
              </a:buClr>
              <a:defRPr sz="2800"/>
            </a:lvl1pPr>
            <a:lvl2pPr>
              <a:buClr>
                <a:srgbClr val="575756"/>
              </a:buClr>
              <a:defRPr sz="2400"/>
            </a:lvl2pPr>
            <a:lvl3pPr>
              <a:buClr>
                <a:srgbClr val="575756"/>
              </a:buClr>
              <a:defRPr sz="2000"/>
            </a:lvl3pPr>
            <a:lvl4pPr>
              <a:buClr>
                <a:srgbClr val="575756"/>
              </a:buClr>
              <a:defRPr sz="1800"/>
            </a:lvl4pPr>
            <a:lvl5pPr>
              <a:buClr>
                <a:srgbClr val="575756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847689-F268-48A1-9AC0-A5EBA05496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BA78E4-696E-4A8A-AC5E-A5ED255F63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8CCEA7-0B02-4377-92B1-11F6D2A565B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18074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rgbClr val="575756"/>
              </a:buClr>
              <a:defRPr sz="2400"/>
            </a:lvl1pPr>
            <a:lvl2pPr>
              <a:buClr>
                <a:srgbClr val="575756"/>
              </a:buClr>
              <a:defRPr sz="2000"/>
            </a:lvl2pPr>
            <a:lvl3pPr>
              <a:buClr>
                <a:srgbClr val="575756"/>
              </a:buClr>
              <a:defRPr sz="1800"/>
            </a:lvl3pPr>
            <a:lvl4pPr>
              <a:buClr>
                <a:srgbClr val="575756"/>
              </a:buClr>
              <a:defRPr sz="1600"/>
            </a:lvl4pPr>
            <a:lvl5pPr>
              <a:buClr>
                <a:srgbClr val="575756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buClr>
                <a:srgbClr val="575756"/>
              </a:buClr>
              <a:defRPr sz="2400"/>
            </a:lvl1pPr>
            <a:lvl2pPr>
              <a:buClr>
                <a:srgbClr val="575756"/>
              </a:buClr>
              <a:defRPr sz="2000"/>
            </a:lvl2pPr>
            <a:lvl3pPr>
              <a:buClr>
                <a:srgbClr val="575756"/>
              </a:buClr>
              <a:defRPr sz="1800"/>
            </a:lvl3pPr>
            <a:lvl4pPr>
              <a:buClr>
                <a:srgbClr val="575756"/>
              </a:buClr>
              <a:defRPr sz="1600"/>
            </a:lvl4pPr>
            <a:lvl5pPr>
              <a:buClr>
                <a:srgbClr val="575756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90E53C21-F886-4BD4-99FF-7D0ACF5FB3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9EEC0F1C-44F6-411F-AFEC-D5165857D1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EC9A2D-FD7F-4321-ABA0-C6E3A2BF9D0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870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alternativní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2">
            <a:extLst>
              <a:ext uri="{FF2B5EF4-FFF2-40B4-BE49-F238E27FC236}">
                <a16:creationId xmlns:a16="http://schemas.microsoft.com/office/drawing/2014/main" id="{6BAA7EDF-69F2-B609-9360-6E6CD3769A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16463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Skupina 28">
            <a:extLst>
              <a:ext uri="{FF2B5EF4-FFF2-40B4-BE49-F238E27FC236}">
                <a16:creationId xmlns:a16="http://schemas.microsoft.com/office/drawing/2014/main" id="{5BE9A8BE-FCCF-46C4-4119-DFC27C3ACB5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398963" y="277813"/>
            <a:ext cx="4492625" cy="249237"/>
            <a:chOff x="4044949" y="280533"/>
            <a:chExt cx="4493324" cy="248207"/>
          </a:xfrm>
        </p:grpSpPr>
        <p:pic>
          <p:nvPicPr>
            <p:cNvPr id="5" name="Obrázek 31">
              <a:extLst>
                <a:ext uri="{FF2B5EF4-FFF2-40B4-BE49-F238E27FC236}">
                  <a16:creationId xmlns:a16="http://schemas.microsoft.com/office/drawing/2014/main" id="{C05278A1-6534-AD0C-9C98-25A53E6B3F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4949" y="280533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Obrázek 32">
              <a:extLst>
                <a:ext uri="{FF2B5EF4-FFF2-40B4-BE49-F238E27FC236}">
                  <a16:creationId xmlns:a16="http://schemas.microsoft.com/office/drawing/2014/main" id="{69161939-1C9A-7AC2-6045-1F8394C80C0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4931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Obrázek 33">
              <a:extLst>
                <a:ext uri="{FF2B5EF4-FFF2-40B4-BE49-F238E27FC236}">
                  <a16:creationId xmlns:a16="http://schemas.microsoft.com/office/drawing/2014/main" id="{7FFBA99A-1641-D562-C667-DEB8185005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478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ázek 34">
              <a:extLst>
                <a:ext uri="{FF2B5EF4-FFF2-40B4-BE49-F238E27FC236}">
                  <a16:creationId xmlns:a16="http://schemas.microsoft.com/office/drawing/2014/main" id="{E49CB9D5-9F6F-83DD-2E81-3052F7DF239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0460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ázek 35">
              <a:extLst>
                <a:ext uri="{FF2B5EF4-FFF2-40B4-BE49-F238E27FC236}">
                  <a16:creationId xmlns:a16="http://schemas.microsoft.com/office/drawing/2014/main" id="{B5851270-1024-0639-2804-ECFB4BDDCD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6056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ázek 36">
              <a:extLst>
                <a:ext uri="{FF2B5EF4-FFF2-40B4-BE49-F238E27FC236}">
                  <a16:creationId xmlns:a16="http://schemas.microsoft.com/office/drawing/2014/main" id="{DBF4CBE8-AC3A-E8C7-BDF1-1C3498620BD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6038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Obrázek 37">
              <a:extLst>
                <a:ext uri="{FF2B5EF4-FFF2-40B4-BE49-F238E27FC236}">
                  <a16:creationId xmlns:a16="http://schemas.microsoft.com/office/drawing/2014/main" id="{610178F9-5583-A965-299C-07409E223A8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8877" y="281509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Obrázek 38">
              <a:extLst>
                <a:ext uri="{FF2B5EF4-FFF2-40B4-BE49-F238E27FC236}">
                  <a16:creationId xmlns:a16="http://schemas.microsoft.com/office/drawing/2014/main" id="{E24F70C3-8B3B-7B87-825E-D423F74FBDB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8859" y="282486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Obrázek 39">
              <a:extLst>
                <a:ext uri="{FF2B5EF4-FFF2-40B4-BE49-F238E27FC236}">
                  <a16:creationId xmlns:a16="http://schemas.microsoft.com/office/drawing/2014/main" id="{7B45B487-21C8-6BAF-4AF2-67AD748DB4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4455" y="281509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Obrázek 40">
              <a:extLst>
                <a:ext uri="{FF2B5EF4-FFF2-40B4-BE49-F238E27FC236}">
                  <a16:creationId xmlns:a16="http://schemas.microsoft.com/office/drawing/2014/main" id="{0D11D9B8-0C6F-08EC-5BC9-2EF80DAD44E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4437" y="282486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Obrázek 41">
              <a:extLst>
                <a:ext uri="{FF2B5EF4-FFF2-40B4-BE49-F238E27FC236}">
                  <a16:creationId xmlns:a16="http://schemas.microsoft.com/office/drawing/2014/main" id="{9B373BF9-256D-596E-76C2-5C7D70DD99E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0498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9905036F-4567-3544-C9BF-B501CC6A54B5}"/>
              </a:ext>
            </a:extLst>
          </p:cNvPr>
          <p:cNvCxnSpPr/>
          <p:nvPr userDrawn="1"/>
        </p:nvCxnSpPr>
        <p:spPr>
          <a:xfrm>
            <a:off x="1814513" y="2490788"/>
            <a:ext cx="4762" cy="3570287"/>
          </a:xfrm>
          <a:prstGeom prst="line">
            <a:avLst/>
          </a:prstGeom>
          <a:ln w="25400">
            <a:solidFill>
              <a:srgbClr val="A6A6A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Obrázek 45">
            <a:extLst>
              <a:ext uri="{FF2B5EF4-FFF2-40B4-BE49-F238E27FC236}">
                <a16:creationId xmlns:a16="http://schemas.microsoft.com/office/drawing/2014/main" id="{EDEFABEE-2EA8-1299-0D2A-97BE90EE79B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133975"/>
            <a:ext cx="21558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Obrázek 39">
            <a:extLst>
              <a:ext uri="{FF2B5EF4-FFF2-40B4-BE49-F238E27FC236}">
                <a16:creationId xmlns:a16="http://schemas.microsoft.com/office/drawing/2014/main" id="{E1B9EB5D-E642-F717-3AB6-A2CDA3C09F4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6257925"/>
            <a:ext cx="3778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ovéPole 2">
            <a:extLst>
              <a:ext uri="{FF2B5EF4-FFF2-40B4-BE49-F238E27FC236}">
                <a16:creationId xmlns:a16="http://schemas.microsoft.com/office/drawing/2014/main" id="{50EE51FD-88AD-065C-A0D3-3370A0D0ECF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93763" y="6291263"/>
            <a:ext cx="2143125" cy="3762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cs-CZ" sz="800">
                <a:solidFill>
                  <a:srgbClr val="5F5F5F"/>
                </a:solidFill>
                <a:latin typeface="Tahoma" pitchFamily="34" charset="0"/>
              </a:rPr>
              <a:t>Zavedli jsme systém řízení kvality</a:t>
            </a:r>
            <a:br>
              <a:rPr lang="cs-CZ" sz="800">
                <a:solidFill>
                  <a:srgbClr val="5F5F5F"/>
                </a:solidFill>
                <a:latin typeface="Tahoma" pitchFamily="34" charset="0"/>
              </a:rPr>
            </a:br>
            <a:r>
              <a:rPr lang="cs-CZ" sz="800">
                <a:solidFill>
                  <a:srgbClr val="5F5F5F"/>
                </a:solidFill>
                <a:latin typeface="Tahoma" pitchFamily="34" charset="0"/>
              </a:rPr>
              <a:t>a systém environmentálního řízení a auditu</a:t>
            </a:r>
          </a:p>
        </p:txBody>
      </p:sp>
      <p:pic>
        <p:nvPicPr>
          <p:cNvPr id="20" name="Zástupný symbol pro obsah 3">
            <a:extLst>
              <a:ext uri="{FF2B5EF4-FFF2-40B4-BE49-F238E27FC236}">
                <a16:creationId xmlns:a16="http://schemas.microsoft.com/office/drawing/2014/main" id="{541EBF75-7FC7-7B9D-648B-FA6AAD93B5A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6261100"/>
            <a:ext cx="2286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59104" y="2285640"/>
            <a:ext cx="6767623" cy="2131489"/>
          </a:xfrm>
        </p:spPr>
        <p:txBody>
          <a:bodyPr anchor="t">
            <a:normAutofit/>
          </a:bodyPr>
          <a:lstStyle>
            <a:lvl1pPr algn="l">
              <a:defRPr sz="5400" b="0" baseline="0">
                <a:solidFill>
                  <a:srgbClr val="084686"/>
                </a:solidFill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0" name="Zástupný symbol pro text 20"/>
          <p:cNvSpPr>
            <a:spLocks noGrp="1"/>
          </p:cNvSpPr>
          <p:nvPr>
            <p:ph type="body" sz="quarter" idx="14"/>
          </p:nvPr>
        </p:nvSpPr>
        <p:spPr>
          <a:xfrm>
            <a:off x="4231757" y="5756879"/>
            <a:ext cx="4475973" cy="229251"/>
          </a:xfrm>
        </p:spPr>
        <p:txBody>
          <a:bodyPr>
            <a:noAutofit/>
          </a:bodyPr>
          <a:lstStyle>
            <a:lvl1pPr marL="0" indent="0" algn="l">
              <a:buNone/>
              <a:defRPr sz="1100" baseline="0">
                <a:solidFill>
                  <a:srgbClr val="575756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Zástupný symbol pro zápatí 4">
            <a:extLst>
              <a:ext uri="{FF2B5EF4-FFF2-40B4-BE49-F238E27FC236}">
                <a16:creationId xmlns:a16="http://schemas.microsoft.com/office/drawing/2014/main" id="{EC4AC258-8343-D134-F028-38DB2207B93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>
            <a:extLst>
              <a:ext uri="{FF2B5EF4-FFF2-40B4-BE49-F238E27FC236}">
                <a16:creationId xmlns:a16="http://schemas.microsoft.com/office/drawing/2014/main" id="{D9150BCA-F2F0-E742-DF0F-F3FD3B0E8A2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70F837-5059-410B-B1B0-4F592ADCDB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6723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8C7F0613-2382-4B4B-BE9D-9B32C60261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432164A5-A081-4708-B155-66BA7D62A7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A76AEF-F601-49C7-A49D-B1AD07BE7EF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8241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4">
            <a:extLst>
              <a:ext uri="{FF2B5EF4-FFF2-40B4-BE49-F238E27FC236}">
                <a16:creationId xmlns:a16="http://schemas.microsoft.com/office/drawing/2014/main" id="{B2621DDA-3F09-45C2-8626-331A36B18A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5">
            <a:extLst>
              <a:ext uri="{FF2B5EF4-FFF2-40B4-BE49-F238E27FC236}">
                <a16:creationId xmlns:a16="http://schemas.microsoft.com/office/drawing/2014/main" id="{425672BB-C7A0-4E9E-BCC3-D39EB38668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FE4BF8-4448-4D77-80D4-D7FABF3EEB9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29853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40882"/>
            <a:ext cx="3008313" cy="10582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40883"/>
            <a:ext cx="5111750" cy="5426001"/>
          </a:xfrm>
        </p:spPr>
        <p:txBody>
          <a:bodyPr/>
          <a:lstStyle>
            <a:lvl1pPr>
              <a:buClr>
                <a:srgbClr val="575756"/>
              </a:buClr>
              <a:defRPr sz="3200"/>
            </a:lvl1pPr>
            <a:lvl2pPr>
              <a:buClr>
                <a:srgbClr val="575756"/>
              </a:buClr>
              <a:defRPr sz="2800"/>
            </a:lvl2pPr>
            <a:lvl3pPr>
              <a:buClr>
                <a:srgbClr val="575756"/>
              </a:buClr>
              <a:defRPr sz="2400"/>
            </a:lvl3pPr>
            <a:lvl4pPr>
              <a:buClr>
                <a:srgbClr val="575756"/>
              </a:buClr>
              <a:defRPr sz="2000"/>
            </a:lvl4pPr>
            <a:lvl5pPr>
              <a:buClr>
                <a:srgbClr val="575756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02934"/>
            <a:ext cx="3008313" cy="42720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8FF38-AA76-40CF-A772-37232C5D93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A5E821-6CB2-4CA0-BB3C-48A6DAA448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7B00D7-A580-48D3-BF52-430766FCF72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17636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725213"/>
            <a:ext cx="5486400" cy="4002361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B6D043-F884-480A-BE47-B41A573EE4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F6811C-3591-4F86-ABB4-5CDB729CCF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8B0F42-394F-45DA-B291-47F8E02F658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94377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>
                <a:srgbClr val="575756"/>
              </a:buClr>
              <a:defRPr/>
            </a:lvl1pPr>
            <a:lvl2pPr>
              <a:buClr>
                <a:srgbClr val="575756"/>
              </a:buClr>
              <a:defRPr/>
            </a:lvl2pPr>
            <a:lvl3pPr>
              <a:buClr>
                <a:srgbClr val="575756"/>
              </a:buClr>
              <a:defRPr/>
            </a:lvl3pPr>
            <a:lvl4pPr>
              <a:buClr>
                <a:srgbClr val="575756"/>
              </a:buClr>
              <a:defRPr/>
            </a:lvl4pPr>
            <a:lvl5pPr>
              <a:buClr>
                <a:srgbClr val="575756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68EEFF3A-6920-4940-B699-96912DFE23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8474C9FA-FE24-4640-BC91-4B887083C9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83EB26-8EBA-4FA7-8804-67BDC06FD7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61710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788276"/>
            <a:ext cx="2057400" cy="53378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04041"/>
            <a:ext cx="6019800" cy="5322122"/>
          </a:xfrm>
        </p:spPr>
        <p:txBody>
          <a:bodyPr vert="eaVert"/>
          <a:lstStyle>
            <a:lvl1pPr>
              <a:buClr>
                <a:srgbClr val="575756"/>
              </a:buClr>
              <a:defRPr/>
            </a:lvl1pPr>
            <a:lvl2pPr>
              <a:buClr>
                <a:srgbClr val="575756"/>
              </a:buClr>
              <a:defRPr/>
            </a:lvl2pPr>
            <a:lvl3pPr>
              <a:buClr>
                <a:srgbClr val="575756"/>
              </a:buClr>
              <a:defRPr/>
            </a:lvl3pPr>
            <a:lvl4pPr>
              <a:buClr>
                <a:srgbClr val="575756"/>
              </a:buClr>
              <a:defRPr/>
            </a:lvl4pPr>
            <a:lvl5pPr>
              <a:buClr>
                <a:srgbClr val="575756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AB4EEE39-26AF-4B9F-AE17-7C31CA3879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DCD49DD9-1640-4950-A985-C46520EFF1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276A3F-EB56-478B-8B63-8B0F474D93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87911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>
              <a:buClr>
                <a:srgbClr val="575756"/>
              </a:buClr>
              <a:defRPr/>
            </a:lvl1pPr>
            <a:lvl2pPr>
              <a:buClr>
                <a:srgbClr val="575756"/>
              </a:buClr>
              <a:defRPr/>
            </a:lvl2pPr>
            <a:lvl3pPr>
              <a:buClr>
                <a:srgbClr val="575756"/>
              </a:buClr>
              <a:defRPr/>
            </a:lvl3pPr>
            <a:lvl4pPr>
              <a:buClr>
                <a:srgbClr val="575756"/>
              </a:buClr>
              <a:defRPr/>
            </a:lvl4pPr>
            <a:lvl5pPr>
              <a:buClr>
                <a:srgbClr val="575756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628650" y="1027688"/>
            <a:ext cx="7886700" cy="66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9B0B8D5F-7420-457B-BD46-9833ABC223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28950" y="6356350"/>
            <a:ext cx="30861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6">
            <a:extLst>
              <a:ext uri="{FF2B5EF4-FFF2-40B4-BE49-F238E27FC236}">
                <a16:creationId xmlns:a16="http://schemas.microsoft.com/office/drawing/2014/main" id="{93F85593-9FD5-4A9B-8803-078AC6EF98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457950" y="635635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fld id="{EF7E9A3E-6406-4E32-8A67-073CCC30342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18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575756"/>
              </a:buClr>
              <a:defRPr/>
            </a:lvl1pPr>
            <a:lvl2pPr>
              <a:buClr>
                <a:srgbClr val="575756"/>
              </a:buClr>
              <a:defRPr/>
            </a:lvl2pPr>
            <a:lvl3pPr>
              <a:buClr>
                <a:srgbClr val="575756"/>
              </a:buClr>
              <a:defRPr/>
            </a:lvl3pPr>
            <a:lvl4pPr>
              <a:buClr>
                <a:srgbClr val="575756"/>
              </a:buClr>
              <a:defRPr/>
            </a:lvl4pPr>
            <a:lvl5pPr>
              <a:buClr>
                <a:srgbClr val="575756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4E58364B-073B-A692-130A-678C3EEB72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A059C201-1314-510E-50C3-8027A6ACD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FA1A0-67C8-4B46-A203-7DA85B7690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911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136FF995-6CA6-1389-F5C8-8022673BA5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C1DBE416-7B52-0285-08C5-0AC9EB720E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D3A22-87DC-49B7-9678-DB04709D89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9284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rgbClr val="575756"/>
              </a:buClr>
              <a:defRPr sz="2800"/>
            </a:lvl1pPr>
            <a:lvl2pPr>
              <a:buClr>
                <a:srgbClr val="575756"/>
              </a:buClr>
              <a:defRPr sz="2400"/>
            </a:lvl2pPr>
            <a:lvl3pPr>
              <a:buClr>
                <a:srgbClr val="575756"/>
              </a:buClr>
              <a:defRPr sz="2000"/>
            </a:lvl3pPr>
            <a:lvl4pPr>
              <a:buClr>
                <a:srgbClr val="575756"/>
              </a:buClr>
              <a:defRPr sz="1800"/>
            </a:lvl4pPr>
            <a:lvl5pPr>
              <a:buClr>
                <a:srgbClr val="575756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rgbClr val="575756"/>
              </a:buClr>
              <a:defRPr sz="2800"/>
            </a:lvl1pPr>
            <a:lvl2pPr>
              <a:buClr>
                <a:srgbClr val="575756"/>
              </a:buClr>
              <a:defRPr sz="2400"/>
            </a:lvl2pPr>
            <a:lvl3pPr>
              <a:buClr>
                <a:srgbClr val="575756"/>
              </a:buClr>
              <a:defRPr sz="2000"/>
            </a:lvl3pPr>
            <a:lvl4pPr>
              <a:buClr>
                <a:srgbClr val="575756"/>
              </a:buClr>
              <a:defRPr sz="1800"/>
            </a:lvl4pPr>
            <a:lvl5pPr>
              <a:buClr>
                <a:srgbClr val="575756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D78085-7480-6B8A-AD95-495A93AA45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1BF4DF-5260-43E1-2ED9-CB5E83F74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2C883-7237-4578-B0BA-89CAEB457B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984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rgbClr val="575756"/>
              </a:buClr>
              <a:defRPr sz="2400"/>
            </a:lvl1pPr>
            <a:lvl2pPr>
              <a:buClr>
                <a:srgbClr val="575756"/>
              </a:buClr>
              <a:defRPr sz="2000"/>
            </a:lvl2pPr>
            <a:lvl3pPr>
              <a:buClr>
                <a:srgbClr val="575756"/>
              </a:buClr>
              <a:defRPr sz="1800"/>
            </a:lvl3pPr>
            <a:lvl4pPr>
              <a:buClr>
                <a:srgbClr val="575756"/>
              </a:buClr>
              <a:defRPr sz="1600"/>
            </a:lvl4pPr>
            <a:lvl5pPr>
              <a:buClr>
                <a:srgbClr val="575756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buClr>
                <a:srgbClr val="575756"/>
              </a:buClr>
              <a:defRPr sz="2400"/>
            </a:lvl1pPr>
            <a:lvl2pPr>
              <a:buClr>
                <a:srgbClr val="575756"/>
              </a:buClr>
              <a:defRPr sz="2000"/>
            </a:lvl2pPr>
            <a:lvl3pPr>
              <a:buClr>
                <a:srgbClr val="575756"/>
              </a:buClr>
              <a:defRPr sz="1800"/>
            </a:lvl3pPr>
            <a:lvl4pPr>
              <a:buClr>
                <a:srgbClr val="575756"/>
              </a:buClr>
              <a:defRPr sz="1600"/>
            </a:lvl4pPr>
            <a:lvl5pPr>
              <a:buClr>
                <a:srgbClr val="575756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86761C80-3E88-8256-499A-06A5ADB728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24D7FAC9-165F-D97A-92C4-94C8FC961C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B295E-F8A8-4492-B1D2-D22E8D7E9B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815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D6DBAFD3-1FB0-3054-8688-066B93A2D4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84AFBA8F-DFF2-7B9E-ED89-7B25D3D594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A3038-8931-4439-8D4B-6EA3863D675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521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4">
            <a:extLst>
              <a:ext uri="{FF2B5EF4-FFF2-40B4-BE49-F238E27FC236}">
                <a16:creationId xmlns:a16="http://schemas.microsoft.com/office/drawing/2014/main" id="{1D6E7AF6-AAE8-B07C-C784-18E9878E85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5">
            <a:extLst>
              <a:ext uri="{FF2B5EF4-FFF2-40B4-BE49-F238E27FC236}">
                <a16:creationId xmlns:a16="http://schemas.microsoft.com/office/drawing/2014/main" id="{F4375AC9-9CDA-37D6-5A95-9D785DFA60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1E4D3-C867-4A8A-9374-31C39660A45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002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40882"/>
            <a:ext cx="3008313" cy="10582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40883"/>
            <a:ext cx="5111750" cy="5426001"/>
          </a:xfrm>
        </p:spPr>
        <p:txBody>
          <a:bodyPr/>
          <a:lstStyle>
            <a:lvl1pPr>
              <a:buClr>
                <a:srgbClr val="575756"/>
              </a:buClr>
              <a:defRPr sz="3200"/>
            </a:lvl1pPr>
            <a:lvl2pPr>
              <a:buClr>
                <a:srgbClr val="575756"/>
              </a:buClr>
              <a:defRPr sz="2800"/>
            </a:lvl2pPr>
            <a:lvl3pPr>
              <a:buClr>
                <a:srgbClr val="575756"/>
              </a:buClr>
              <a:defRPr sz="2400"/>
            </a:lvl3pPr>
            <a:lvl4pPr>
              <a:buClr>
                <a:srgbClr val="575756"/>
              </a:buClr>
              <a:defRPr sz="2000"/>
            </a:lvl4pPr>
            <a:lvl5pPr>
              <a:buClr>
                <a:srgbClr val="575756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02934"/>
            <a:ext cx="3008313" cy="42720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810C0E-E8E5-C5E9-21CD-DE59852E34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E9E5E2-725E-58FC-254E-98F8F394CB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5F680-B27C-4FF3-978C-7F616D6D19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4966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C01FB534-6534-7294-0B83-2B6AF9FFA0A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14338" y="1084263"/>
            <a:ext cx="4838700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35179F18-356A-F2D7-C27B-93628944C10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65300"/>
            <a:ext cx="8229600" cy="436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  <a:p>
            <a:pPr lvl="4"/>
            <a:r>
              <a:rPr lang="cs-CZ" altLang="cs-CZ"/>
              <a:t>Šestá úroveň</a:t>
            </a:r>
          </a:p>
          <a:p>
            <a:pPr lvl="4"/>
            <a:r>
              <a:rPr lang="cs-CZ" altLang="cs-CZ"/>
              <a:t>Sedmá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721BD2-60B4-CDCE-5B0D-39637C158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0400" y="6356350"/>
            <a:ext cx="281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388166-F4AE-59D4-6141-7FBCA82995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  <a:defRPr sz="1100" i="0" smtClean="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1F4DBF21-F423-4DEB-B14E-DA7BD893C5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TextovéPole 2">
            <a:extLst>
              <a:ext uri="{FF2B5EF4-FFF2-40B4-BE49-F238E27FC236}">
                <a16:creationId xmlns:a16="http://schemas.microsoft.com/office/drawing/2014/main" id="{2A7D9D81-EA5A-9580-BBA4-8755D9224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700" y="6291263"/>
            <a:ext cx="2143125" cy="3762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cs-CZ" sz="800">
                <a:solidFill>
                  <a:srgbClr val="5F5F5F"/>
                </a:solidFill>
                <a:latin typeface="Tahoma" pitchFamily="34" charset="0"/>
              </a:rPr>
              <a:t>Zavedli jsme systém řízení kvality</a:t>
            </a:r>
            <a:br>
              <a:rPr lang="cs-CZ" sz="800">
                <a:solidFill>
                  <a:srgbClr val="5F5F5F"/>
                </a:solidFill>
                <a:latin typeface="Tahoma" pitchFamily="34" charset="0"/>
              </a:rPr>
            </a:br>
            <a:r>
              <a:rPr lang="cs-CZ" sz="800">
                <a:solidFill>
                  <a:srgbClr val="5F5F5F"/>
                </a:solidFill>
                <a:latin typeface="Tahoma" pitchFamily="34" charset="0"/>
              </a:rPr>
              <a:t>a systém environmentálního řízení a auditu</a:t>
            </a:r>
          </a:p>
        </p:txBody>
      </p:sp>
      <p:pic>
        <p:nvPicPr>
          <p:cNvPr id="1031" name="Obrázek 9">
            <a:extLst>
              <a:ext uri="{FF2B5EF4-FFF2-40B4-BE49-F238E27FC236}">
                <a16:creationId xmlns:a16="http://schemas.microsoft.com/office/drawing/2014/main" id="{87779E2D-63B9-798D-3F29-A0397B0F952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166688"/>
            <a:ext cx="21558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2" name="Skupina 30">
            <a:extLst>
              <a:ext uri="{FF2B5EF4-FFF2-40B4-BE49-F238E27FC236}">
                <a16:creationId xmlns:a16="http://schemas.microsoft.com/office/drawing/2014/main" id="{EA26CEF6-9D38-6239-7EDA-57C906CCFD9E}"/>
              </a:ext>
            </a:extLst>
          </p:cNvPr>
          <p:cNvGrpSpPr>
            <a:grpSpLocks/>
          </p:cNvGrpSpPr>
          <p:nvPr/>
        </p:nvGrpSpPr>
        <p:grpSpPr bwMode="auto">
          <a:xfrm>
            <a:off x="3576638" y="280988"/>
            <a:ext cx="5318125" cy="247650"/>
            <a:chOff x="3219371" y="280533"/>
            <a:chExt cx="5318902" cy="248207"/>
          </a:xfrm>
        </p:grpSpPr>
        <p:pic>
          <p:nvPicPr>
            <p:cNvPr id="1036" name="Obrázek 13">
              <a:extLst>
                <a:ext uri="{FF2B5EF4-FFF2-40B4-BE49-F238E27FC236}">
                  <a16:creationId xmlns:a16="http://schemas.microsoft.com/office/drawing/2014/main" id="{B008FCD0-CE1A-9EC4-B81D-4FE21E5D180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9371" y="280533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Obrázek 14">
              <a:extLst>
                <a:ext uri="{FF2B5EF4-FFF2-40B4-BE49-F238E27FC236}">
                  <a16:creationId xmlns:a16="http://schemas.microsoft.com/office/drawing/2014/main" id="{F2691B68-F4F1-7E27-5116-627C3227211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9353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Obrázek 15">
              <a:extLst>
                <a:ext uri="{FF2B5EF4-FFF2-40B4-BE49-F238E27FC236}">
                  <a16:creationId xmlns:a16="http://schemas.microsoft.com/office/drawing/2014/main" id="{41FBAD58-C0FD-87A0-99AC-76ACE8D489A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4949" y="280533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Obrázek 16">
              <a:extLst>
                <a:ext uri="{FF2B5EF4-FFF2-40B4-BE49-F238E27FC236}">
                  <a16:creationId xmlns:a16="http://schemas.microsoft.com/office/drawing/2014/main" id="{26C12088-AE5C-D6D7-1CEA-E85DDE20A5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4931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0" name="Obrázek 17">
              <a:extLst>
                <a:ext uri="{FF2B5EF4-FFF2-40B4-BE49-F238E27FC236}">
                  <a16:creationId xmlns:a16="http://schemas.microsoft.com/office/drawing/2014/main" id="{3E809C99-5964-C757-4B5F-85E059645F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478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1" name="Obrázek 18">
              <a:extLst>
                <a:ext uri="{FF2B5EF4-FFF2-40B4-BE49-F238E27FC236}">
                  <a16:creationId xmlns:a16="http://schemas.microsoft.com/office/drawing/2014/main" id="{7CAFBF6D-812B-9E20-C03F-586D48B5CF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0460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2" name="Obrázek 19">
              <a:extLst>
                <a:ext uri="{FF2B5EF4-FFF2-40B4-BE49-F238E27FC236}">
                  <a16:creationId xmlns:a16="http://schemas.microsoft.com/office/drawing/2014/main" id="{ABFDCFAD-52E4-5659-8330-71E1BEDD87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6056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3" name="Obrázek 20">
              <a:extLst>
                <a:ext uri="{FF2B5EF4-FFF2-40B4-BE49-F238E27FC236}">
                  <a16:creationId xmlns:a16="http://schemas.microsoft.com/office/drawing/2014/main" id="{7AE3A376-4F1C-EF99-D7EF-D3771D59438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6038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4" name="Obrázek 21">
              <a:extLst>
                <a:ext uri="{FF2B5EF4-FFF2-40B4-BE49-F238E27FC236}">
                  <a16:creationId xmlns:a16="http://schemas.microsoft.com/office/drawing/2014/main" id="{30513A58-9B61-CD13-C5E5-71BD91E58C4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8877" y="281509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5" name="Obrázek 22">
              <a:extLst>
                <a:ext uri="{FF2B5EF4-FFF2-40B4-BE49-F238E27FC236}">
                  <a16:creationId xmlns:a16="http://schemas.microsoft.com/office/drawing/2014/main" id="{B5352E21-1D23-8356-2CD4-DD288F001C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8859" y="282486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6" name="Obrázek 23">
              <a:extLst>
                <a:ext uri="{FF2B5EF4-FFF2-40B4-BE49-F238E27FC236}">
                  <a16:creationId xmlns:a16="http://schemas.microsoft.com/office/drawing/2014/main" id="{9FB8BAAD-806D-2025-0FC9-58C1BCECC82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4455" y="281509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7" name="Obrázek 24">
              <a:extLst>
                <a:ext uri="{FF2B5EF4-FFF2-40B4-BE49-F238E27FC236}">
                  <a16:creationId xmlns:a16="http://schemas.microsoft.com/office/drawing/2014/main" id="{236A2E7C-6858-0190-497E-86591E423E9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4437" y="282486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8" name="Obrázek 29">
              <a:extLst>
                <a:ext uri="{FF2B5EF4-FFF2-40B4-BE49-F238E27FC236}">
                  <a16:creationId xmlns:a16="http://schemas.microsoft.com/office/drawing/2014/main" id="{84E62A42-4A80-9ABD-CA9C-785A2327017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0498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33" name="Obrázek 22">
            <a:extLst>
              <a:ext uri="{FF2B5EF4-FFF2-40B4-BE49-F238E27FC236}">
                <a16:creationId xmlns:a16="http://schemas.microsoft.com/office/drawing/2014/main" id="{FD08656E-BB0B-75FD-4EA5-47FBE885A33E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" y="6257925"/>
            <a:ext cx="3778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Zástupný symbol pro obsah 3">
            <a:extLst>
              <a:ext uri="{FF2B5EF4-FFF2-40B4-BE49-F238E27FC236}">
                <a16:creationId xmlns:a16="http://schemas.microsoft.com/office/drawing/2014/main" id="{17F19EAA-2894-1335-E1C1-9739CDB9F200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6261100"/>
            <a:ext cx="2286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MSIPCMContentMarking" descr="{&quot;HashCode&quot;:1540576017,&quot;Placement&quot;:&quot;Footer&quot;,&quot;Top&quot;:520.68866,&quot;Left&quot;:0.0,&quot;SlideWidth&quot;:720,&quot;SlideHeight&quot;:540}">
            <a:extLst>
              <a:ext uri="{FF2B5EF4-FFF2-40B4-BE49-F238E27FC236}">
                <a16:creationId xmlns:a16="http://schemas.microsoft.com/office/drawing/2014/main" id="{74249165-23B3-55B4-1B6C-9B869CA6164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612746"/>
            <a:ext cx="1653893" cy="245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cs-CZ" altLang="cs-CZ" sz="900">
                <a:solidFill>
                  <a:srgbClr val="000000"/>
                </a:solidFill>
                <a:latin typeface="Calibri" panose="020F0502020204030204" pitchFamily="34" charset="0"/>
              </a:rPr>
              <a:t>Klasifikace informací: Veřejná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46" r:id="rId1"/>
    <p:sldLayoutId id="2147484847" r:id="rId2"/>
    <p:sldLayoutId id="2147484836" r:id="rId3"/>
    <p:sldLayoutId id="2147484837" r:id="rId4"/>
    <p:sldLayoutId id="2147484838" r:id="rId5"/>
    <p:sldLayoutId id="2147484839" r:id="rId6"/>
    <p:sldLayoutId id="2147484840" r:id="rId7"/>
    <p:sldLayoutId id="2147484841" r:id="rId8"/>
    <p:sldLayoutId id="2147484842" r:id="rId9"/>
    <p:sldLayoutId id="2147484843" r:id="rId10"/>
    <p:sldLayoutId id="2147484844" r:id="rId11"/>
    <p:sldLayoutId id="2147484845" r:id="rId12"/>
    <p:sldLayoutId id="2147484848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C4241F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75756"/>
        </a:buClr>
        <a:buFont typeface="Arial" panose="020B0604020202020204" pitchFamily="34" charset="0"/>
        <a:buChar char="•"/>
        <a:defRPr sz="32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75756"/>
        </a:buClr>
        <a:buFont typeface="Arial" panose="020B0604020202020204" pitchFamily="34" charset="0"/>
        <a:buChar char="–"/>
        <a:defRPr sz="28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75756"/>
        </a:buClr>
        <a:buFont typeface="Arial" panose="020B0604020202020204" pitchFamily="34" charset="0"/>
        <a:buChar char="•"/>
        <a:defRPr sz="24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75756"/>
        </a:buClr>
        <a:buFont typeface="Arial" panose="020B0604020202020204" pitchFamily="34" charset="0"/>
        <a:buChar char="–"/>
        <a:defRPr sz="20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75756"/>
        </a:buClr>
        <a:buFont typeface="Arial" panose="020B0604020202020204" pitchFamily="34" charset="0"/>
        <a:buChar char="»"/>
        <a:defRPr sz="20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6pPr>
      <a:lvl7pPr marL="29718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0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E7A77DFA-F515-49E4-92EE-57E7A0B3D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14338" y="1084263"/>
            <a:ext cx="4838700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C73F9A2A-3905-49E2-A0B0-FDBBFDAE74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65300"/>
            <a:ext cx="8229600" cy="436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  <a:p>
            <a:pPr lvl="4"/>
            <a:r>
              <a:rPr lang="cs-CZ" altLang="cs-CZ"/>
              <a:t>Šestá úroveň</a:t>
            </a:r>
          </a:p>
          <a:p>
            <a:pPr lvl="4"/>
            <a:r>
              <a:rPr lang="cs-CZ" altLang="cs-CZ"/>
              <a:t>Sedmá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D4E056-965E-4399-B6D3-C96BDA6122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0400" y="6356350"/>
            <a:ext cx="281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 sz="1100" i="0">
                <a:solidFill>
                  <a:srgbClr val="5757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A8AEF2-F7C9-49E9-BBF6-DE68A79E6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buClr>
                <a:schemeClr val="accent2"/>
              </a:buClr>
              <a:buFont typeface="Wingdings" panose="05000000000000000000" pitchFamily="2" charset="2"/>
              <a:buNone/>
              <a:defRPr sz="1100" i="0">
                <a:solidFill>
                  <a:srgbClr val="575756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ECD13AE-BA9D-485B-AD8A-C3BF9D11448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TextovéPole 2">
            <a:extLst>
              <a:ext uri="{FF2B5EF4-FFF2-40B4-BE49-F238E27FC236}">
                <a16:creationId xmlns:a16="http://schemas.microsoft.com/office/drawing/2014/main" id="{490195CA-D916-4295-B99A-EB2F4D55F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700" y="6291263"/>
            <a:ext cx="214312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cs-CZ" sz="800">
                <a:solidFill>
                  <a:srgbClr val="5F5F5F"/>
                </a:solidFill>
                <a:latin typeface="Tahoma" pitchFamily="34" charset="0"/>
              </a:rPr>
              <a:t>Zavedli jsme systém řízení kvality</a:t>
            </a:r>
            <a:br>
              <a:rPr lang="cs-CZ" sz="800">
                <a:solidFill>
                  <a:srgbClr val="5F5F5F"/>
                </a:solidFill>
                <a:latin typeface="Tahoma" pitchFamily="34" charset="0"/>
              </a:rPr>
            </a:br>
            <a:r>
              <a:rPr lang="cs-CZ" sz="800">
                <a:solidFill>
                  <a:srgbClr val="5F5F5F"/>
                </a:solidFill>
                <a:latin typeface="Tahoma" pitchFamily="34" charset="0"/>
              </a:rPr>
              <a:t>a systém environmentálního řízení a auditu</a:t>
            </a:r>
          </a:p>
        </p:txBody>
      </p:sp>
      <p:pic>
        <p:nvPicPr>
          <p:cNvPr id="1031" name="Obrázek 9">
            <a:extLst>
              <a:ext uri="{FF2B5EF4-FFF2-40B4-BE49-F238E27FC236}">
                <a16:creationId xmlns:a16="http://schemas.microsoft.com/office/drawing/2014/main" id="{0C04794A-BEAF-4D19-B537-0088F9A54B8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166688"/>
            <a:ext cx="21558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2" name="Skupina 30">
            <a:extLst>
              <a:ext uri="{FF2B5EF4-FFF2-40B4-BE49-F238E27FC236}">
                <a16:creationId xmlns:a16="http://schemas.microsoft.com/office/drawing/2014/main" id="{251FF933-9476-4F9F-B3A0-F3BF5257C27F}"/>
              </a:ext>
            </a:extLst>
          </p:cNvPr>
          <p:cNvGrpSpPr>
            <a:grpSpLocks/>
          </p:cNvGrpSpPr>
          <p:nvPr/>
        </p:nvGrpSpPr>
        <p:grpSpPr bwMode="auto">
          <a:xfrm>
            <a:off x="3576638" y="280988"/>
            <a:ext cx="5318125" cy="247650"/>
            <a:chOff x="3219371" y="280533"/>
            <a:chExt cx="5318902" cy="248207"/>
          </a:xfrm>
        </p:grpSpPr>
        <p:pic>
          <p:nvPicPr>
            <p:cNvPr id="1036" name="Obrázek 13">
              <a:extLst>
                <a:ext uri="{FF2B5EF4-FFF2-40B4-BE49-F238E27FC236}">
                  <a16:creationId xmlns:a16="http://schemas.microsoft.com/office/drawing/2014/main" id="{AFCA1A88-31F9-4862-8728-3276D088B4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9371" y="280533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Obrázek 14">
              <a:extLst>
                <a:ext uri="{FF2B5EF4-FFF2-40B4-BE49-F238E27FC236}">
                  <a16:creationId xmlns:a16="http://schemas.microsoft.com/office/drawing/2014/main" id="{63EDD443-4C08-41F9-90DC-940F45C1873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9353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Obrázek 15">
              <a:extLst>
                <a:ext uri="{FF2B5EF4-FFF2-40B4-BE49-F238E27FC236}">
                  <a16:creationId xmlns:a16="http://schemas.microsoft.com/office/drawing/2014/main" id="{793B1C61-9842-4F78-8F9F-53850C185D6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4949" y="280533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Obrázek 16">
              <a:extLst>
                <a:ext uri="{FF2B5EF4-FFF2-40B4-BE49-F238E27FC236}">
                  <a16:creationId xmlns:a16="http://schemas.microsoft.com/office/drawing/2014/main" id="{9E1BAF86-EA06-44AA-9339-97F15C2B17C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4931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0" name="Obrázek 17">
              <a:extLst>
                <a:ext uri="{FF2B5EF4-FFF2-40B4-BE49-F238E27FC236}">
                  <a16:creationId xmlns:a16="http://schemas.microsoft.com/office/drawing/2014/main" id="{A4A23857-B4E5-4D96-A18A-6FC057B218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478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1" name="Obrázek 18">
              <a:extLst>
                <a:ext uri="{FF2B5EF4-FFF2-40B4-BE49-F238E27FC236}">
                  <a16:creationId xmlns:a16="http://schemas.microsoft.com/office/drawing/2014/main" id="{4157EF0F-BD9F-421A-A228-070D214839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0460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2" name="Obrázek 19">
              <a:extLst>
                <a:ext uri="{FF2B5EF4-FFF2-40B4-BE49-F238E27FC236}">
                  <a16:creationId xmlns:a16="http://schemas.microsoft.com/office/drawing/2014/main" id="{FE37D52D-69C8-417D-BA95-7B020A24535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6056" y="281510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3" name="Obrázek 20">
              <a:extLst>
                <a:ext uri="{FF2B5EF4-FFF2-40B4-BE49-F238E27FC236}">
                  <a16:creationId xmlns:a16="http://schemas.microsoft.com/office/drawing/2014/main" id="{3D076E9A-A250-4EF5-AF06-7EE40CD21A1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06038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4" name="Obrázek 21">
              <a:extLst>
                <a:ext uri="{FF2B5EF4-FFF2-40B4-BE49-F238E27FC236}">
                  <a16:creationId xmlns:a16="http://schemas.microsoft.com/office/drawing/2014/main" id="{900AD078-8FF2-4A00-9241-A6603CCC226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8877" y="281509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5" name="Obrázek 22">
              <a:extLst>
                <a:ext uri="{FF2B5EF4-FFF2-40B4-BE49-F238E27FC236}">
                  <a16:creationId xmlns:a16="http://schemas.microsoft.com/office/drawing/2014/main" id="{878D5596-2A1C-41D1-AA36-893C2612A4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8859" y="282486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6" name="Obrázek 23">
              <a:extLst>
                <a:ext uri="{FF2B5EF4-FFF2-40B4-BE49-F238E27FC236}">
                  <a16:creationId xmlns:a16="http://schemas.microsoft.com/office/drawing/2014/main" id="{4A3DB355-F4C1-4624-9F22-BF873CD443D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4455" y="281509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7" name="Obrázek 24">
              <a:extLst>
                <a:ext uri="{FF2B5EF4-FFF2-40B4-BE49-F238E27FC236}">
                  <a16:creationId xmlns:a16="http://schemas.microsoft.com/office/drawing/2014/main" id="{06F643EC-777E-463C-A952-378A16A210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4437" y="282486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8" name="Obrázek 29">
              <a:extLst>
                <a:ext uri="{FF2B5EF4-FFF2-40B4-BE49-F238E27FC236}">
                  <a16:creationId xmlns:a16="http://schemas.microsoft.com/office/drawing/2014/main" id="{C3A39F47-41F8-4D33-AD1C-E9B58E05B1D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0498" y="282487"/>
              <a:ext cx="367775" cy="246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33" name="Obrázek 22">
            <a:extLst>
              <a:ext uri="{FF2B5EF4-FFF2-40B4-BE49-F238E27FC236}">
                <a16:creationId xmlns:a16="http://schemas.microsoft.com/office/drawing/2014/main" id="{4B4EF39D-DB5C-409A-83BE-223CC2582004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" y="6257925"/>
            <a:ext cx="37782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Zástupný symbol pro obsah 3">
            <a:extLst>
              <a:ext uri="{FF2B5EF4-FFF2-40B4-BE49-F238E27FC236}">
                <a16:creationId xmlns:a16="http://schemas.microsoft.com/office/drawing/2014/main" id="{68CC08D1-470E-4A2B-98D0-F90DAC90C7FD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6261100"/>
            <a:ext cx="2286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8849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50" r:id="rId1"/>
    <p:sldLayoutId id="2147484851" r:id="rId2"/>
    <p:sldLayoutId id="2147484852" r:id="rId3"/>
    <p:sldLayoutId id="2147484853" r:id="rId4"/>
    <p:sldLayoutId id="2147484854" r:id="rId5"/>
    <p:sldLayoutId id="2147484855" r:id="rId6"/>
    <p:sldLayoutId id="2147484856" r:id="rId7"/>
    <p:sldLayoutId id="2147484857" r:id="rId8"/>
    <p:sldLayoutId id="2147484858" r:id="rId9"/>
    <p:sldLayoutId id="2147484859" r:id="rId10"/>
    <p:sldLayoutId id="2147484860" r:id="rId11"/>
    <p:sldLayoutId id="2147484861" r:id="rId12"/>
    <p:sldLayoutId id="2147484862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C4241F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C4241F"/>
          </a:solidFill>
          <a:latin typeface="Tahoma" panose="020B0604030504040204" pitchFamily="34" charset="0"/>
          <a:cs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75756"/>
        </a:buClr>
        <a:buFont typeface="Arial" panose="020B0604020202020204" pitchFamily="34" charset="0"/>
        <a:buChar char="•"/>
        <a:defRPr sz="32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75756"/>
        </a:buClr>
        <a:buFont typeface="Arial" panose="020B0604020202020204" pitchFamily="34" charset="0"/>
        <a:buChar char="–"/>
        <a:defRPr sz="28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75756"/>
        </a:buClr>
        <a:buFont typeface="Arial" panose="020B0604020202020204" pitchFamily="34" charset="0"/>
        <a:buChar char="•"/>
        <a:defRPr sz="24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75756"/>
        </a:buClr>
        <a:buFont typeface="Arial" panose="020B0604020202020204" pitchFamily="34" charset="0"/>
        <a:buChar char="–"/>
        <a:defRPr sz="20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75756"/>
        </a:buClr>
        <a:buFont typeface="Arial" panose="020B0604020202020204" pitchFamily="34" charset="0"/>
        <a:buChar char="»"/>
        <a:defRPr sz="20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6pPr>
      <a:lvl7pPr marL="29718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000" kern="1200">
          <a:solidFill>
            <a:srgbClr val="57575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k.cz/cs/temata/dotace/program-podpory-v-oblasti-prorodinnych-aktivit--neformalni-pece--prevence--dobrovolnictvi-a-navazujicich-cinnosti-v-socialnich-sluzbach-2025-20433/" TargetMode="External"/><Relationship Id="rId2" Type="http://schemas.openxmlformats.org/officeDocument/2006/relationships/hyperlink" Target="https://www.msk.cz/cs/temata/dotace/program-podpory-cinnosti-v-oblasti-rodinne-politiky--socialne-pravni-ochrany-deti-a-navazujicich-cinnosti-v-socialnich-sluzbach-na-rok-2023-13527/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ivana.beckova@msk.cz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pavlina.hrbacova@msk.cz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podpora@msk.cz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AE4B882F-9B4E-E641-6054-D5217A6AC1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8945" y="3845858"/>
            <a:ext cx="7247573" cy="609301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eaLnBrk="1" hangingPunct="1">
              <a:lnSpc>
                <a:spcPct val="200000"/>
              </a:lnSpc>
            </a:pPr>
            <a:r>
              <a:rPr lang="cs-CZ" altLang="cs-CZ" sz="2000" b="1">
                <a:latin typeface="Tahoma"/>
                <a:ea typeface="Tahoma"/>
                <a:cs typeface="Tahoma"/>
              </a:rPr>
              <a:t>Seminář k „</a:t>
            </a:r>
            <a:r>
              <a:rPr lang="cs-CZ" sz="2000" b="1">
                <a:latin typeface="Tahoma"/>
                <a:ea typeface="Tahoma"/>
                <a:cs typeface="Tahoma"/>
              </a:rPr>
              <a:t>Programu podpory činností v</a:t>
            </a:r>
            <a:br>
              <a:rPr lang="cs-CZ" sz="2000" b="1"/>
            </a:br>
            <a:r>
              <a:rPr lang="cs-CZ" sz="2000" b="1">
                <a:latin typeface="Tahoma"/>
                <a:ea typeface="Tahoma"/>
                <a:cs typeface="Tahoma"/>
              </a:rPr>
              <a:t>oblasti prorodinných aktivit, neformální péče, prevence, dobrovolnictví a navazujících činností v sociálních službách na rok 2025</a:t>
            </a:r>
            <a:r>
              <a:rPr lang="cs-CZ" altLang="cs-CZ" sz="2000" b="1">
                <a:latin typeface="Tahoma"/>
                <a:ea typeface="Tahoma"/>
                <a:cs typeface="Tahoma"/>
              </a:rPr>
              <a:t>“</a:t>
            </a:r>
            <a:br>
              <a:rPr lang="cs-CZ" altLang="cs-CZ" sz="2000" b="1"/>
            </a:br>
            <a:br>
              <a:rPr lang="cs-CZ" altLang="cs-CZ" sz="2200"/>
            </a:br>
            <a:endParaRPr lang="cs-CZ" altLang="cs-CZ" sz="2200"/>
          </a:p>
        </p:txBody>
      </p:sp>
      <p:sp>
        <p:nvSpPr>
          <p:cNvPr id="7171" name="Zástupný symbol pro text 2">
            <a:extLst>
              <a:ext uri="{FF2B5EF4-FFF2-40B4-BE49-F238E27FC236}">
                <a16:creationId xmlns:a16="http://schemas.microsoft.com/office/drawing/2014/main" id="{97B8F5F9-F75B-7EBC-7E6A-14CCD0B958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32700" y="5762625"/>
            <a:ext cx="1511300" cy="203200"/>
          </a:xfrm>
        </p:spPr>
        <p:txBody>
          <a:bodyPr/>
          <a:lstStyle/>
          <a:p>
            <a:pPr eaLnBrk="1" hangingPunct="1"/>
            <a:r>
              <a:rPr lang="cs-CZ" altLang="cs-CZ"/>
              <a:t>21. října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2">
            <a:extLst>
              <a:ext uri="{FF2B5EF4-FFF2-40B4-BE49-F238E27FC236}">
                <a16:creationId xmlns:a16="http://schemas.microsoft.com/office/drawing/2014/main" id="{C91D8A75-7039-11BB-34DC-34450B7D4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30263"/>
            <a:ext cx="7886700" cy="561975"/>
          </a:xfrm>
        </p:spPr>
        <p:txBody>
          <a:bodyPr/>
          <a:lstStyle/>
          <a:p>
            <a:r>
              <a:rPr lang="cs-CZ" altLang="cs-CZ" sz="2400" b="1"/>
              <a:t>Nákladový rozpočet projektu</a:t>
            </a:r>
          </a:p>
        </p:txBody>
      </p:sp>
      <p:sp>
        <p:nvSpPr>
          <p:cNvPr id="19459" name="Zástupný symbol pro číslo snímku 6">
            <a:extLst>
              <a:ext uri="{FF2B5EF4-FFF2-40B4-BE49-F238E27FC236}">
                <a16:creationId xmlns:a16="http://schemas.microsoft.com/office/drawing/2014/main" id="{9705E48E-01A6-14FF-A750-BBEEC42F798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1554E0D-16AF-4F7A-BAFA-ADBE10A3C5D8}" type="slidenum">
              <a:rPr lang="cs-CZ" altLang="cs-CZ"/>
              <a:pPr/>
              <a:t>9</a:t>
            </a:fld>
            <a:endParaRPr lang="cs-CZ" altLang="cs-CZ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B7A2741-5D8B-9C77-E075-52F5ED3665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8939" y="1392238"/>
            <a:ext cx="5118652" cy="521035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2">
            <a:extLst>
              <a:ext uri="{FF2B5EF4-FFF2-40B4-BE49-F238E27FC236}">
                <a16:creationId xmlns:a16="http://schemas.microsoft.com/office/drawing/2014/main" id="{181A50A0-FDDA-6149-CC48-54C5ACB58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39800"/>
            <a:ext cx="7886700" cy="393700"/>
          </a:xfrm>
        </p:spPr>
        <p:txBody>
          <a:bodyPr/>
          <a:lstStyle/>
          <a:p>
            <a:br>
              <a:rPr lang="cs-CZ" altLang="cs-CZ" sz="2400" b="1"/>
            </a:br>
            <a:r>
              <a:rPr lang="cs-CZ" altLang="cs-CZ" sz="2400" b="1"/>
              <a:t>Neuznatelné náklady:</a:t>
            </a:r>
            <a:br>
              <a:rPr lang="cs-CZ" altLang="cs-CZ" sz="2400" b="1"/>
            </a:br>
            <a:endParaRPr lang="cs-CZ" altLang="cs-CZ" sz="2400" b="1"/>
          </a:p>
        </p:txBody>
      </p:sp>
      <p:sp>
        <p:nvSpPr>
          <p:cNvPr id="20483" name="Zástupný symbol pro obsah 1">
            <a:extLst>
              <a:ext uri="{FF2B5EF4-FFF2-40B4-BE49-F238E27FC236}">
                <a16:creationId xmlns:a16="http://schemas.microsoft.com/office/drawing/2014/main" id="{261A11A3-3723-5A14-8896-9CCF243E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482725"/>
            <a:ext cx="7886700" cy="4638675"/>
          </a:xfrm>
        </p:spPr>
        <p:txBody>
          <a:bodyPr/>
          <a:lstStyle/>
          <a:p>
            <a:pPr marL="271463" lvl="1" indent="0" algn="just">
              <a:buFont typeface="Arial" panose="020B0604020202020204" pitchFamily="34" charset="0"/>
              <a:buNone/>
            </a:pPr>
            <a:r>
              <a:rPr lang="cs-CZ" altLang="cs-CZ" sz="2000" b="1" u="sng"/>
              <a:t>Upozornění!!!</a:t>
            </a:r>
          </a:p>
          <a:p>
            <a:pPr marL="271463" lvl="1" indent="0" algn="just">
              <a:buFont typeface="Arial" panose="020B0604020202020204" pitchFamily="34" charset="0"/>
              <a:buNone/>
            </a:pPr>
            <a:r>
              <a:rPr lang="cs-CZ" altLang="cs-CZ" sz="1800" b="1"/>
              <a:t>Nákladový rozpočet, který tvoří přílohu č. 2 elektronické žádosti, nesmí obsahovat neuznatelné náklady!</a:t>
            </a:r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000"/>
          </a:p>
          <a:p>
            <a:pPr marL="271463" lvl="1" indent="0" algn="just">
              <a:buFont typeface="Wingdings" panose="05000000000000000000" pitchFamily="2" charset="2"/>
              <a:buChar char="Ø"/>
            </a:pPr>
            <a:r>
              <a:rPr lang="cs-CZ" altLang="cs-CZ" sz="1800" b="1"/>
              <a:t> Neuznatelné náklady projektu (např.):</a:t>
            </a:r>
          </a:p>
          <a:p>
            <a:pPr marL="1185863" lvl="2" indent="-457200" algn="just"/>
            <a:r>
              <a:rPr lang="cs-CZ" altLang="cs-CZ" sz="1800"/>
              <a:t>nákup elektronického zařízení, výpočetní techniky vč. softwaru a souvisejících zařízení, např. fotoaparát, data projektor, plátno na promítání, audiovizuální technika, mobilní telefon, tablet, tiskárny,</a:t>
            </a:r>
          </a:p>
          <a:p>
            <a:pPr marL="1185863" lvl="2" indent="-457200" algn="just"/>
            <a:r>
              <a:rPr lang="cs-CZ" altLang="cs-CZ" sz="1800"/>
              <a:t>nákup elektrozařízení vč. kuchyňského vybavení,</a:t>
            </a:r>
            <a:endParaRPr lang="cs-CZ" altLang="cs-CZ" sz="1800">
              <a:cs typeface="Times New Roman" panose="02020603050405020304" pitchFamily="18" charset="0"/>
            </a:endParaRPr>
          </a:p>
          <a:p>
            <a:pPr marL="1185863" lvl="2" indent="-457200" algn="just"/>
            <a:r>
              <a:rPr lang="cs-CZ" altLang="cs-CZ" sz="1800" b="1">
                <a:cs typeface="Times New Roman" panose="02020603050405020304" pitchFamily="18" charset="0"/>
              </a:rPr>
              <a:t>externě zajišťované administrativní služby a práce</a:t>
            </a:r>
            <a:r>
              <a:rPr lang="cs-CZ" altLang="cs-CZ" sz="1800">
                <a:cs typeface="Times New Roman" panose="02020603050405020304" pitchFamily="18" charset="0"/>
              </a:rPr>
              <a:t>, např. manažer projektu, realizační tým, vedení účetnictví, auditorské služby, poradenské a právní služby a konzultace (vyjma služeb, které jsou určeny pro klienty v rámci realizovaného projektu: psycholog, </a:t>
            </a:r>
            <a:r>
              <a:rPr lang="cs-CZ" altLang="cs-CZ" sz="1800" err="1">
                <a:cs typeface="Times New Roman" panose="02020603050405020304" pitchFamily="18" charset="0"/>
              </a:rPr>
              <a:t>etoped</a:t>
            </a:r>
            <a:r>
              <a:rPr lang="cs-CZ" altLang="cs-CZ" sz="1800">
                <a:cs typeface="Times New Roman" panose="02020603050405020304" pitchFamily="18" charset="0"/>
              </a:rPr>
              <a:t>, pedagog, speciální pedagog, právník, psychoterapeut aj.),</a:t>
            </a:r>
            <a:endParaRPr lang="cs-CZ" altLang="cs-CZ" sz="18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20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 i="1">
              <a:solidFill>
                <a:srgbClr val="FF0000"/>
              </a:solidFill>
            </a:endParaRPr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/>
          </a:p>
        </p:txBody>
      </p:sp>
      <p:sp>
        <p:nvSpPr>
          <p:cNvPr id="20484" name="Zástupný symbol pro číslo snímku 2">
            <a:extLst>
              <a:ext uri="{FF2B5EF4-FFF2-40B4-BE49-F238E27FC236}">
                <a16:creationId xmlns:a16="http://schemas.microsoft.com/office/drawing/2014/main" id="{7FB0A183-5AE4-D745-B485-05157F0F354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66EFEFE-4201-4F28-8EA6-D6215F9733F7}" type="slidenum">
              <a:rPr lang="cs-CZ" altLang="cs-CZ"/>
              <a:pPr/>
              <a:t>10</a:t>
            </a:fld>
            <a:endParaRPr lang="cs-CZ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2">
            <a:extLst>
              <a:ext uri="{FF2B5EF4-FFF2-40B4-BE49-F238E27FC236}">
                <a16:creationId xmlns:a16="http://schemas.microsoft.com/office/drawing/2014/main" id="{181A50A0-FDDA-6149-CC48-54C5ACB58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39800"/>
            <a:ext cx="7886700" cy="393700"/>
          </a:xfrm>
        </p:spPr>
        <p:txBody>
          <a:bodyPr/>
          <a:lstStyle/>
          <a:p>
            <a:br>
              <a:rPr lang="cs-CZ" altLang="cs-CZ" sz="2400" b="1"/>
            </a:br>
            <a:r>
              <a:rPr lang="cs-CZ" altLang="cs-CZ" sz="2400" b="1"/>
              <a:t>Neuznatelné náklady:</a:t>
            </a:r>
            <a:br>
              <a:rPr lang="cs-CZ" altLang="cs-CZ" sz="2400" b="1"/>
            </a:br>
            <a:endParaRPr lang="cs-CZ" altLang="cs-CZ" sz="2400" b="1"/>
          </a:p>
        </p:txBody>
      </p:sp>
      <p:sp>
        <p:nvSpPr>
          <p:cNvPr id="20483" name="Zástupný symbol pro obsah 1">
            <a:extLst>
              <a:ext uri="{FF2B5EF4-FFF2-40B4-BE49-F238E27FC236}">
                <a16:creationId xmlns:a16="http://schemas.microsoft.com/office/drawing/2014/main" id="{261A11A3-3723-5A14-8896-9CCF243E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482725"/>
            <a:ext cx="7886700" cy="4638675"/>
          </a:xfrm>
        </p:spPr>
        <p:txBody>
          <a:bodyPr/>
          <a:lstStyle/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800"/>
          </a:p>
          <a:p>
            <a:pPr marL="271463" lvl="1" indent="0" algn="just">
              <a:buFont typeface="Wingdings" panose="05000000000000000000" pitchFamily="2" charset="2"/>
              <a:buChar char="Ø"/>
            </a:pPr>
            <a:r>
              <a:rPr lang="cs-CZ" altLang="cs-CZ" sz="1800" b="1"/>
              <a:t> Neuznatelné náklady projektu (např.):</a:t>
            </a:r>
          </a:p>
          <a:p>
            <a:pPr marL="1185863" lvl="2" indent="-457200" algn="just"/>
            <a:r>
              <a:rPr lang="cs-CZ" altLang="cs-CZ" sz="1800"/>
              <a:t>nákup pohonných hmot</a:t>
            </a:r>
            <a:r>
              <a:rPr lang="cs-CZ" altLang="cs-CZ" sz="1800">
                <a:cs typeface="Times New Roman" panose="02020603050405020304" pitchFamily="18" charset="0"/>
              </a:rPr>
              <a:t>,</a:t>
            </a:r>
          </a:p>
          <a:p>
            <a:pPr marL="1185863" lvl="2" indent="-457200"/>
            <a:r>
              <a:rPr lang="cs-CZ" altLang="cs-CZ" sz="1800" b="1">
                <a:solidFill>
                  <a:srgbClr val="FF0000"/>
                </a:solidFill>
                <a:cs typeface="Times New Roman" panose="02020603050405020304" pitchFamily="18" charset="0"/>
              </a:rPr>
              <a:t>plnění poskytnutá mateřskými společnostmi, personálně, majetkově či obdobně propojenými subjekty. </a:t>
            </a:r>
            <a:endParaRPr lang="cs-CZ" altLang="cs-CZ" sz="180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20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 i="1">
              <a:solidFill>
                <a:srgbClr val="FF0000"/>
              </a:solidFill>
            </a:endParaRPr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/>
          </a:p>
        </p:txBody>
      </p:sp>
      <p:sp>
        <p:nvSpPr>
          <p:cNvPr id="20484" name="Zástupný symbol pro číslo snímku 2">
            <a:extLst>
              <a:ext uri="{FF2B5EF4-FFF2-40B4-BE49-F238E27FC236}">
                <a16:creationId xmlns:a16="http://schemas.microsoft.com/office/drawing/2014/main" id="{7FB0A183-5AE4-D745-B485-05157F0F354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66EFEFE-4201-4F28-8EA6-D6215F9733F7}" type="slidenum">
              <a:rPr lang="cs-CZ" altLang="cs-CZ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3115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6306496-DF4B-56AF-22B5-3E3530609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546209"/>
          </a:xfrm>
        </p:spPr>
        <p:txBody>
          <a:bodyPr/>
          <a:lstStyle/>
          <a:p>
            <a:r>
              <a:rPr lang="cs-CZ" sz="1800"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Po ukončení realizace projektu je příjemce povinen zpracovat a předložit poskytovateli závěrečné vyúčtování celého realizovaného projektu ve lhůtě uvedené ve smlouvě (do posledního dne měsíce následujícího po měsíci, v němž byla ukončena realizace projektu, nejpozději však do 26. 1. 2026; připadl-li by poslední den lhůty na sobotu, neděli nebo svátek, uvede se nejbližší následující pracovní den</a:t>
            </a:r>
            <a:r>
              <a:rPr lang="cs-CZ" sz="180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).</a:t>
            </a:r>
          </a:p>
          <a:p>
            <a:pPr marL="0" indent="0">
              <a:buNone/>
            </a:pPr>
            <a:endParaRPr lang="cs-CZ" sz="1000"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Příjemce vyplní formulář závěrečného vyúčtování v elektronickém systému </a:t>
            </a:r>
            <a:r>
              <a:rPr lang="cs-CZ" sz="1800" err="1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ePodatelna</a:t>
            </a:r>
            <a:r>
              <a:rPr lang="cs-CZ" sz="180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, připojí k němu požadované přílohy a odešle jej způsobem uvedeným v tomto formuláři.</a:t>
            </a:r>
          </a:p>
          <a:p>
            <a:pPr marL="0" indent="0">
              <a:buNone/>
            </a:pPr>
            <a:endParaRPr lang="cs-CZ" sz="1000">
              <a:solidFill>
                <a:srgbClr val="FF0000"/>
              </a:solidFill>
            </a:endParaRPr>
          </a:p>
          <a:p>
            <a:pPr lvl="0"/>
            <a:r>
              <a:rPr lang="cs-CZ" sz="1800"/>
              <a:t>Závěrečné vyúčtování musí být zpracováno na formulářích předepsaných pro tento vyhlášený dotační program, musí být úplné (musí obsahovat všechny náležitosti vyžadované předepsanými formuláři včetně příloh, pokud se vztahují k danému příjemci) a bezchybné.</a:t>
            </a:r>
          </a:p>
          <a:p>
            <a:pPr marL="0" indent="0">
              <a:buNone/>
            </a:pPr>
            <a:endParaRPr lang="cs-CZ" sz="2400">
              <a:solidFill>
                <a:schemeClr val="tx1"/>
              </a:solidFill>
            </a:endParaRPr>
          </a:p>
          <a:p>
            <a:endParaRPr 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B7EE403-CF87-CB6A-969D-64C315986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Závěrečné vyúčtování dotace</a:t>
            </a:r>
          </a:p>
        </p:txBody>
      </p:sp>
    </p:spTree>
    <p:extLst>
      <p:ext uri="{BB962C8B-B14F-4D97-AF65-F5344CB8AC3E}">
        <p14:creationId xmlns:p14="http://schemas.microsoft.com/office/powerpoint/2010/main" val="2980556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6306496-DF4B-56AF-22B5-3E3530609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>
                <a:solidFill>
                  <a:schemeClr val="tx1"/>
                </a:solidFill>
              </a:rPr>
              <a:t>předepsané formuláře </a:t>
            </a:r>
            <a:r>
              <a:rPr lang="cs-CZ" sz="2400"/>
              <a:t>– viz seznam povinných příloh závěrečného vyúčtování,</a:t>
            </a:r>
          </a:p>
          <a:p>
            <a:r>
              <a:rPr lang="cs-CZ" sz="2400" u="sng">
                <a:solidFill>
                  <a:schemeClr val="tx1"/>
                </a:solidFill>
              </a:rPr>
              <a:t>v rámci závěrečného vyúčtování je příjemce povinen předložit poskytovateli: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>
                <a:solidFill>
                  <a:schemeClr val="tx1"/>
                </a:solidFill>
              </a:rPr>
              <a:t>kopie účetních dokladů </a:t>
            </a:r>
            <a:r>
              <a:rPr lang="cs-CZ" sz="2400">
                <a:solidFill>
                  <a:schemeClr val="tx1"/>
                </a:solidFill>
              </a:rPr>
              <a:t>týkajících se dotace včetně dokladů o jejich úhradě,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>
                <a:solidFill>
                  <a:schemeClr val="tx1"/>
                </a:solidFill>
              </a:rPr>
              <a:t>při vyúčtování  osobních nákladů je povinnost doložit </a:t>
            </a:r>
            <a:r>
              <a:rPr lang="cs-CZ" sz="2400" b="1">
                <a:solidFill>
                  <a:schemeClr val="tx1"/>
                </a:solidFill>
              </a:rPr>
              <a:t>kopie dohod o pracích konaných mimo pracovní poměr </a:t>
            </a:r>
            <a:r>
              <a:rPr lang="cs-CZ" sz="2400">
                <a:solidFill>
                  <a:schemeClr val="tx1"/>
                </a:solidFill>
              </a:rPr>
              <a:t>(DPP, DPČ), vztahujících se k dotaci,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>
                <a:solidFill>
                  <a:schemeClr val="tx1"/>
                </a:solidFill>
              </a:rPr>
              <a:t>informace o naplnění indikátoru účelu projektu.</a:t>
            </a:r>
          </a:p>
          <a:p>
            <a:endParaRPr lang="cs-CZ" sz="2400">
              <a:solidFill>
                <a:schemeClr val="tx1"/>
              </a:solidFill>
            </a:endParaRPr>
          </a:p>
          <a:p>
            <a:endParaRPr 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B7EE403-CF87-CB6A-969D-64C315986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Závěrečné vyúčtování dotace</a:t>
            </a:r>
          </a:p>
        </p:txBody>
      </p:sp>
    </p:spTree>
    <p:extLst>
      <p:ext uri="{BB962C8B-B14F-4D97-AF65-F5344CB8AC3E}">
        <p14:creationId xmlns:p14="http://schemas.microsoft.com/office/powerpoint/2010/main" val="1797355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15724A0-99A0-A07A-BE02-C89F4F3E8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74899"/>
            <a:ext cx="7886700" cy="38020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>
                <a:solidFill>
                  <a:schemeClr val="tx1"/>
                </a:solidFill>
              </a:rPr>
              <a:t>Doklady prokazující způsob prezentace MSK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>
                <a:solidFill>
                  <a:srgbClr val="FF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Účetní sestavu uznatelných nákladů po analytických účtech financovaných z prostředků dotace a uznatelných nákladů financovaných z jiných zdrojů, účtuje-li příjemce v podvojném účetnictví</a:t>
            </a:r>
            <a:endParaRPr lang="cs-CZ" sz="240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>
              <a:solidFill>
                <a:schemeClr val="tx1"/>
              </a:solidFill>
            </a:endParaRPr>
          </a:p>
          <a:p>
            <a:endParaRPr lang="cs-CZ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473C4BE-6EE3-8152-52BD-04E5D514E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Závěrečné vyúčtování dotace</a:t>
            </a:r>
          </a:p>
        </p:txBody>
      </p:sp>
    </p:spTree>
    <p:extLst>
      <p:ext uri="{BB962C8B-B14F-4D97-AF65-F5344CB8AC3E}">
        <p14:creationId xmlns:p14="http://schemas.microsoft.com/office/powerpoint/2010/main" val="3314941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E03053D-D33F-4F5C-A8B0-715CDCD70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72497"/>
            <a:ext cx="7886700" cy="3804465"/>
          </a:xfrm>
        </p:spPr>
        <p:txBody>
          <a:bodyPr/>
          <a:lstStyle/>
          <a:p>
            <a:pPr algn="just"/>
            <a:r>
              <a:rPr lang="cs-CZ" sz="2400" b="1">
                <a:solidFill>
                  <a:schemeClr val="tx1"/>
                </a:solidFill>
              </a:rPr>
              <a:t>název projektu </a:t>
            </a:r>
            <a:r>
              <a:rPr lang="cs-CZ" sz="2400"/>
              <a:t>– výstižný, co nejkratší</a:t>
            </a:r>
          </a:p>
          <a:p>
            <a:pPr algn="just"/>
            <a:r>
              <a:rPr lang="cs-CZ" sz="2400"/>
              <a:t>držet se formuláře </a:t>
            </a:r>
            <a:r>
              <a:rPr lang="cs-CZ" sz="2400" b="1"/>
              <a:t>„Popis projektu“</a:t>
            </a:r>
          </a:p>
          <a:p>
            <a:pPr algn="just"/>
            <a:r>
              <a:rPr lang="cs-CZ" sz="2400"/>
              <a:t>způsob doručení žádosti dle podmínek vyhlášeného dotačního programu</a:t>
            </a:r>
          </a:p>
          <a:p>
            <a:pPr algn="just"/>
            <a:r>
              <a:rPr lang="cs-CZ" sz="2400"/>
              <a:t>vyplnit indikátor, částky, termín realizace (volit maximální)</a:t>
            </a:r>
          </a:p>
          <a:p>
            <a:pPr algn="just"/>
            <a:r>
              <a:rPr lang="cs-CZ" sz="2400"/>
              <a:t>rozpočet v excelu (ne ve formátu </a:t>
            </a:r>
            <a:r>
              <a:rPr lang="cs-CZ" sz="2400" err="1"/>
              <a:t>pdf</a:t>
            </a:r>
            <a:r>
              <a:rPr lang="cs-CZ" sz="2400"/>
              <a:t>)</a:t>
            </a:r>
          </a:p>
          <a:p>
            <a:pPr marL="0" indent="0">
              <a:buNone/>
            </a:pPr>
            <a:endParaRPr lang="cs-CZ" sz="240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C3A77AA-D99E-41BC-87D9-88667DFF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Poznámky závěrem</a:t>
            </a:r>
          </a:p>
        </p:txBody>
      </p:sp>
    </p:spTree>
    <p:extLst>
      <p:ext uri="{BB962C8B-B14F-4D97-AF65-F5344CB8AC3E}">
        <p14:creationId xmlns:p14="http://schemas.microsoft.com/office/powerpoint/2010/main" val="2881457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obsah 1">
            <a:extLst>
              <a:ext uri="{FF2B5EF4-FFF2-40B4-BE49-F238E27FC236}">
                <a16:creationId xmlns:a16="http://schemas.microsoft.com/office/drawing/2014/main" id="{E6D5384C-1A85-71FA-62E7-F4EDCB246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2400">
              <a:hlinkClick r:id="rId2"/>
            </a:endParaRPr>
          </a:p>
          <a:p>
            <a:r>
              <a:rPr lang="cs-CZ" sz="2400">
                <a:solidFill>
                  <a:srgbClr val="0000FF"/>
                </a:solidFill>
                <a:hlinkClick r:id="rId3"/>
              </a:rPr>
              <a:t>https://www.msk.cz/cs/temata/dotace/program-podpory-v-oblasti-prorodinnych-aktivit--neformalni-pece--prevence--dobrovolnictvi-a-navazujicich-cinnosti-v-socialnich-sluzbach-2025-20433/</a:t>
            </a:r>
            <a:r>
              <a:rPr lang="cs-CZ" sz="2400">
                <a:solidFill>
                  <a:srgbClr val="0000FF"/>
                </a:solidFill>
              </a:rPr>
              <a:t> </a:t>
            </a:r>
            <a:endParaRPr lang="cs-CZ" sz="2400"/>
          </a:p>
          <a:p>
            <a:endParaRPr lang="cs-CZ" altLang="cs-CZ" sz="2400"/>
          </a:p>
          <a:p>
            <a:pPr marL="0" indent="0">
              <a:buNone/>
            </a:pPr>
            <a:endParaRPr lang="cs-CZ" altLang="cs-CZ" sz="2400"/>
          </a:p>
        </p:txBody>
      </p:sp>
      <p:sp>
        <p:nvSpPr>
          <p:cNvPr id="21507" name="Nadpis 2">
            <a:extLst>
              <a:ext uri="{FF2B5EF4-FFF2-40B4-BE49-F238E27FC236}">
                <a16:creationId xmlns:a16="http://schemas.microsoft.com/office/drawing/2014/main" id="{829B5EF9-7527-40A3-71EA-CCF90EBA2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27113"/>
            <a:ext cx="7886700" cy="663575"/>
          </a:xfrm>
        </p:spPr>
        <p:txBody>
          <a:bodyPr/>
          <a:lstStyle/>
          <a:p>
            <a:r>
              <a:rPr lang="cs-CZ" altLang="cs-CZ" sz="2400" b="1"/>
              <a:t>Registrace a podávání žádosti</a:t>
            </a:r>
          </a:p>
        </p:txBody>
      </p:sp>
      <p:sp>
        <p:nvSpPr>
          <p:cNvPr id="21508" name="Zástupný symbol pro číslo snímku 3">
            <a:extLst>
              <a:ext uri="{FF2B5EF4-FFF2-40B4-BE49-F238E27FC236}">
                <a16:creationId xmlns:a16="http://schemas.microsoft.com/office/drawing/2014/main" id="{E0B788CA-3CCE-903F-22D3-15918329B63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A10A446-9C86-4D03-B6C5-1553BBE4B2B1}" type="slidenum">
              <a:rPr lang="cs-CZ" altLang="cs-CZ"/>
              <a:pPr/>
              <a:t>16</a:t>
            </a:fld>
            <a:endParaRPr lang="cs-CZ" alt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Obrázek 5">
            <a:extLst>
              <a:ext uri="{FF2B5EF4-FFF2-40B4-BE49-F238E27FC236}">
                <a16:creationId xmlns:a16="http://schemas.microsoft.com/office/drawing/2014/main" id="{233D092C-7825-7269-F845-294820140D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00263"/>
            <a:ext cx="3581400" cy="383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Nadpis 1">
            <a:extLst>
              <a:ext uri="{FF2B5EF4-FFF2-40B4-BE49-F238E27FC236}">
                <a16:creationId xmlns:a16="http://schemas.microsoft.com/office/drawing/2014/main" id="{76143076-B7F8-5B43-C1CC-6ED877630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920750"/>
            <a:ext cx="8399462" cy="496888"/>
          </a:xfrm>
        </p:spPr>
        <p:txBody>
          <a:bodyPr/>
          <a:lstStyle/>
          <a:p>
            <a:r>
              <a:rPr lang="cs-CZ" altLang="cs-CZ" sz="2400" b="1"/>
              <a:t>Kontaktní údaje</a:t>
            </a:r>
          </a:p>
        </p:txBody>
      </p:sp>
      <p:sp>
        <p:nvSpPr>
          <p:cNvPr id="22532" name="Zástupný symbol pro číslo snímku 4">
            <a:extLst>
              <a:ext uri="{FF2B5EF4-FFF2-40B4-BE49-F238E27FC236}">
                <a16:creationId xmlns:a16="http://schemas.microsoft.com/office/drawing/2014/main" id="{AA002367-2ABB-4AB0-6B15-7BB9B7C526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rgbClr val="C0504D"/>
              </a:buClr>
            </a:pPr>
            <a:fld id="{8B48FD2C-EE7F-4E37-BE26-812ECE503CCA}" type="slidenum">
              <a:rPr lang="cs-CZ" altLang="cs-CZ"/>
              <a:pPr>
                <a:buClr>
                  <a:srgbClr val="C0504D"/>
                </a:buClr>
              </a:pPr>
              <a:t>17</a:t>
            </a:fld>
            <a:endParaRPr lang="cs-CZ" altLang="cs-CZ"/>
          </a:p>
        </p:txBody>
      </p:sp>
      <p:sp>
        <p:nvSpPr>
          <p:cNvPr id="22533" name="Zástupný symbol pro obsah 2">
            <a:extLst>
              <a:ext uri="{FF2B5EF4-FFF2-40B4-BE49-F238E27FC236}">
                <a16:creationId xmlns:a16="http://schemas.microsoft.com/office/drawing/2014/main" id="{559F67B4-2B8D-65D5-AF39-23E346F8F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36738"/>
            <a:ext cx="8332788" cy="4289425"/>
          </a:xfrm>
        </p:spPr>
        <p:txBody>
          <a:bodyPr/>
          <a:lstStyle/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cs-CZ" altLang="cs-CZ" sz="2000" b="1"/>
              <a:t>pro formální a ekonomické záležitosti projektu včetně vyúčtování projektu: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endParaRPr lang="cs-CZ" altLang="cs-CZ" sz="1200"/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000"/>
              <a:t>Ing. Ivana Becková, tel. 595 622 624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000"/>
              <a:t>e-mail: </a:t>
            </a:r>
            <a:r>
              <a:rPr lang="cs-CZ" altLang="cs-CZ" sz="2000" u="sng">
                <a:hlinkClick r:id="rId3"/>
              </a:rPr>
              <a:t>ivana.beckova@msk.cz</a:t>
            </a:r>
            <a:endParaRPr lang="cs-CZ" altLang="cs-CZ" sz="2000" u="sng"/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000" b="1"/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000" b="1"/>
              <a:t>pro věcné záležitosti projektu: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200"/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000"/>
              <a:t>Mgr. Andrea Klinkeová, tel. 595 622 142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2000"/>
              <a:t>e‑mail: </a:t>
            </a:r>
            <a:r>
              <a:rPr lang="cs-CZ" altLang="cs-CZ" sz="2000" u="sng">
                <a:hlinkClick r:id="rId4"/>
              </a:rPr>
              <a:t>andrea.klinkeova@msk.cz</a:t>
            </a:r>
            <a:endParaRPr lang="cs-CZ" altLang="cs-CZ" sz="2000" u="sng"/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1200" u="sng"/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Obrázek 5">
            <a:extLst>
              <a:ext uri="{FF2B5EF4-FFF2-40B4-BE49-F238E27FC236}">
                <a16:creationId xmlns:a16="http://schemas.microsoft.com/office/drawing/2014/main" id="{12B34002-BC83-3244-8560-D7D52F2C6A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00263"/>
            <a:ext cx="3581400" cy="383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Nadpis 1">
            <a:extLst>
              <a:ext uri="{FF2B5EF4-FFF2-40B4-BE49-F238E27FC236}">
                <a16:creationId xmlns:a16="http://schemas.microsoft.com/office/drawing/2014/main" id="{D7A20B0C-604E-D281-4F7A-EE3A33E57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920750"/>
            <a:ext cx="8399462" cy="496888"/>
          </a:xfrm>
        </p:spPr>
        <p:txBody>
          <a:bodyPr/>
          <a:lstStyle/>
          <a:p>
            <a:r>
              <a:rPr lang="cs-CZ" altLang="cs-CZ" sz="2400" b="1"/>
              <a:t>Kontaktní údaje</a:t>
            </a:r>
          </a:p>
        </p:txBody>
      </p:sp>
      <p:sp>
        <p:nvSpPr>
          <p:cNvPr id="23556" name="Zástupný symbol pro číslo snímku 4">
            <a:extLst>
              <a:ext uri="{FF2B5EF4-FFF2-40B4-BE49-F238E27FC236}">
                <a16:creationId xmlns:a16="http://schemas.microsoft.com/office/drawing/2014/main" id="{977599C7-AD9A-5374-0832-1F8A6599F4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rgbClr val="C0504D"/>
              </a:buClr>
            </a:pPr>
            <a:fld id="{05748974-F6BA-4C84-A6AC-8E31DB720ECC}" type="slidenum">
              <a:rPr lang="cs-CZ" altLang="cs-CZ"/>
              <a:pPr>
                <a:buClr>
                  <a:srgbClr val="C0504D"/>
                </a:buClr>
              </a:pPr>
              <a:t>18</a:t>
            </a:fld>
            <a:endParaRPr lang="cs-CZ" altLang="cs-CZ"/>
          </a:p>
        </p:txBody>
      </p:sp>
      <p:sp>
        <p:nvSpPr>
          <p:cNvPr id="23557" name="Zástupný symbol pro obsah 2">
            <a:extLst>
              <a:ext uri="{FF2B5EF4-FFF2-40B4-BE49-F238E27FC236}">
                <a16:creationId xmlns:a16="http://schemas.microsoft.com/office/drawing/2014/main" id="{F3E0D6EE-0D73-F9AF-9BFB-2EC163A4B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1485900"/>
            <a:ext cx="8332788" cy="4640263"/>
          </a:xfrm>
        </p:spPr>
        <p:txBody>
          <a:bodyPr/>
          <a:lstStyle/>
          <a:p>
            <a:pPr marL="0" indent="0">
              <a:buNone/>
            </a:pPr>
            <a:endParaRPr lang="pl-PL" altLang="cs-CZ" sz="1400" b="1"/>
          </a:p>
          <a:p>
            <a:pPr marL="0" indent="0">
              <a:buNone/>
            </a:pPr>
            <a:r>
              <a:rPr lang="pl-PL" altLang="cs-CZ" sz="2000" b="1"/>
              <a:t>pro technickou podporu: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l-PL" altLang="cs-CZ" sz="2000"/>
              <a:t>tel. 595 622 600, e‑mail: </a:t>
            </a:r>
            <a:r>
              <a:rPr lang="pl-PL" altLang="cs-CZ" sz="2000" b="1" u="sng">
                <a:hlinkClick r:id="rId3"/>
              </a:rPr>
              <a:t>podpora@msk.cz</a:t>
            </a:r>
            <a:endParaRPr lang="pl-PL" altLang="cs-CZ" sz="2000" b="1" u="sng"/>
          </a:p>
          <a:p>
            <a:pPr marL="0" indent="0">
              <a:buFont typeface="Arial" panose="020B0604020202020204" pitchFamily="34" charset="0"/>
              <a:buNone/>
            </a:pPr>
            <a:endParaRPr lang="pl-PL" altLang="cs-CZ" sz="1400" b="1"/>
          </a:p>
          <a:p>
            <a:pPr marL="0" indent="0">
              <a:buFont typeface="Arial" panose="020B0604020202020204" pitchFamily="34" charset="0"/>
              <a:buNone/>
            </a:pPr>
            <a:endParaRPr lang="cs-CZ" altLang="cs-CZ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A4CD02D7-3929-D693-83E9-6F9C4C83D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644" y="1426368"/>
            <a:ext cx="8494712" cy="4796632"/>
          </a:xfrm>
        </p:spPr>
        <p:txBody>
          <a:bodyPr/>
          <a:lstStyle/>
          <a:p>
            <a:pPr marL="0" indent="0" algn="just">
              <a:spcAft>
                <a:spcPts val="1200"/>
              </a:spcAft>
              <a:buNone/>
              <a:defRPr/>
            </a:pPr>
            <a:r>
              <a:rPr lang="cs-CZ" sz="2400">
                <a:latin typeface="Tahoma"/>
                <a:ea typeface="Tahoma"/>
                <a:cs typeface="Tahoma"/>
              </a:rPr>
              <a:t>Rada kraje usnesením č. 112/7835 ze dne 7. 10. 2024 rozhodla o vyhlášení dotačního „</a:t>
            </a:r>
            <a:r>
              <a:rPr lang="cs-CZ" sz="2400">
                <a:effectLst/>
                <a:latin typeface="Tahoma"/>
                <a:ea typeface="Calibri" panose="020F0502020204030204" pitchFamily="34" charset="0"/>
                <a:cs typeface="Times New Roman"/>
              </a:rPr>
              <a:t>Programu podpory činností v oblasti prorodinných aktivit, neformální péče, prevence, dobrovolnictví a navazujících činností v sociálních službách na rok 2025 </a:t>
            </a:r>
            <a:r>
              <a:rPr lang="cs-CZ" sz="2400">
                <a:latin typeface="Tahoma"/>
                <a:ea typeface="Tahoma"/>
                <a:cs typeface="Tahoma"/>
              </a:rPr>
              <a:t>“ (dále jen PDČ 2025)</a:t>
            </a:r>
            <a:endParaRPr lang="cs-CZ" sz="2400"/>
          </a:p>
          <a:p>
            <a:pPr marL="0" indent="0" algn="just"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cs-CZ" sz="2400" b="1"/>
              <a:t>Alokace:</a:t>
            </a:r>
            <a:r>
              <a:rPr lang="cs-CZ" sz="2400"/>
              <a:t> finanční prostředky ve výši </a:t>
            </a:r>
            <a:r>
              <a:rPr lang="cs-CZ" sz="2400" b="1"/>
              <a:t>4,5 mil. Kč</a:t>
            </a:r>
            <a:endParaRPr lang="cs-CZ" sz="2400" b="1">
              <a:highlight>
                <a:srgbClr val="FFFF00"/>
              </a:highlight>
            </a:endParaRPr>
          </a:p>
          <a:p>
            <a:pPr marL="0" indent="0" algn="just"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cs-CZ" sz="2400" b="1"/>
              <a:t>Sběr žádostí: </a:t>
            </a:r>
            <a:r>
              <a:rPr lang="cs-CZ" sz="2400" b="1">
                <a:solidFill>
                  <a:srgbClr val="FF0000"/>
                </a:solidFill>
              </a:rPr>
              <a:t>11. 11. – 18. 11. 2024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cs-CZ" sz="2400" b="1"/>
              <a:t>Doba realizace projektu: </a:t>
            </a:r>
            <a:r>
              <a:rPr lang="cs-CZ" sz="2400">
                <a:latin typeface="Tahoma"/>
                <a:cs typeface="Times New Roman"/>
              </a:rPr>
              <a:t>nejdříve od 1. 1. 2025 a ukončena nejpozději 31. 12. 2025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altLang="cs-CZ" sz="2200"/>
          </a:p>
          <a:p>
            <a:pPr>
              <a:defRPr/>
            </a:pPr>
            <a:endParaRPr lang="cs-CZ" altLang="cs-CZ" sz="2200"/>
          </a:p>
        </p:txBody>
      </p:sp>
      <p:sp>
        <p:nvSpPr>
          <p:cNvPr id="2" name="Zástupný symbol pro číslo snímku 2">
            <a:extLst>
              <a:ext uri="{FF2B5EF4-FFF2-40B4-BE49-F238E27FC236}">
                <a16:creationId xmlns:a16="http://schemas.microsoft.com/office/drawing/2014/main" id="{CB68D050-F303-A6B5-D7C4-4AE8CCD770F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04BD165-ACC7-4C92-9C89-EF51643F6343}" type="slidenum">
              <a:rPr lang="cs-CZ" altLang="cs-CZ"/>
              <a:pPr/>
              <a:t>1</a:t>
            </a:fld>
            <a:endParaRPr lang="cs-CZ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Zástupný symbol pro obsah 3">
            <a:extLst>
              <a:ext uri="{FF2B5EF4-FFF2-40B4-BE49-F238E27FC236}">
                <a16:creationId xmlns:a16="http://schemas.microsoft.com/office/drawing/2014/main" id="{39B783A3-37C1-F55E-E59E-CCC44D086F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66900" y="793750"/>
            <a:ext cx="5341938" cy="5351463"/>
          </a:xfrm>
        </p:spPr>
      </p:pic>
      <p:sp>
        <p:nvSpPr>
          <p:cNvPr id="24579" name="Nadpis 1">
            <a:extLst>
              <a:ext uri="{FF2B5EF4-FFF2-40B4-BE49-F238E27FC236}">
                <a16:creationId xmlns:a16="http://schemas.microsoft.com/office/drawing/2014/main" id="{638F3B18-0881-FB03-8ABF-07B66B5B6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425" y="2906713"/>
            <a:ext cx="4051300" cy="1125537"/>
          </a:xfrm>
        </p:spPr>
        <p:txBody>
          <a:bodyPr/>
          <a:lstStyle/>
          <a:p>
            <a:pPr algn="ctr"/>
            <a:r>
              <a:rPr lang="cs-CZ" altLang="cs-CZ" sz="2800" b="1"/>
              <a:t>Děkuji </a:t>
            </a:r>
            <a:br>
              <a:rPr lang="cs-CZ" altLang="cs-CZ" sz="2800" b="1"/>
            </a:br>
            <a:r>
              <a:rPr lang="cs-CZ" altLang="cs-CZ" sz="2800" b="1"/>
              <a:t>za pozornost</a:t>
            </a:r>
          </a:p>
        </p:txBody>
      </p:sp>
      <p:sp>
        <p:nvSpPr>
          <p:cNvPr id="24580" name="Zástupný symbol pro číslo snímku 2">
            <a:extLst>
              <a:ext uri="{FF2B5EF4-FFF2-40B4-BE49-F238E27FC236}">
                <a16:creationId xmlns:a16="http://schemas.microsoft.com/office/drawing/2014/main" id="{949A5D65-8DC9-992B-186B-5D22AA23626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22CAD72-FEF9-4E2C-A28F-CE35B1633B16}" type="slidenum">
              <a:rPr lang="cs-CZ" altLang="cs-CZ"/>
              <a:pPr/>
              <a:t>19</a:t>
            </a:fld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2">
            <a:extLst>
              <a:ext uri="{FF2B5EF4-FFF2-40B4-BE49-F238E27FC236}">
                <a16:creationId xmlns:a16="http://schemas.microsoft.com/office/drawing/2014/main" id="{8E91F2AD-4CC7-605D-16E2-1B3919DAC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85826"/>
            <a:ext cx="7886700" cy="663575"/>
          </a:xfrm>
        </p:spPr>
        <p:txBody>
          <a:bodyPr/>
          <a:lstStyle/>
          <a:p>
            <a:pPr algn="ctr"/>
            <a:r>
              <a:rPr lang="cs-CZ" altLang="cs-CZ" b="1"/>
              <a:t>Podporované oblasti </a:t>
            </a:r>
            <a:endParaRPr lang="cs-CZ" altLang="cs-CZ"/>
          </a:p>
        </p:txBody>
      </p:sp>
      <p:sp>
        <p:nvSpPr>
          <p:cNvPr id="9219" name="Zástupný symbol pro obsah 1">
            <a:extLst>
              <a:ext uri="{FF2B5EF4-FFF2-40B4-BE49-F238E27FC236}">
                <a16:creationId xmlns:a16="http://schemas.microsoft.com/office/drawing/2014/main" id="{5467A42D-2689-2C5A-80C8-808BBA3A2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412" y="1816101"/>
            <a:ext cx="8639175" cy="4254499"/>
          </a:xfrm>
        </p:spPr>
        <p:txBody>
          <a:bodyPr/>
          <a:lstStyle/>
          <a:p>
            <a:pPr marL="0" indent="0" algn="just">
              <a:spcBef>
                <a:spcPct val="0"/>
              </a:spcBef>
              <a:spcAft>
                <a:spcPts val="1200"/>
              </a:spcAft>
              <a:buNone/>
            </a:pPr>
            <a:r>
              <a:rPr lang="cs-CZ" altLang="cs-CZ" sz="2400" b="1">
                <a:solidFill>
                  <a:srgbClr val="0070C0"/>
                </a:solidFill>
                <a:latin typeface="Tahoma"/>
                <a:ea typeface="Tahoma"/>
                <a:cs typeface="Tahoma"/>
              </a:rPr>
              <a:t>PDČ 1/25 </a:t>
            </a:r>
            <a:r>
              <a:rPr lang="cs-CZ" altLang="cs-CZ" sz="2400">
                <a:solidFill>
                  <a:srgbClr val="0070C0"/>
                </a:solidFill>
                <a:latin typeface="Tahoma"/>
                <a:ea typeface="Tahoma"/>
                <a:cs typeface="Tahoma"/>
              </a:rPr>
              <a:t>Podpora rodin a prorodinných aktivit 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cs-CZ" sz="1800" b="1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800" b="1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ituace, kdy je rodinné prostředí či zázemí pro dítě nezdravé, nebo hrozí odebrání dítěte či už bylo odebráno z rodiny</a:t>
            </a:r>
            <a:r>
              <a:rPr lang="cs-CZ" sz="180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altLang="cs-CZ" sz="1600"/>
          </a:p>
          <a:p>
            <a:pPr marL="271145" lvl="1" indent="0" algn="just" fontAlgn="t">
              <a:buFont typeface="Courier New" panose="02070309020205020404" pitchFamily="49" charset="0"/>
              <a:buChar char="o"/>
            </a:pPr>
            <a:r>
              <a:rPr lang="cs-CZ" altLang="cs-CZ" sz="1600">
                <a:latin typeface="Tahoma"/>
                <a:ea typeface="Tahoma"/>
                <a:cs typeface="Tahoma"/>
              </a:rPr>
              <a:t> min. / max. výše poskytnuté dotace: 30.000 Kč / 100.000 Kč.</a:t>
            </a:r>
          </a:p>
          <a:p>
            <a:pPr marL="271145" lvl="1" indent="0" algn="just" fontAlgn="t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altLang="cs-CZ" sz="1600">
                <a:latin typeface="Tahoma"/>
                <a:ea typeface="Tahoma"/>
                <a:cs typeface="Tahoma"/>
              </a:rPr>
              <a:t> min. / max. % spoluúčast žadatele na uznatelných nákladech: 30 % / 70 %.</a:t>
            </a:r>
            <a:endParaRPr lang="cs-CZ" altLang="cs-CZ" sz="1800"/>
          </a:p>
          <a:p>
            <a:pPr algn="just">
              <a:spcBef>
                <a:spcPts val="0"/>
              </a:spcBef>
            </a:pPr>
            <a:r>
              <a:rPr lang="cs-CZ" altLang="cs-CZ" sz="2000" b="1">
                <a:latin typeface="Tahoma"/>
                <a:ea typeface="Tahoma"/>
                <a:cs typeface="Tahoma"/>
              </a:rPr>
              <a:t>Indikátor - počet podpořených </a:t>
            </a:r>
            <a:r>
              <a:rPr lang="cs-CZ" altLang="cs-CZ" sz="2000">
                <a:solidFill>
                  <a:srgbClr val="FF0000"/>
                </a:solidFill>
                <a:latin typeface="Tahoma"/>
                <a:ea typeface="Tahoma"/>
                <a:cs typeface="Tahoma"/>
              </a:rPr>
              <a:t>RODIN</a:t>
            </a:r>
            <a:r>
              <a:rPr lang="cs-CZ" altLang="cs-CZ" sz="2000" b="1">
                <a:latin typeface="Tahoma"/>
                <a:ea typeface="Tahoma"/>
                <a:cs typeface="Tahoma"/>
              </a:rPr>
              <a:t> </a:t>
            </a:r>
            <a:r>
              <a:rPr lang="cs-CZ" altLang="cs-CZ" sz="2000">
                <a:latin typeface="Tahoma"/>
                <a:ea typeface="Tahoma"/>
                <a:cs typeface="Tahoma"/>
              </a:rPr>
              <a:t>(rodinou je myšleno </a:t>
            </a:r>
            <a:r>
              <a:rPr lang="cs-CZ" sz="200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dítě do dovršení 18 let a osoba či osoby odpovědné za výchovu</a:t>
            </a:r>
            <a:r>
              <a:rPr lang="cs-CZ" altLang="cs-CZ" sz="2000">
                <a:latin typeface="Tahoma"/>
                <a:ea typeface="Tahoma"/>
                <a:cs typeface="Tahoma"/>
              </a:rPr>
              <a:t>)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None/>
            </a:pPr>
            <a:endParaRPr lang="cs-CZ" altLang="cs-CZ" sz="1200">
              <a:latin typeface="Tahoma"/>
              <a:ea typeface="Tahoma"/>
              <a:cs typeface="Tahoma"/>
            </a:endParaRPr>
          </a:p>
          <a:p>
            <a:pPr algn="just"/>
            <a:r>
              <a:rPr lang="cs-CZ" sz="2000" b="1">
                <a:latin typeface="Tahoma"/>
                <a:ea typeface="Tahoma"/>
                <a:cs typeface="Tahoma"/>
              </a:rPr>
              <a:t>Oprávnění příjemci: </a:t>
            </a:r>
            <a:r>
              <a:rPr lang="cs-CZ" sz="1800">
                <a:latin typeface="Tahoma"/>
                <a:ea typeface="Tahoma"/>
                <a:cs typeface="Tahoma"/>
              </a:rPr>
              <a:t>osoby pověřené k výkonu sociálně-právní ochrany dětí, poskytovatelé sociálních služeb, subjekty (spolky, evidované právnické osoby, obecně prospěšné společnosti a nadace, ústavy).</a:t>
            </a:r>
            <a:endParaRPr lang="cs-CZ" sz="1800"/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/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/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/>
          </a:p>
          <a:p>
            <a:pPr>
              <a:buFont typeface="Arial" panose="020B0604020202020204" pitchFamily="34" charset="0"/>
              <a:buNone/>
            </a:pPr>
            <a:endParaRPr lang="cs-CZ" altLang="cs-CZ" sz="2400"/>
          </a:p>
          <a:p>
            <a:pPr>
              <a:buFont typeface="Arial" panose="020B0604020202020204" pitchFamily="34" charset="0"/>
              <a:buNone/>
            </a:pPr>
            <a:endParaRPr lang="cs-CZ" altLang="cs-CZ" sz="2400"/>
          </a:p>
          <a:p>
            <a:pPr marL="271145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145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145" lvl="1" indent="0" algn="just">
              <a:buFont typeface="Arial" panose="020B0604020202020204" pitchFamily="34" charset="0"/>
              <a:buNone/>
            </a:pPr>
            <a:endParaRPr lang="cs-CZ" altLang="cs-CZ"/>
          </a:p>
        </p:txBody>
      </p:sp>
      <p:sp>
        <p:nvSpPr>
          <p:cNvPr id="9220" name="Zástupný symbol pro číslo snímku 2">
            <a:extLst>
              <a:ext uri="{FF2B5EF4-FFF2-40B4-BE49-F238E27FC236}">
                <a16:creationId xmlns:a16="http://schemas.microsoft.com/office/drawing/2014/main" id="{2CA1A832-99F2-2EEF-32DF-C52B23B9D97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93A698E-D0C4-4763-8ED3-7B7B0B20DEE8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Zástupný symbol pro obsah 1">
            <a:extLst>
              <a:ext uri="{FF2B5EF4-FFF2-40B4-BE49-F238E27FC236}">
                <a16:creationId xmlns:a16="http://schemas.microsoft.com/office/drawing/2014/main" id="{4804DDC9-8788-CCF2-21D8-8541794F6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927100"/>
            <a:ext cx="8550275" cy="5187951"/>
          </a:xfrm>
        </p:spPr>
        <p:txBody>
          <a:bodyPr/>
          <a:lstStyle/>
          <a:p>
            <a:pPr marL="0" indent="0" algn="just">
              <a:spcBef>
                <a:spcPct val="0"/>
              </a:spcBef>
              <a:spcAft>
                <a:spcPts val="1200"/>
              </a:spcAft>
              <a:buNone/>
            </a:pPr>
            <a:r>
              <a:rPr lang="cs-CZ" altLang="cs-CZ" sz="2400" b="1">
                <a:solidFill>
                  <a:srgbClr val="0070C0"/>
                </a:solidFill>
                <a:latin typeface="Tahoma"/>
                <a:ea typeface="Tahoma"/>
                <a:cs typeface="Tahoma"/>
              </a:rPr>
              <a:t>PDČ 2/24 </a:t>
            </a:r>
            <a:r>
              <a:rPr lang="cs-CZ" altLang="cs-CZ" sz="2400">
                <a:solidFill>
                  <a:srgbClr val="0070C0"/>
                </a:solidFill>
                <a:latin typeface="Tahoma"/>
                <a:ea typeface="Tahoma"/>
                <a:cs typeface="Tahoma"/>
              </a:rPr>
              <a:t>Podpora a realizace činností zaměřených na prevenci vzniku společensky nežádoucích jevů zaměřených na dospívající a mladé dospělé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cs-CZ" sz="1800" b="1"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Systematické aktivity a preventivní programy, nikoliv jednorázová přednášková činnost ani činnost bez aktivního přístupu podpořené osoby.</a:t>
            </a:r>
            <a:endParaRPr lang="cs-CZ" altLang="cs-CZ" sz="1050"/>
          </a:p>
          <a:p>
            <a:pPr marL="271145" lvl="1" indent="0" fontAlgn="t">
              <a:buFont typeface="Courier New" panose="02070309020205020404" pitchFamily="49" charset="0"/>
              <a:buChar char="o"/>
            </a:pPr>
            <a:r>
              <a:rPr lang="cs-CZ" altLang="cs-CZ" sz="1600">
                <a:latin typeface="Tahoma"/>
                <a:ea typeface="Tahoma"/>
                <a:cs typeface="Tahoma"/>
              </a:rPr>
              <a:t> min. / max. výše poskytnuté dotace: 30.000 Kč / 100.000 Kč.</a:t>
            </a:r>
          </a:p>
          <a:p>
            <a:pPr marL="271145" lvl="1" indent="0" fontAlgn="t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altLang="cs-CZ" sz="1600">
                <a:latin typeface="Tahoma"/>
                <a:ea typeface="Tahoma"/>
                <a:cs typeface="Tahoma"/>
              </a:rPr>
              <a:t> min. / max. % spoluúčast žadatele na uznatelných nákladech: 30 % / 70 %.</a:t>
            </a:r>
            <a:endParaRPr lang="cs-CZ" altLang="cs-CZ" sz="1800"/>
          </a:p>
          <a:p>
            <a:pPr algn="just">
              <a:spcAft>
                <a:spcPts val="1200"/>
              </a:spcAft>
            </a:pPr>
            <a:r>
              <a:rPr lang="cs-CZ" altLang="cs-CZ" sz="2000" b="1">
                <a:latin typeface="Tahoma"/>
                <a:ea typeface="Tahoma"/>
                <a:cs typeface="Tahoma"/>
              </a:rPr>
              <a:t>Indikátor - počet podpořených</a:t>
            </a:r>
            <a:r>
              <a:rPr lang="cs-CZ" altLang="cs-CZ" sz="2000" b="1">
                <a:solidFill>
                  <a:srgbClr val="FF0000"/>
                </a:solidFill>
                <a:latin typeface="Tahoma"/>
                <a:ea typeface="Tahoma"/>
                <a:cs typeface="Tahoma"/>
              </a:rPr>
              <a:t> </a:t>
            </a:r>
            <a:r>
              <a:rPr lang="cs-CZ" altLang="cs-CZ" sz="2000">
                <a:solidFill>
                  <a:srgbClr val="FF0000"/>
                </a:solidFill>
                <a:latin typeface="Tahoma"/>
                <a:ea typeface="Tahoma"/>
                <a:cs typeface="Tahoma"/>
              </a:rPr>
              <a:t>OSOB</a:t>
            </a:r>
            <a:r>
              <a:rPr lang="cs-CZ" sz="2000">
                <a:latin typeface="Tahoma"/>
                <a:ea typeface="Tahoma"/>
                <a:cs typeface="Tahoma"/>
              </a:rPr>
              <a:t> (podpořenou osobou se rozumí </a:t>
            </a:r>
            <a:r>
              <a:rPr lang="cs-CZ" sz="200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dítě od 12 do 17 let nebo osoba ve věku </a:t>
            </a:r>
            <a:r>
              <a:rPr lang="cs-CZ" sz="200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18-26 let </a:t>
            </a:r>
            <a:r>
              <a:rPr lang="cs-CZ" sz="2000">
                <a:latin typeface="Tahoma"/>
                <a:ea typeface="Tahoma"/>
                <a:cs typeface="Tahoma"/>
              </a:rPr>
              <a:t>).</a:t>
            </a:r>
            <a:endParaRPr lang="cs-CZ" sz="2000"/>
          </a:p>
          <a:p>
            <a:pPr algn="just"/>
            <a:r>
              <a:rPr lang="cs-CZ" sz="2000" b="1">
                <a:latin typeface="Tahoma"/>
                <a:ea typeface="Tahoma"/>
                <a:cs typeface="Tahoma"/>
              </a:rPr>
              <a:t>Oprávnění příjemci: </a:t>
            </a:r>
            <a:r>
              <a:rPr lang="cs-CZ" sz="2000">
                <a:latin typeface="Tahoma"/>
                <a:ea typeface="Tahoma"/>
                <a:cs typeface="Tahoma"/>
              </a:rPr>
              <a:t>osoby pověřené k výkonu sociálně-právní ochrany dětí, poskytovatelé sociálních služeb, subjekty (spolky, evidované právnické osoby, obecně prospěšné společnosti a nadace, ústavy).</a:t>
            </a:r>
            <a:endParaRPr lang="cs-CZ" sz="2000"/>
          </a:p>
          <a:p>
            <a:pPr algn="just">
              <a:buNone/>
            </a:pPr>
            <a:endParaRPr lang="cs-CZ" altLang="cs-CZ" sz="2400"/>
          </a:p>
          <a:p>
            <a:pPr algn="just">
              <a:buFont typeface="Arial" panose="020B0604020202020204" pitchFamily="34" charset="0"/>
              <a:buNone/>
            </a:pPr>
            <a:r>
              <a:rPr lang="cs-CZ" altLang="cs-CZ" sz="2400" b="1">
                <a:latin typeface="Tahoma"/>
                <a:ea typeface="Tahoma"/>
                <a:cs typeface="Tahoma"/>
              </a:rPr>
              <a:t>	</a:t>
            </a:r>
            <a:endParaRPr lang="cs-CZ" altLang="cs-CZ" sz="2400">
              <a:latin typeface="Tahoma"/>
              <a:ea typeface="Tahoma"/>
              <a:cs typeface="Tahoma"/>
            </a:endParaRPr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/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/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/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/>
          </a:p>
          <a:p>
            <a:pPr>
              <a:buFont typeface="Arial" panose="020B0604020202020204" pitchFamily="34" charset="0"/>
              <a:buNone/>
            </a:pPr>
            <a:endParaRPr lang="cs-CZ" altLang="cs-CZ" sz="2400"/>
          </a:p>
          <a:p>
            <a:pPr>
              <a:buFont typeface="Arial" panose="020B0604020202020204" pitchFamily="34" charset="0"/>
              <a:buNone/>
            </a:pPr>
            <a:endParaRPr lang="cs-CZ" altLang="cs-CZ" sz="2400"/>
          </a:p>
          <a:p>
            <a:pPr marL="271145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145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145" lvl="1" indent="0" algn="just">
              <a:buFont typeface="Arial" panose="020B0604020202020204" pitchFamily="34" charset="0"/>
              <a:buNone/>
            </a:pPr>
            <a:endParaRPr lang="cs-CZ" altLang="cs-CZ"/>
          </a:p>
        </p:txBody>
      </p:sp>
      <p:sp>
        <p:nvSpPr>
          <p:cNvPr id="10244" name="Zástupný symbol pro číslo snímku 2">
            <a:extLst>
              <a:ext uri="{FF2B5EF4-FFF2-40B4-BE49-F238E27FC236}">
                <a16:creationId xmlns:a16="http://schemas.microsoft.com/office/drawing/2014/main" id="{A2FA8BE1-408F-3316-8817-9EB86617890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C81F050-4286-447A-B3BE-7926D8083264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pro obsah 1">
            <a:extLst>
              <a:ext uri="{FF2B5EF4-FFF2-40B4-BE49-F238E27FC236}">
                <a16:creationId xmlns:a16="http://schemas.microsoft.com/office/drawing/2014/main" id="{E353D12D-E3E9-044B-BA4A-0F2B1F401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117601"/>
            <a:ext cx="8588375" cy="5158184"/>
          </a:xfrm>
        </p:spPr>
        <p:txBody>
          <a:bodyPr/>
          <a:lstStyle/>
          <a:p>
            <a:pPr marL="0" indent="0" algn="just">
              <a:spcBef>
                <a:spcPct val="0"/>
              </a:spcBef>
              <a:spcAft>
                <a:spcPts val="1200"/>
              </a:spcAft>
              <a:buNone/>
            </a:pPr>
            <a:r>
              <a:rPr lang="cs-CZ" altLang="cs-CZ" sz="2400" b="1">
                <a:solidFill>
                  <a:srgbClr val="0070C0"/>
                </a:solidFill>
                <a:latin typeface="Tahoma"/>
                <a:ea typeface="Tahoma"/>
                <a:cs typeface="Tahoma"/>
              </a:rPr>
              <a:t>PDČ 3/24 </a:t>
            </a:r>
            <a:r>
              <a:rPr lang="cs-CZ" altLang="cs-CZ" sz="2400">
                <a:solidFill>
                  <a:srgbClr val="0070C0"/>
                </a:solidFill>
                <a:latin typeface="Tahoma"/>
                <a:ea typeface="Tahoma"/>
                <a:cs typeface="Tahoma"/>
              </a:rPr>
              <a:t>Podpora </a:t>
            </a:r>
            <a:r>
              <a:rPr lang="cs-CZ" sz="2400">
                <a:solidFill>
                  <a:srgbClr val="0070C0"/>
                </a:solidFill>
                <a:latin typeface="Tahoma"/>
                <a:ea typeface="Tahoma"/>
                <a:cs typeface="Tahoma"/>
              </a:rPr>
              <a:t>osob nacházejících se v tíživé životní situaci</a:t>
            </a:r>
          </a:p>
          <a:p>
            <a:pPr algn="just">
              <a:spcAft>
                <a:spcPts val="1200"/>
              </a:spcAft>
            </a:pPr>
            <a:r>
              <a:rPr lang="cs-CZ" sz="1800" b="1">
                <a:ea typeface="Calibri" panose="020F0502020204030204" pitchFamily="34" charset="0"/>
              </a:rPr>
              <a:t>S</a:t>
            </a:r>
            <a:r>
              <a:rPr lang="cs-CZ" sz="1800" b="1"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ystematické, tematické a kontinuální aktivity (tj. min. jednou za měsíc po dobu 12 měsíců), nikoliv jednorázová přednášková činnost ani činnost bez aktivního přístupu podpořené osoby.</a:t>
            </a:r>
            <a:endParaRPr lang="cs-CZ" altLang="cs-CZ" sz="2400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 marL="271145" lvl="1" indent="0" fontAlgn="t">
              <a:buFont typeface="Courier New" panose="02070309020205020404" pitchFamily="49" charset="0"/>
              <a:buChar char="o"/>
            </a:pPr>
            <a:r>
              <a:rPr lang="cs-CZ" altLang="cs-CZ" sz="1600">
                <a:latin typeface="Tahoma"/>
                <a:ea typeface="Tahoma"/>
                <a:cs typeface="Tahoma"/>
              </a:rPr>
              <a:t> min. / max. výše poskytnuté dotace: 30.000 Kč / 200.000 Kč.</a:t>
            </a:r>
          </a:p>
          <a:p>
            <a:pPr marL="271145" lvl="1" indent="0" fontAlgn="t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altLang="cs-CZ" sz="1600">
                <a:latin typeface="Tahoma"/>
                <a:ea typeface="Tahoma"/>
                <a:cs typeface="Tahoma"/>
              </a:rPr>
              <a:t> min. / max. % spoluúčast žadatele na uznatelných nákladech: 30 % / 70 %.</a:t>
            </a:r>
            <a:endParaRPr lang="cs-CZ" altLang="cs-CZ" sz="1600"/>
          </a:p>
          <a:p>
            <a:pPr algn="just">
              <a:spcAft>
                <a:spcPts val="1200"/>
              </a:spcAft>
            </a:pPr>
            <a:r>
              <a:rPr lang="cs-CZ" altLang="cs-CZ" sz="2000" b="1">
                <a:latin typeface="Tahoma"/>
                <a:ea typeface="Tahoma"/>
                <a:cs typeface="Tahoma"/>
              </a:rPr>
              <a:t>Indikátor - počet podpořených</a:t>
            </a:r>
            <a:r>
              <a:rPr lang="cs-CZ" altLang="cs-CZ" sz="2000" b="1">
                <a:solidFill>
                  <a:srgbClr val="FF0000"/>
                </a:solidFill>
                <a:latin typeface="Tahoma"/>
                <a:ea typeface="Tahoma"/>
                <a:cs typeface="Tahoma"/>
              </a:rPr>
              <a:t> </a:t>
            </a:r>
            <a:r>
              <a:rPr lang="cs-CZ" altLang="cs-CZ" sz="2000">
                <a:solidFill>
                  <a:srgbClr val="FF0000"/>
                </a:solidFill>
                <a:latin typeface="Tahoma"/>
                <a:ea typeface="Tahoma"/>
                <a:cs typeface="Tahoma"/>
              </a:rPr>
              <a:t>OSOB</a:t>
            </a:r>
            <a:r>
              <a:rPr lang="cs-CZ" sz="2000">
                <a:latin typeface="Tahoma"/>
                <a:ea typeface="Tahoma"/>
                <a:cs typeface="Tahoma"/>
              </a:rPr>
              <a:t> (podpořenou osobou se rozumí </a:t>
            </a:r>
            <a:r>
              <a:rPr lang="cs-CZ" sz="200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osoba od 0 do 26 let</a:t>
            </a:r>
            <a:r>
              <a:rPr lang="cs-CZ" sz="2000">
                <a:latin typeface="Tahoma"/>
                <a:ea typeface="Tahoma"/>
                <a:cs typeface="Tahoma"/>
              </a:rPr>
              <a:t>).</a:t>
            </a:r>
          </a:p>
          <a:p>
            <a:pPr algn="just"/>
            <a:r>
              <a:rPr lang="cs-CZ" sz="2000" b="1">
                <a:latin typeface="Tahoma"/>
                <a:ea typeface="Tahoma"/>
                <a:cs typeface="Tahoma"/>
              </a:rPr>
              <a:t>Oprávnění příjemci: </a:t>
            </a:r>
            <a:r>
              <a:rPr lang="cs-CZ" sz="2000">
                <a:latin typeface="Tahoma"/>
                <a:ea typeface="Tahoma"/>
                <a:cs typeface="Tahoma"/>
              </a:rPr>
              <a:t>osoby pověřené k výkonu sociálně-právní ochrany dětí, poskytovatelé registrovaných sociálních služeb, subjekty (spolky, evidované právnické osoby, obecně prospěšné společnosti a nadace, ústavy).</a:t>
            </a:r>
            <a:endParaRPr lang="cs-CZ" sz="2000"/>
          </a:p>
          <a:p>
            <a:pPr algn="just">
              <a:buNone/>
            </a:pPr>
            <a:r>
              <a:rPr lang="cs-CZ" sz="1800">
                <a:latin typeface="Tahoma"/>
                <a:ea typeface="Tahoma"/>
                <a:cs typeface="Tahoma"/>
              </a:rPr>
              <a:t>.</a:t>
            </a:r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/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/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/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/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/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/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/>
          </a:p>
          <a:p>
            <a:pPr algn="just">
              <a:buFont typeface="Arial" panose="020B0604020202020204" pitchFamily="34" charset="0"/>
              <a:buNone/>
            </a:pPr>
            <a:endParaRPr lang="cs-CZ" altLang="cs-CZ" sz="2400" b="1"/>
          </a:p>
          <a:p>
            <a:pPr>
              <a:buFont typeface="Arial" panose="020B0604020202020204" pitchFamily="34" charset="0"/>
              <a:buNone/>
            </a:pPr>
            <a:endParaRPr lang="cs-CZ" altLang="cs-CZ" sz="2400"/>
          </a:p>
          <a:p>
            <a:pPr>
              <a:buFont typeface="Arial" panose="020B0604020202020204" pitchFamily="34" charset="0"/>
              <a:buNone/>
            </a:pPr>
            <a:endParaRPr lang="cs-CZ" altLang="cs-CZ" sz="2400"/>
          </a:p>
          <a:p>
            <a:pPr marL="271145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145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145" lvl="1" indent="0" algn="just">
              <a:buNone/>
            </a:pPr>
            <a:endParaRPr lang="cs-CZ" altLang="cs-CZ"/>
          </a:p>
        </p:txBody>
      </p:sp>
      <p:sp>
        <p:nvSpPr>
          <p:cNvPr id="12292" name="Zástupný symbol pro číslo snímku 2">
            <a:extLst>
              <a:ext uri="{FF2B5EF4-FFF2-40B4-BE49-F238E27FC236}">
                <a16:creationId xmlns:a16="http://schemas.microsoft.com/office/drawing/2014/main" id="{56FC6896-F2A1-706F-24F7-E134DA4E23A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E3E527B-30B3-4418-B36A-C838C4B0545B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Zástupný symbol pro obsah 1">
            <a:extLst>
              <a:ext uri="{FF2B5EF4-FFF2-40B4-BE49-F238E27FC236}">
                <a16:creationId xmlns:a16="http://schemas.microsoft.com/office/drawing/2014/main" id="{9E2FE6BE-3404-8EBD-11EC-34F4834C0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219201"/>
            <a:ext cx="8601075" cy="489585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spcAft>
                <a:spcPts val="1200"/>
              </a:spcAft>
              <a:buNone/>
            </a:pPr>
            <a:r>
              <a:rPr lang="cs-CZ" altLang="cs-CZ" sz="2400" b="1">
                <a:solidFill>
                  <a:srgbClr val="0070C0"/>
                </a:solidFill>
              </a:rPr>
              <a:t>PDČ 4/24 </a:t>
            </a:r>
            <a:r>
              <a:rPr lang="cs-CZ" altLang="cs-CZ" sz="2400">
                <a:solidFill>
                  <a:srgbClr val="0070C0"/>
                </a:solidFill>
              </a:rPr>
              <a:t>Podpora </a:t>
            </a:r>
            <a:r>
              <a:rPr lang="cs-CZ" sz="2400">
                <a:solidFill>
                  <a:srgbClr val="0070C0"/>
                </a:solidFill>
              </a:rPr>
              <a:t>a rozvoj neformální péče v Moravskoslezském kraji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cs-CZ" sz="1800" b="1">
                <a:cs typeface="Times New Roman" panose="02020603050405020304" pitchFamily="18" charset="0"/>
              </a:rPr>
              <a:t>P</a:t>
            </a:r>
            <a:r>
              <a:rPr lang="cs-CZ" sz="1800" b="1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rojekty zaměřené na podporu setrvání opečovávaných osob v domácím prostředí.</a:t>
            </a:r>
            <a:endParaRPr lang="cs-CZ" altLang="cs-CZ" sz="1800" b="1">
              <a:solidFill>
                <a:srgbClr val="0070C0"/>
              </a:solidFill>
            </a:endParaRPr>
          </a:p>
          <a:p>
            <a:pPr marL="271145" lvl="1" indent="0" algn="just" fontAlgn="t">
              <a:buFont typeface="Courier New" panose="02070309020205020404" pitchFamily="49" charset="0"/>
              <a:buChar char="o"/>
            </a:pPr>
            <a:r>
              <a:rPr lang="cs-CZ" altLang="cs-CZ" sz="1600">
                <a:latin typeface="Tahoma"/>
                <a:ea typeface="Tahoma"/>
                <a:cs typeface="Tahoma"/>
              </a:rPr>
              <a:t> min. / max. výše poskytnuté dotace: 30.000 Kč / 100.000 Kč.</a:t>
            </a:r>
          </a:p>
          <a:p>
            <a:pPr marL="271145" lvl="1" indent="0" algn="just" fontAlgn="t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altLang="cs-CZ" sz="1600">
                <a:latin typeface="Tahoma"/>
                <a:ea typeface="Tahoma"/>
                <a:cs typeface="Tahoma"/>
              </a:rPr>
              <a:t> min. / max. % spoluúčast žadatele na uznatelných nákladech: 30 % / 70 %.</a:t>
            </a:r>
            <a:endParaRPr lang="cs-CZ" altLang="cs-CZ" sz="1600"/>
          </a:p>
          <a:p>
            <a:pPr algn="just">
              <a:spcAft>
                <a:spcPts val="1200"/>
              </a:spcAft>
            </a:pPr>
            <a:r>
              <a:rPr lang="cs-CZ" altLang="cs-CZ" sz="2000" b="1">
                <a:latin typeface="Tahoma"/>
                <a:ea typeface="Tahoma"/>
                <a:cs typeface="Tahoma"/>
              </a:rPr>
              <a:t>Indikátor - počet podpořených</a:t>
            </a:r>
            <a:r>
              <a:rPr lang="cs-CZ" altLang="cs-CZ" sz="2000" b="1">
                <a:solidFill>
                  <a:srgbClr val="FF0000"/>
                </a:solidFill>
                <a:latin typeface="Tahoma"/>
                <a:ea typeface="Tahoma"/>
                <a:cs typeface="Tahoma"/>
              </a:rPr>
              <a:t> </a:t>
            </a:r>
            <a:r>
              <a:rPr lang="cs-CZ" altLang="cs-CZ" sz="2000">
                <a:solidFill>
                  <a:srgbClr val="FF0000"/>
                </a:solidFill>
                <a:latin typeface="Tahoma"/>
                <a:ea typeface="Tahoma"/>
                <a:cs typeface="Tahoma"/>
              </a:rPr>
              <a:t>OSOB</a:t>
            </a:r>
            <a:r>
              <a:rPr lang="cs-CZ" sz="2000">
                <a:latin typeface="Tahoma"/>
                <a:ea typeface="Tahoma"/>
                <a:cs typeface="Tahoma"/>
              </a:rPr>
              <a:t> (podpořenou osobou se rozumí neformální pečující).</a:t>
            </a:r>
          </a:p>
          <a:p>
            <a:pPr algn="just"/>
            <a:r>
              <a:rPr lang="cs-CZ" sz="2000" b="1">
                <a:latin typeface="Tahoma"/>
                <a:ea typeface="Tahoma"/>
                <a:cs typeface="Tahoma"/>
              </a:rPr>
              <a:t>Oprávnění příjemci:</a:t>
            </a:r>
            <a:r>
              <a:rPr lang="cs-CZ" sz="2000">
                <a:latin typeface="Tahoma"/>
                <a:ea typeface="Tahoma"/>
                <a:cs typeface="Tahoma"/>
              </a:rPr>
              <a:t> poskytovatelé registrovaných sociálních služeb, subjekty (spolky, evidované právnické osoby, obecně prospěšné společnosti a nadace, ústavy).</a:t>
            </a:r>
            <a:endParaRPr lang="cs-CZ" sz="2000"/>
          </a:p>
          <a:p>
            <a:pPr>
              <a:buFont typeface="Arial" panose="020B0604020202020204" pitchFamily="34" charset="0"/>
              <a:buNone/>
            </a:pPr>
            <a:endParaRPr lang="cs-CZ" altLang="cs-CZ" sz="1600" b="1"/>
          </a:p>
          <a:p>
            <a:pPr>
              <a:buFont typeface="Arial" panose="020B0604020202020204" pitchFamily="34" charset="0"/>
              <a:buNone/>
            </a:pPr>
            <a:endParaRPr lang="cs-CZ" altLang="cs-CZ" sz="2400"/>
          </a:p>
          <a:p>
            <a:pPr>
              <a:buFont typeface="Arial" panose="020B0604020202020204" pitchFamily="34" charset="0"/>
              <a:buNone/>
            </a:pPr>
            <a:endParaRPr lang="cs-CZ" altLang="cs-CZ" sz="2400"/>
          </a:p>
          <a:p>
            <a:pPr marL="457200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457200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457200" lvl="1" indent="0" algn="just">
              <a:buFont typeface="Arial" panose="020B0604020202020204" pitchFamily="34" charset="0"/>
              <a:buNone/>
            </a:pPr>
            <a:endParaRPr lang="cs-CZ" altLang="cs-CZ"/>
          </a:p>
        </p:txBody>
      </p:sp>
      <p:sp>
        <p:nvSpPr>
          <p:cNvPr id="13316" name="Zástupný symbol pro číslo snímku 2">
            <a:extLst>
              <a:ext uri="{FF2B5EF4-FFF2-40B4-BE49-F238E27FC236}">
                <a16:creationId xmlns:a16="http://schemas.microsoft.com/office/drawing/2014/main" id="{0EB004E7-09FA-EE03-8E95-6D5CDAA0DA5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2C38474-253F-42B2-BE53-FC4456CA31D0}" type="slidenum">
              <a:rPr lang="cs-CZ" altLang="cs-CZ"/>
              <a:pPr/>
              <a:t>5</a:t>
            </a:fld>
            <a:endParaRPr lang="cs-CZ" alt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Zástupný symbol pro obsah 1">
            <a:extLst>
              <a:ext uri="{FF2B5EF4-FFF2-40B4-BE49-F238E27FC236}">
                <a16:creationId xmlns:a16="http://schemas.microsoft.com/office/drawing/2014/main" id="{68E6584D-4BBC-7260-F9A9-6C152B428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749300"/>
            <a:ext cx="8639175" cy="5525665"/>
          </a:xfrm>
        </p:spPr>
        <p:txBody>
          <a:bodyPr/>
          <a:lstStyle/>
          <a:p>
            <a:pPr marL="0" indent="0" algn="just">
              <a:spcBef>
                <a:spcPct val="0"/>
              </a:spcBef>
              <a:spcAft>
                <a:spcPts val="1200"/>
              </a:spcAft>
              <a:buNone/>
            </a:pPr>
            <a:r>
              <a:rPr lang="cs-CZ" altLang="cs-CZ" sz="2400" b="1">
                <a:solidFill>
                  <a:srgbClr val="0070C0"/>
                </a:solidFill>
              </a:rPr>
              <a:t>PDČ 5/24</a:t>
            </a:r>
            <a:r>
              <a:rPr lang="cs-CZ" altLang="cs-CZ" sz="2400">
                <a:solidFill>
                  <a:srgbClr val="0070C0"/>
                </a:solidFill>
              </a:rPr>
              <a:t> Podpora dobrovolnických aktivit</a:t>
            </a:r>
          </a:p>
          <a:p>
            <a:pPr algn="just">
              <a:spcAft>
                <a:spcPts val="600"/>
              </a:spcAft>
            </a:pPr>
            <a:r>
              <a:rPr lang="cs-CZ" sz="180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Získání nových dobrovolníků nebo rozvoj jejich kompetencí a podpora kvality dobrovolnické činnosti nelze realizovat samostatně, tzn. že </a:t>
            </a:r>
            <a:r>
              <a:rPr lang="cs-CZ" sz="1800" b="1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činnosti související s přímým výkonem dobrovolnické činnosti jsou povinnou součástí každého projektu.</a:t>
            </a:r>
            <a:endParaRPr lang="cs-CZ" altLang="cs-CZ" sz="1400"/>
          </a:p>
          <a:p>
            <a:pPr marL="271145" lvl="1" indent="0" algn="just" fontAlgn="t">
              <a:buFont typeface="Courier New" panose="02070309020205020404" pitchFamily="49" charset="0"/>
              <a:buChar char="o"/>
            </a:pPr>
            <a:r>
              <a:rPr lang="cs-CZ" altLang="cs-CZ" sz="1600">
                <a:latin typeface="Tahoma"/>
                <a:ea typeface="Tahoma"/>
                <a:cs typeface="Tahoma"/>
              </a:rPr>
              <a:t> min. / max. výše poskytnuté dotace: 30.000 Kč / 150.000 Kč.</a:t>
            </a:r>
          </a:p>
          <a:p>
            <a:pPr marL="271145" lvl="1" indent="0" algn="just" fontAlgn="t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altLang="cs-CZ" sz="1600">
                <a:latin typeface="Tahoma"/>
                <a:ea typeface="Tahoma"/>
                <a:cs typeface="Tahoma"/>
              </a:rPr>
              <a:t> min. / max. % spoluúčast žadatele na uznatelných nákladech: 20 % / 80 %.</a:t>
            </a:r>
            <a:endParaRPr lang="cs-CZ" altLang="cs-CZ" sz="1400" b="1"/>
          </a:p>
          <a:p>
            <a:pPr algn="just">
              <a:spcAft>
                <a:spcPts val="1200"/>
              </a:spcAft>
            </a:pPr>
            <a:r>
              <a:rPr lang="cs-CZ" altLang="cs-CZ" sz="1900" b="1">
                <a:latin typeface="Tahoma"/>
                <a:ea typeface="Tahoma"/>
                <a:cs typeface="Tahoma"/>
              </a:rPr>
              <a:t>Indikátor - počet </a:t>
            </a:r>
            <a:r>
              <a:rPr lang="cs-CZ" altLang="cs-CZ" sz="1900">
                <a:solidFill>
                  <a:srgbClr val="FF0000"/>
                </a:solidFill>
                <a:latin typeface="Tahoma"/>
                <a:ea typeface="Tahoma"/>
                <a:cs typeface="Tahoma"/>
              </a:rPr>
              <a:t>HODIN </a:t>
            </a:r>
            <a:r>
              <a:rPr lang="cs-CZ" altLang="cs-CZ" sz="1900">
                <a:latin typeface="Tahoma"/>
                <a:ea typeface="Tahoma"/>
                <a:cs typeface="Tahoma"/>
              </a:rPr>
              <a:t>odpracovaných dobrovolníky.</a:t>
            </a:r>
          </a:p>
          <a:p>
            <a:pPr algn="just">
              <a:spcAft>
                <a:spcPts val="1200"/>
              </a:spcAft>
            </a:pPr>
            <a:r>
              <a:rPr lang="cs-CZ" sz="1900" b="1">
                <a:latin typeface="Tahoma"/>
                <a:ea typeface="Tahoma"/>
                <a:cs typeface="Tahoma"/>
              </a:rPr>
              <a:t>Oprávnění příjemci:</a:t>
            </a:r>
            <a:r>
              <a:rPr lang="cs-CZ" sz="1900">
                <a:latin typeface="Tahoma"/>
                <a:ea typeface="Tahoma"/>
                <a:cs typeface="Tahoma"/>
              </a:rPr>
              <a:t> právnické osoby, které jsou vysílajícími organizacemi.</a:t>
            </a:r>
          </a:p>
          <a:p>
            <a:pPr algn="just">
              <a:spcAft>
                <a:spcPts val="1200"/>
              </a:spcAft>
            </a:pPr>
            <a:r>
              <a:rPr lang="cs-CZ" altLang="cs-CZ" sz="1900">
                <a:latin typeface="Tahoma"/>
                <a:ea typeface="Tahoma"/>
                <a:cs typeface="Tahoma"/>
              </a:rPr>
              <a:t>Dotace nesmí být použita k financování sociální služby. </a:t>
            </a:r>
          </a:p>
          <a:p>
            <a:pPr algn="just">
              <a:spcAft>
                <a:spcPts val="1200"/>
              </a:spcAft>
            </a:pPr>
            <a:r>
              <a:rPr lang="cs-CZ" altLang="cs-CZ" sz="1900">
                <a:latin typeface="Tahoma"/>
                <a:ea typeface="Tahoma"/>
                <a:cs typeface="Tahoma"/>
              </a:rPr>
              <a:t>Nejedná se o podporu vzniku nových dobrovolnických center aj.</a:t>
            </a:r>
          </a:p>
          <a:p>
            <a:pPr algn="just"/>
            <a:r>
              <a:rPr lang="cs-CZ" altLang="cs-CZ" sz="1900">
                <a:latin typeface="Tahoma"/>
                <a:ea typeface="Tahoma"/>
                <a:cs typeface="Tahoma"/>
              </a:rPr>
              <a:t>Přehled poskytovatelů sociálních služeb nebo jiných míst, kde budou dobrovolníci působit – při podání žádosti.</a:t>
            </a:r>
          </a:p>
          <a:p>
            <a:pPr marL="457200" lvl="1" indent="0" algn="just">
              <a:buFont typeface="Arial" panose="020B0604020202020204" pitchFamily="34" charset="0"/>
              <a:buNone/>
            </a:pPr>
            <a:endParaRPr lang="cs-CZ" altLang="cs-CZ" sz="1800"/>
          </a:p>
          <a:p>
            <a:pPr marL="457200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457200" lvl="1" indent="0" algn="just">
              <a:buFont typeface="Arial" panose="020B0604020202020204" pitchFamily="34" charset="0"/>
              <a:buNone/>
            </a:pPr>
            <a:endParaRPr lang="cs-CZ" altLang="cs-CZ"/>
          </a:p>
        </p:txBody>
      </p:sp>
      <p:sp>
        <p:nvSpPr>
          <p:cNvPr id="15364" name="Zástupný symbol pro číslo snímku 2">
            <a:extLst>
              <a:ext uri="{FF2B5EF4-FFF2-40B4-BE49-F238E27FC236}">
                <a16:creationId xmlns:a16="http://schemas.microsoft.com/office/drawing/2014/main" id="{F439F2EE-B931-9130-9DB5-3159364930E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E8EA36B-4130-4714-AB05-293489E1D54F}" type="slidenum">
              <a:rPr lang="cs-CZ" altLang="cs-CZ"/>
              <a:pPr/>
              <a:t>6</a:t>
            </a:fld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obsah 1">
            <a:extLst>
              <a:ext uri="{FF2B5EF4-FFF2-40B4-BE49-F238E27FC236}">
                <a16:creationId xmlns:a16="http://schemas.microsoft.com/office/drawing/2014/main" id="{25A52B54-0026-F00A-1C76-004BB8910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9200"/>
            <a:ext cx="7886700" cy="4957763"/>
          </a:xfrm>
        </p:spPr>
        <p:txBody>
          <a:bodyPr/>
          <a:lstStyle/>
          <a:p>
            <a:pPr algn="just">
              <a:spcAft>
                <a:spcPts val="1200"/>
              </a:spcAft>
            </a:pPr>
            <a:r>
              <a:rPr lang="cs-CZ" altLang="cs-CZ" sz="2400"/>
              <a:t>Žadatel je oprávněn předložit </a:t>
            </a:r>
            <a:r>
              <a:rPr lang="cs-CZ" altLang="cs-CZ" sz="2400" b="1"/>
              <a:t>maximálně dva projekty</a:t>
            </a:r>
            <a:r>
              <a:rPr lang="cs-CZ" altLang="cs-CZ" sz="2400"/>
              <a:t> v rámci každého dotačního titulu tohoto programu. Pokud se jedná o realizaci projektu na registrovanou sociální službu, mohou být předmětem projektu pouze aktivity v rámci registrované sociální služby (1 žádost = 1 projekt = 1 identifikátor).</a:t>
            </a:r>
          </a:p>
          <a:p>
            <a:pPr algn="just"/>
            <a:r>
              <a:rPr lang="cs-CZ" sz="2400" b="1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Požadovaný indikátor dle konkrétního dotačního titulu musí být konkrétně stanoven v žádosti jedním souhrnným číslem a jeho naplnění prokazatelně doloženo v závěrečném vyúčtování.</a:t>
            </a:r>
            <a:endParaRPr lang="cs-CZ" altLang="cs-CZ" sz="2400"/>
          </a:p>
          <a:p>
            <a:endParaRPr lang="cs-CZ" altLang="cs-CZ"/>
          </a:p>
        </p:txBody>
      </p:sp>
      <p:sp>
        <p:nvSpPr>
          <p:cNvPr id="16387" name="Zástupný symbol pro číslo snímku 4">
            <a:extLst>
              <a:ext uri="{FF2B5EF4-FFF2-40B4-BE49-F238E27FC236}">
                <a16:creationId xmlns:a16="http://schemas.microsoft.com/office/drawing/2014/main" id="{AA71B80E-A452-AE92-BA0B-2780156FF57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4878DEE-7900-456B-AC98-C30BD1EDBFF8}" type="slidenum">
              <a:rPr lang="cs-CZ" altLang="cs-CZ"/>
              <a:pPr/>
              <a:t>7</a:t>
            </a:fld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2">
            <a:extLst>
              <a:ext uri="{FF2B5EF4-FFF2-40B4-BE49-F238E27FC236}">
                <a16:creationId xmlns:a16="http://schemas.microsoft.com/office/drawing/2014/main" id="{2DC79629-5511-6DC1-5B54-871C8596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87438"/>
            <a:ext cx="7886700" cy="161925"/>
          </a:xfrm>
        </p:spPr>
        <p:txBody>
          <a:bodyPr/>
          <a:lstStyle/>
          <a:p>
            <a:br>
              <a:rPr lang="cs-CZ" altLang="cs-CZ" sz="2400" b="1"/>
            </a:br>
            <a:br>
              <a:rPr lang="cs-CZ" altLang="cs-CZ" sz="2400" b="1"/>
            </a:br>
            <a:r>
              <a:rPr lang="cs-CZ" altLang="cs-CZ" sz="2400" b="1"/>
              <a:t>Nákladový rozpočet projektu</a:t>
            </a:r>
            <a:br>
              <a:rPr lang="cs-CZ" altLang="cs-CZ" sz="2400" b="1"/>
            </a:br>
            <a:br>
              <a:rPr lang="cs-CZ" altLang="cs-CZ" sz="2400" b="1"/>
            </a:br>
            <a:endParaRPr lang="cs-CZ" altLang="cs-CZ" sz="2400" b="1"/>
          </a:p>
        </p:txBody>
      </p:sp>
      <p:sp>
        <p:nvSpPr>
          <p:cNvPr id="18435" name="Zástupný symbol pro obsah 1">
            <a:extLst>
              <a:ext uri="{FF2B5EF4-FFF2-40B4-BE49-F238E27FC236}">
                <a16:creationId xmlns:a16="http://schemas.microsoft.com/office/drawing/2014/main" id="{226828FF-921F-4E11-298C-4D13652E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249363"/>
            <a:ext cx="7886700" cy="4872037"/>
          </a:xfrm>
        </p:spPr>
        <p:txBody>
          <a:bodyPr/>
          <a:lstStyle/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2000">
              <a:solidFill>
                <a:srgbClr val="FF0000"/>
              </a:solidFill>
            </a:endParaRPr>
          </a:p>
          <a:p>
            <a:pPr marL="271463" lvl="1" indent="0" algn="just">
              <a:buFont typeface="Arial" panose="020B0604020202020204" pitchFamily="34" charset="0"/>
              <a:buNone/>
            </a:pPr>
            <a:r>
              <a:rPr lang="cs-CZ" altLang="cs-CZ" sz="2000">
                <a:solidFill>
                  <a:srgbClr val="FF0000"/>
                </a:solidFill>
              </a:rPr>
              <a:t>Jedná se pouze o </a:t>
            </a:r>
            <a:r>
              <a:rPr lang="cs-CZ" altLang="cs-CZ" sz="2000" u="sng">
                <a:solidFill>
                  <a:srgbClr val="FF0000"/>
                </a:solidFill>
              </a:rPr>
              <a:t>neinvestiční</a:t>
            </a:r>
            <a:r>
              <a:rPr lang="cs-CZ" altLang="cs-CZ" sz="2000">
                <a:solidFill>
                  <a:srgbClr val="FF0000"/>
                </a:solidFill>
              </a:rPr>
              <a:t> dotaci!!!</a:t>
            </a:r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100" b="1"/>
          </a:p>
          <a:p>
            <a:pPr marL="271463" lvl="1" indent="0" algn="just">
              <a:buFont typeface="Wingdings" panose="05000000000000000000" pitchFamily="2" charset="2"/>
              <a:buChar char="Ø"/>
            </a:pPr>
            <a:r>
              <a:rPr lang="cs-CZ" altLang="cs-CZ" sz="2000" b="1"/>
              <a:t>Uznatelné náklady projektu</a:t>
            </a:r>
            <a:r>
              <a:rPr lang="cs-CZ" altLang="cs-CZ" sz="2000"/>
              <a:t>:</a:t>
            </a:r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2000"/>
          </a:p>
          <a:p>
            <a:pPr marL="1185863" lvl="2" indent="-457200" algn="just">
              <a:buFont typeface="Calibri" panose="020F0502020204030204" pitchFamily="34" charset="0"/>
              <a:buAutoNum type="arabicPeriod"/>
            </a:pPr>
            <a:r>
              <a:rPr lang="cs-CZ" altLang="cs-CZ" sz="2000"/>
              <a:t>Spotřebované nákupy (spotřeba materiálu, drobný dlouhodobý hmotný majetek, spotřeba energie)</a:t>
            </a:r>
          </a:p>
          <a:p>
            <a:pPr marL="1185863" lvl="2" indent="-457200" algn="just">
              <a:buFont typeface="Calibri" panose="020F0502020204030204" pitchFamily="34" charset="0"/>
              <a:buAutoNum type="arabicPeriod"/>
            </a:pPr>
            <a:r>
              <a:rPr lang="cs-CZ" altLang="cs-CZ" sz="2000"/>
              <a:t>Služby</a:t>
            </a:r>
          </a:p>
          <a:p>
            <a:pPr marL="1185863" lvl="2" indent="-457200" algn="just">
              <a:buFont typeface="Calibri" panose="020F0502020204030204" pitchFamily="34" charset="0"/>
              <a:buAutoNum type="arabicPeriod"/>
            </a:pPr>
            <a:r>
              <a:rPr lang="cs-CZ" altLang="cs-CZ" sz="2000"/>
              <a:t>Osobní náklady dle Zákoníku práce (mzdové náklady)</a:t>
            </a:r>
          </a:p>
          <a:p>
            <a:pPr marL="1185863" lvl="2" indent="-457200" algn="just">
              <a:buFont typeface="Calibri" panose="020F0502020204030204" pitchFamily="34" charset="0"/>
              <a:buAutoNum type="arabicPeriod"/>
            </a:pPr>
            <a:r>
              <a:rPr lang="cs-CZ" altLang="cs-CZ" sz="2000"/>
              <a:t>Paušální náklady (cestovné max. do výše 4.000 Kč)</a:t>
            </a:r>
          </a:p>
          <a:p>
            <a:pPr marL="1185863" lvl="2" indent="-457200" algn="just">
              <a:buFont typeface="Arial" panose="020B0604020202020204" pitchFamily="34" charset="0"/>
              <a:buNone/>
            </a:pPr>
            <a:endParaRPr lang="cs-CZ" altLang="cs-CZ" sz="2000"/>
          </a:p>
          <a:p>
            <a:pPr marL="1185863" lvl="2" indent="-457200" algn="ju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altLang="cs-CZ" sz="2000"/>
              <a:t>	</a:t>
            </a:r>
            <a:r>
              <a:rPr lang="cs-CZ" altLang="cs-CZ" sz="1600"/>
              <a:t>Pozor na cestovné při použití soukromého vozidla zaměstnance příjemce a cestovní náhrady spojené s realizací zahraniční pracovní cesty, které jsou neuznatelnými náklady.</a:t>
            </a:r>
          </a:p>
          <a:p>
            <a:pPr marL="1185863" lvl="2" indent="-457200" algn="just">
              <a:buFont typeface="Arial" panose="020B0604020202020204" pitchFamily="34" charset="0"/>
              <a:buNone/>
            </a:pPr>
            <a:endParaRPr lang="cs-CZ" altLang="cs-CZ" sz="12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2000" b="1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2000"/>
          </a:p>
          <a:p>
            <a:pPr marL="271463" lvl="1" indent="0" algn="just">
              <a:buFont typeface="Wingdings" panose="05000000000000000000" pitchFamily="2" charset="2"/>
              <a:buChar char="Ø"/>
            </a:pPr>
            <a:endParaRPr lang="cs-CZ" altLang="cs-CZ" sz="2000"/>
          </a:p>
          <a:p>
            <a:pPr marL="271463" lvl="1" indent="0" algn="just">
              <a:buFont typeface="Wingdings" panose="05000000000000000000" pitchFamily="2" charset="2"/>
              <a:buChar char="Ø"/>
            </a:pPr>
            <a:endParaRPr lang="cs-CZ" altLang="cs-CZ" sz="2000"/>
          </a:p>
          <a:p>
            <a:pPr marL="1185863" lvl="2" indent="-457200" algn="just">
              <a:buFont typeface="Arial" panose="020B0604020202020204" pitchFamily="34" charset="0"/>
              <a:buNone/>
            </a:pPr>
            <a:endParaRPr lang="cs-CZ" altLang="cs-CZ" sz="12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 i="1">
              <a:solidFill>
                <a:srgbClr val="FF0000"/>
              </a:solidFill>
            </a:endParaRPr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 sz="1600"/>
          </a:p>
          <a:p>
            <a:pPr marL="271463" lvl="1" indent="0" algn="just">
              <a:buFont typeface="Arial" panose="020B0604020202020204" pitchFamily="34" charset="0"/>
              <a:buNone/>
            </a:pPr>
            <a:endParaRPr lang="cs-CZ" altLang="cs-CZ"/>
          </a:p>
        </p:txBody>
      </p:sp>
      <p:sp>
        <p:nvSpPr>
          <p:cNvPr id="18436" name="Zástupný symbol pro číslo snímku 2">
            <a:extLst>
              <a:ext uri="{FF2B5EF4-FFF2-40B4-BE49-F238E27FC236}">
                <a16:creationId xmlns:a16="http://schemas.microsoft.com/office/drawing/2014/main" id="{2AE76CBB-8135-852F-72E0-69BF514FC01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434EC1E-20A0-406F-842A-2606C304E00B}" type="slidenum">
              <a:rPr lang="cs-CZ" altLang="cs-CZ"/>
              <a:pPr/>
              <a:t>8</a:t>
            </a:fld>
            <a:endParaRPr lang="cs-CZ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šablona_prezentace-světlé_pozadí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F84CC405-43B6-451F-939B-1F101AEFE6E9}" vid="{34187918-3FA2-4EF3-AF18-14A086C78AF5}"/>
    </a:ext>
  </a:extLst>
</a:theme>
</file>

<file path=ppt/theme/theme2.xml><?xml version="1.0" encoding="utf-8"?>
<a:theme xmlns:a="http://schemas.openxmlformats.org/drawingml/2006/main" name="1_šablona_prezentace-světlé_pozadí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F84CC405-43B6-451F-939B-1F101AEFE6E9}" vid="{34187918-3FA2-4EF3-AF18-14A086C78AF5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7273262-93fa-4902-9abc-0950e41a00d2" xsi:nil="true"/>
    <lcf76f155ced4ddcb4097134ff3c332f xmlns="7aa1e5a2-d1d6-4a77-838d-8ee67b6b7fc1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71A528FD16634084D7641EBA3409B2" ma:contentTypeVersion="19" ma:contentTypeDescription="Create a new document." ma:contentTypeScope="" ma:versionID="2ca6c1e048d3fbb55d92a9237d63c56e">
  <xsd:schema xmlns:xsd="http://www.w3.org/2001/XMLSchema" xmlns:xs="http://www.w3.org/2001/XMLSchema" xmlns:p="http://schemas.microsoft.com/office/2006/metadata/properties" xmlns:ns2="7aa1e5a2-d1d6-4a77-838d-8ee67b6b7fc1" xmlns:ns3="47273262-93fa-4902-9abc-0950e41a00d2" targetNamespace="http://schemas.microsoft.com/office/2006/metadata/properties" ma:root="true" ma:fieldsID="4b382408cfdf96364ca3c6deeb25f715" ns2:_="" ns3:_="">
    <xsd:import namespace="7aa1e5a2-d1d6-4a77-838d-8ee67b6b7fc1"/>
    <xsd:import namespace="47273262-93fa-4902-9abc-0950e41a00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a1e5a2-d1d6-4a77-838d-8ee67b6b7f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b36011f-fa83-4881-9f6b-75cac07ef4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273262-93fa-4902-9abc-0950e41a00d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4fd9b1d-5731-4bba-849a-8e7877e4dd78}" ma:internalName="TaxCatchAll" ma:showField="CatchAllData" ma:web="47273262-93fa-4902-9abc-0950e41a00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6A429A-95ED-40F5-BA50-12DE0B968C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16F130-A423-4A5B-A732-0A8F0F0C5D47}">
  <ds:schemaRefs>
    <ds:schemaRef ds:uri="47273262-93fa-4902-9abc-0950e41a00d2"/>
    <ds:schemaRef ds:uri="7aa1e5a2-d1d6-4a77-838d-8ee67b6b7fc1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80B1749-F8F3-484C-B65A-CB45AE8F6231}">
  <ds:schemaRefs>
    <ds:schemaRef ds:uri="47273262-93fa-4902-9abc-0950e41a00d2"/>
    <ds:schemaRef ds:uri="7aa1e5a2-d1d6-4a77-838d-8ee67b6b7fc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sablona-prezentace-svetle-pozadi (1)</Template>
  <Application>Microsoft Office PowerPoint</Application>
  <PresentationFormat>Předvádění na obrazovce (4:3)</PresentationFormat>
  <Slides>20</Slides>
  <Notes>1</Notes>
  <HiddenSlides>0</HiddenSlide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šablona_prezentace-světlé_pozadí1</vt:lpstr>
      <vt:lpstr>1_šablona_prezentace-světlé_pozadí1</vt:lpstr>
      <vt:lpstr>Seminář k „Programu podpory činností v oblasti prorodinných aktivit, neformální péče, prevence, dobrovolnictví a navazujících činností v sociálních službách na rok 2025“  </vt:lpstr>
      <vt:lpstr>Prezentace aplikace PowerPoint</vt:lpstr>
      <vt:lpstr>Podporované oblasti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Nákladový rozpočet projektu  </vt:lpstr>
      <vt:lpstr>Nákladový rozpočet projektu</vt:lpstr>
      <vt:lpstr> Neuznatelné náklady: </vt:lpstr>
      <vt:lpstr> Neuznatelné náklady: </vt:lpstr>
      <vt:lpstr>Závěrečné vyúčtování dotace</vt:lpstr>
      <vt:lpstr>Závěrečné vyúčtování dotace</vt:lpstr>
      <vt:lpstr>Závěrečné vyúčtování dotace</vt:lpstr>
      <vt:lpstr>Poznámky závěrem</vt:lpstr>
      <vt:lpstr>Registrace a podávání žádosti</vt:lpstr>
      <vt:lpstr>Kontaktní údaje</vt:lpstr>
      <vt:lpstr>Kontaktní údaje</vt:lpstr>
      <vt:lpstr>Děkuji  za pozornost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 „Programu podpory činností v oblasti rodinné politiky, sociálně právní ochrany dětí a navazujících činností v sociálních službách na rok 2023“   </dc:title>
  <dc:creator/>
  <cp:revision>2</cp:revision>
  <dcterms:created xsi:type="dcterms:W3CDTF">2016-09-20T08:53:48Z</dcterms:created>
  <dcterms:modified xsi:type="dcterms:W3CDTF">2024-10-21T10:39:50Z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0x010100D671A528FD16634084D7641EBA3409B2</vt:lpwstr>
  </property>
  <property fmtid="{D5CDD505-2E9C-101B-9397-08002B2CF9AE}" pid="3" name="MediaServiceImageTags">
    <vt:lpwstr/>
  </property>
  <property fmtid="{D5CDD505-2E9C-101B-9397-08002B2CF9AE}" pid="4" name="MSIP_Label_9b7d34a6-922c-473b-8048-37f831bec2ea_Enabled">
    <vt:lpwstr>true</vt:lpwstr>
  </property>
  <property fmtid="{D5CDD505-2E9C-101B-9397-08002B2CF9AE}" pid="5" name="MSIP_Label_9b7d34a6-922c-473b-8048-37f831bec2ea_SetDate">
    <vt:lpwstr>2022-11-04T09:59:14Z</vt:lpwstr>
  </property>
  <property fmtid="{D5CDD505-2E9C-101B-9397-08002B2CF9AE}" pid="6" name="MSIP_Label_9b7d34a6-922c-473b-8048-37f831bec2ea_Method">
    <vt:lpwstr>Privileged</vt:lpwstr>
  </property>
  <property fmtid="{D5CDD505-2E9C-101B-9397-08002B2CF9AE}" pid="7" name="MSIP_Label_9b7d34a6-922c-473b-8048-37f831bec2ea_Name">
    <vt:lpwstr>Veřejná informace</vt:lpwstr>
  </property>
  <property fmtid="{D5CDD505-2E9C-101B-9397-08002B2CF9AE}" pid="8" name="MSIP_Label_9b7d34a6-922c-473b-8048-37f831bec2ea_SiteId">
    <vt:lpwstr>39f24d0b-aa30-4551-8e81-43c77cf1000e</vt:lpwstr>
  </property>
  <property fmtid="{D5CDD505-2E9C-101B-9397-08002B2CF9AE}" pid="9" name="MSIP_Label_9b7d34a6-922c-473b-8048-37f831bec2ea_ActionId">
    <vt:lpwstr>9d1692ca-b483-4b47-b7e5-3a41c53f959a</vt:lpwstr>
  </property>
  <property fmtid="{D5CDD505-2E9C-101B-9397-08002B2CF9AE}" pid="10" name="MSIP_Label_9b7d34a6-922c-473b-8048-37f831bec2ea_ContentBits">
    <vt:lpwstr>2</vt:lpwstr>
  </property>
</Properties>
</file>