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removePersonalInfoOnSave="1" saveSubsetFonts="1">
  <p:sldMasterIdLst>
    <p:sldMasterId id="2147483686" r:id="rId1"/>
  </p:sldMasterIdLst>
  <p:notesMasterIdLst>
    <p:notesMasterId r:id="rId36"/>
  </p:notesMasterIdLst>
  <p:handoutMasterIdLst>
    <p:handoutMasterId r:id="rId37"/>
  </p:handoutMasterIdLst>
  <p:sldIdLst>
    <p:sldId id="256" r:id="rId2"/>
    <p:sldId id="282" r:id="rId3"/>
    <p:sldId id="296" r:id="rId4"/>
    <p:sldId id="273" r:id="rId5"/>
    <p:sldId id="297" r:id="rId6"/>
    <p:sldId id="331" r:id="rId7"/>
    <p:sldId id="337" r:id="rId8"/>
    <p:sldId id="333" r:id="rId9"/>
    <p:sldId id="339" r:id="rId10"/>
    <p:sldId id="327" r:id="rId11"/>
    <p:sldId id="271" r:id="rId12"/>
    <p:sldId id="298" r:id="rId13"/>
    <p:sldId id="325" r:id="rId14"/>
    <p:sldId id="338" r:id="rId15"/>
    <p:sldId id="283" r:id="rId16"/>
    <p:sldId id="275" r:id="rId17"/>
    <p:sldId id="276" r:id="rId18"/>
    <p:sldId id="274" r:id="rId19"/>
    <p:sldId id="278" r:id="rId20"/>
    <p:sldId id="307" r:id="rId21"/>
    <p:sldId id="329" r:id="rId22"/>
    <p:sldId id="335" r:id="rId23"/>
    <p:sldId id="340" r:id="rId24"/>
    <p:sldId id="326" r:id="rId25"/>
    <p:sldId id="308" r:id="rId26"/>
    <p:sldId id="311" r:id="rId27"/>
    <p:sldId id="312" r:id="rId28"/>
    <p:sldId id="313" r:id="rId29"/>
    <p:sldId id="299" r:id="rId30"/>
    <p:sldId id="320" r:id="rId31"/>
    <p:sldId id="321" r:id="rId32"/>
    <p:sldId id="272" r:id="rId33"/>
    <p:sldId id="334" r:id="rId34"/>
    <p:sldId id="332" r:id="rId35"/>
  </p:sldIdLst>
  <p:sldSz cx="9144000" cy="6858000" type="screen4x3"/>
  <p:notesSz cx="6797675" cy="9926638"/>
  <p:defaultTextStyle>
    <a:defPPr>
      <a:defRPr lang="en-US"/>
    </a:defPPr>
    <a:lvl1pPr algn="ctr" rtl="0" eaLnBrk="0" fontAlgn="base" hangingPunct="0">
      <a:spcBef>
        <a:spcPct val="50000"/>
      </a:spcBef>
      <a:spcAft>
        <a:spcPct val="0"/>
      </a:spcAft>
      <a:buClr>
        <a:schemeClr val="accent2"/>
      </a:buClr>
      <a:buFont typeface="Wingdings" pitchFamily="2" charset="2"/>
      <a:defRPr sz="1428" i="1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66481" algn="ctr" rtl="0" eaLnBrk="0" fontAlgn="base" hangingPunct="0">
      <a:spcBef>
        <a:spcPct val="50000"/>
      </a:spcBef>
      <a:spcAft>
        <a:spcPct val="0"/>
      </a:spcAft>
      <a:buClr>
        <a:schemeClr val="accent2"/>
      </a:buClr>
      <a:buFont typeface="Wingdings" pitchFamily="2" charset="2"/>
      <a:defRPr sz="1428" i="1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32962" algn="ctr" rtl="0" eaLnBrk="0" fontAlgn="base" hangingPunct="0">
      <a:spcBef>
        <a:spcPct val="50000"/>
      </a:spcBef>
      <a:spcAft>
        <a:spcPct val="0"/>
      </a:spcAft>
      <a:buClr>
        <a:schemeClr val="accent2"/>
      </a:buClr>
      <a:buFont typeface="Wingdings" pitchFamily="2" charset="2"/>
      <a:defRPr sz="1428" i="1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99443" algn="ctr" rtl="0" eaLnBrk="0" fontAlgn="base" hangingPunct="0">
      <a:spcBef>
        <a:spcPct val="50000"/>
      </a:spcBef>
      <a:spcAft>
        <a:spcPct val="0"/>
      </a:spcAft>
      <a:buClr>
        <a:schemeClr val="accent2"/>
      </a:buClr>
      <a:buFont typeface="Wingdings" pitchFamily="2" charset="2"/>
      <a:defRPr sz="1428" i="1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65925" algn="ctr" rtl="0" eaLnBrk="0" fontAlgn="base" hangingPunct="0">
      <a:spcBef>
        <a:spcPct val="50000"/>
      </a:spcBef>
      <a:spcAft>
        <a:spcPct val="0"/>
      </a:spcAft>
      <a:buClr>
        <a:schemeClr val="accent2"/>
      </a:buClr>
      <a:buFont typeface="Wingdings" pitchFamily="2" charset="2"/>
      <a:defRPr sz="1428" i="1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332406" algn="l" defTabSz="932962" rtl="0" eaLnBrk="1" latinLnBrk="0" hangingPunct="1">
      <a:defRPr sz="1428" i="1"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98887" algn="l" defTabSz="932962" rtl="0" eaLnBrk="1" latinLnBrk="0" hangingPunct="1">
      <a:defRPr sz="1428" i="1"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65368" algn="l" defTabSz="932962" rtl="0" eaLnBrk="1" latinLnBrk="0" hangingPunct="1">
      <a:defRPr sz="1428" i="1"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731849" algn="l" defTabSz="932962" rtl="0" eaLnBrk="1" latinLnBrk="0" hangingPunct="1">
      <a:defRPr sz="1428" i="1"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Výchozí oddíl" id="{F31A0AAA-D232-4D2F-8375-848C1DCF7257}">
          <p14:sldIdLst>
            <p14:sldId id="256"/>
            <p14:sldId id="282"/>
            <p14:sldId id="296"/>
            <p14:sldId id="273"/>
            <p14:sldId id="297"/>
            <p14:sldId id="331"/>
            <p14:sldId id="337"/>
            <p14:sldId id="333"/>
            <p14:sldId id="339"/>
            <p14:sldId id="327"/>
            <p14:sldId id="271"/>
            <p14:sldId id="298"/>
            <p14:sldId id="325"/>
            <p14:sldId id="338"/>
            <p14:sldId id="283"/>
            <p14:sldId id="275"/>
            <p14:sldId id="276"/>
            <p14:sldId id="274"/>
            <p14:sldId id="278"/>
            <p14:sldId id="307"/>
            <p14:sldId id="329"/>
            <p14:sldId id="335"/>
            <p14:sldId id="340"/>
            <p14:sldId id="326"/>
            <p14:sldId id="308"/>
            <p14:sldId id="311"/>
            <p14:sldId id="312"/>
            <p14:sldId id="313"/>
          </p14:sldIdLst>
        </p14:section>
        <p14:section name="Oddíl bez názvu" id="{EB8111FE-8CEE-418D-BE81-F059FD28068A}">
          <p14:sldIdLst>
            <p14:sldId id="299"/>
            <p14:sldId id="320"/>
            <p14:sldId id="321"/>
            <p14:sldId id="272"/>
          </p14:sldIdLst>
        </p14:section>
        <p14:section name="Oddíl bez názvu" id="{CE5C782B-B07C-4357-8628-5620284539CC}">
          <p14:sldIdLst>
            <p14:sldId id="334"/>
            <p14:sldId id="332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3952" userDrawn="1">
          <p15:clr>
            <a:srgbClr val="A4A3A4"/>
          </p15:clr>
        </p15:guide>
        <p15:guide id="2" pos="5443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0">
          <p15:clr>
            <a:srgbClr val="A4A3A4"/>
          </p15:clr>
        </p15:guide>
        <p15:guide id="2" pos="2098">
          <p15:clr>
            <a:srgbClr val="A4A3A4"/>
          </p15:clr>
        </p15:guide>
        <p15:guide id="3" orient="horz" pos="3127">
          <p15:clr>
            <a:srgbClr val="A4A3A4"/>
          </p15:clr>
        </p15:guide>
        <p15:guide id="4" pos="214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utor" initials="A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4289"/>
    <a:srgbClr val="C4241F"/>
    <a:srgbClr val="A6A6A6"/>
    <a:srgbClr val="575756"/>
    <a:srgbClr val="084686"/>
    <a:srgbClr val="E41F18"/>
    <a:srgbClr val="5F5F5F"/>
    <a:srgbClr val="B0B1B3"/>
    <a:srgbClr val="98A2A8"/>
    <a:srgbClr val="0B247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660B408-B3CF-4A94-85FC-2B1E0A45F4A2}" styleName="Dark Style 2 - Accent 1/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46F890A9-2807-4EBB-B81D-B2AA78EC7F39}" styleName="Dark Style 2 - Accent 5/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2D5ABB26-0587-4C30-8999-92F81FD0307C}" styleName="Bez stylu, bez mřížky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809" autoAdjust="0"/>
    <p:restoredTop sz="91367" autoAdjust="0"/>
  </p:normalViewPr>
  <p:slideViewPr>
    <p:cSldViewPr snapToGrid="0">
      <p:cViewPr varScale="1">
        <p:scale>
          <a:sx n="75" d="100"/>
          <a:sy n="75" d="100"/>
        </p:scale>
        <p:origin x="1522" y="43"/>
      </p:cViewPr>
      <p:guideLst>
        <p:guide orient="horz" pos="3952"/>
        <p:guide pos="5443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  <p:sld r:id="rId2" collapse="1"/>
      <p:sld r:id="rId3" collapse="1"/>
      <p:sld r:id="rId4" collapse="1"/>
      <p:sld r:id="rId5" collapse="1"/>
      <p:sld r:id="rId6" collapse="1"/>
      <p:sld r:id="rId7" collapse="1"/>
      <p:sld r:id="rId8" collapse="1"/>
      <p:sld r:id="rId9" collapse="1"/>
      <p:sld r:id="rId10" collapse="1"/>
      <p:sld r:id="rId11" collapse="1"/>
      <p:sld r:id="rId12" collapse="1"/>
      <p:sld r:id="rId13" collapse="1"/>
      <p:sld r:id="rId14" collapse="1"/>
      <p:sld r:id="rId15" collapse="1"/>
      <p:sld r:id="rId16" collapse="1"/>
      <p:sld r:id="rId17" collapse="1"/>
      <p:sld r:id="rId18" collapse="1"/>
      <p:sld r:id="rId19" collapse="1"/>
      <p:sld r:id="rId20" collapse="1"/>
      <p:sld r:id="rId21" collapse="1"/>
      <p:sld r:id="rId22" collapse="1"/>
      <p:sld r:id="rId23" collapse="1"/>
      <p:sld r:id="rId24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60" d="100"/>
        <a:sy n="160" d="100"/>
      </p:scale>
      <p:origin x="0" y="0"/>
    </p:cViewPr>
  </p:sorterViewPr>
  <p:notesViewPr>
    <p:cSldViewPr snapToGrid="0">
      <p:cViewPr>
        <p:scale>
          <a:sx n="75" d="100"/>
          <a:sy n="75" d="100"/>
        </p:scale>
        <p:origin x="4104" y="174"/>
      </p:cViewPr>
      <p:guideLst>
        <p:guide orient="horz" pos="3120"/>
        <p:guide pos="2098"/>
        <p:guide orient="horz" pos="3127"/>
        <p:guide pos="214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handoutMaster" Target="handoutMasters/handoutMaster1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commentAuthors" Target="commentAuthors.xml"/></Relationships>
</file>

<file path=ppt/_rels/viewProps.xml.rels><?xml version="1.0" encoding="UTF-8" standalone="yes"?>
<Relationships xmlns="http://schemas.openxmlformats.org/package/2006/relationships"><Relationship Id="rId8" Type="http://schemas.openxmlformats.org/officeDocument/2006/relationships/slide" Target="slides/slide13.xml"/><Relationship Id="rId13" Type="http://schemas.openxmlformats.org/officeDocument/2006/relationships/slide" Target="slides/slide19.xml"/><Relationship Id="rId18" Type="http://schemas.openxmlformats.org/officeDocument/2006/relationships/slide" Target="slides/slide26.xml"/><Relationship Id="rId3" Type="http://schemas.openxmlformats.org/officeDocument/2006/relationships/slide" Target="slides/slide4.xml"/><Relationship Id="rId21" Type="http://schemas.openxmlformats.org/officeDocument/2006/relationships/slide" Target="slides/slide29.xml"/><Relationship Id="rId7" Type="http://schemas.openxmlformats.org/officeDocument/2006/relationships/slide" Target="slides/slide12.xml"/><Relationship Id="rId12" Type="http://schemas.openxmlformats.org/officeDocument/2006/relationships/slide" Target="slides/slide18.xml"/><Relationship Id="rId17" Type="http://schemas.openxmlformats.org/officeDocument/2006/relationships/slide" Target="slides/slide25.xml"/><Relationship Id="rId2" Type="http://schemas.openxmlformats.org/officeDocument/2006/relationships/slide" Target="slides/slide3.xml"/><Relationship Id="rId16" Type="http://schemas.openxmlformats.org/officeDocument/2006/relationships/slide" Target="slides/slide24.xml"/><Relationship Id="rId20" Type="http://schemas.openxmlformats.org/officeDocument/2006/relationships/slide" Target="slides/slide28.xml"/><Relationship Id="rId1" Type="http://schemas.openxmlformats.org/officeDocument/2006/relationships/slide" Target="slides/slide2.xml"/><Relationship Id="rId6" Type="http://schemas.openxmlformats.org/officeDocument/2006/relationships/slide" Target="slides/slide11.xml"/><Relationship Id="rId11" Type="http://schemas.openxmlformats.org/officeDocument/2006/relationships/slide" Target="slides/slide17.xml"/><Relationship Id="rId24" Type="http://schemas.openxmlformats.org/officeDocument/2006/relationships/slide" Target="slides/slide32.xml"/><Relationship Id="rId5" Type="http://schemas.openxmlformats.org/officeDocument/2006/relationships/slide" Target="slides/slide10.xml"/><Relationship Id="rId15" Type="http://schemas.openxmlformats.org/officeDocument/2006/relationships/slide" Target="slides/slide21.xml"/><Relationship Id="rId23" Type="http://schemas.openxmlformats.org/officeDocument/2006/relationships/slide" Target="slides/slide31.xml"/><Relationship Id="rId10" Type="http://schemas.openxmlformats.org/officeDocument/2006/relationships/slide" Target="slides/slide16.xml"/><Relationship Id="rId19" Type="http://schemas.openxmlformats.org/officeDocument/2006/relationships/slide" Target="slides/slide27.xml"/><Relationship Id="rId4" Type="http://schemas.openxmlformats.org/officeDocument/2006/relationships/slide" Target="slides/slide5.xml"/><Relationship Id="rId9" Type="http://schemas.openxmlformats.org/officeDocument/2006/relationships/slide" Target="slides/slide15.xml"/><Relationship Id="rId14" Type="http://schemas.openxmlformats.org/officeDocument/2006/relationships/slide" Target="slides/slide20.xml"/><Relationship Id="rId22" Type="http://schemas.openxmlformats.org/officeDocument/2006/relationships/slide" Target="slides/slide30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2946145" cy="496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828" tIns="45915" rIns="91828" bIns="45915" numCol="1" anchor="t" anchorCtr="0" compatLnSpc="1">
            <a:prstTxWarp prst="textNoShape">
              <a:avLst/>
            </a:prstTxWarp>
          </a:bodyPr>
          <a:lstStyle>
            <a:lvl1pPr algn="l" defTabSz="919699" eaLnBrk="1" hangingPunct="1">
              <a:spcBef>
                <a:spcPct val="0"/>
              </a:spcBef>
              <a:buClrTx/>
              <a:buFontTx/>
              <a:buNone/>
              <a:defRPr sz="1200" i="0"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530" y="0"/>
            <a:ext cx="2946145" cy="496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828" tIns="45915" rIns="91828" bIns="45915" numCol="1" anchor="t" anchorCtr="0" compatLnSpc="1">
            <a:prstTxWarp prst="textNoShape">
              <a:avLst/>
            </a:prstTxWarp>
          </a:bodyPr>
          <a:lstStyle>
            <a:lvl1pPr algn="r" defTabSz="919699" eaLnBrk="1" hangingPunct="1">
              <a:spcBef>
                <a:spcPct val="0"/>
              </a:spcBef>
              <a:buClrTx/>
              <a:buFontTx/>
              <a:buNone/>
              <a:defRPr sz="1200" i="0">
                <a:latin typeface="Times New Roman" pitchFamily="18" charset="0"/>
              </a:defRPr>
            </a:lvl1pPr>
          </a:lstStyle>
          <a:p>
            <a:fld id="{457EA0C0-5B0D-4D8E-8448-29C33B29C874}" type="datetime1">
              <a:rPr lang="en-US"/>
              <a:pPr/>
              <a:t>9/18/2025</a:t>
            </a:fld>
            <a:endParaRPr lang="en-US"/>
          </a:p>
        </p:txBody>
      </p:sp>
      <p:sp>
        <p:nvSpPr>
          <p:cNvPr id="717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9430306"/>
            <a:ext cx="2946145" cy="496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828" tIns="45915" rIns="91828" bIns="45915" numCol="1" anchor="b" anchorCtr="0" compatLnSpc="1">
            <a:prstTxWarp prst="textNoShape">
              <a:avLst/>
            </a:prstTxWarp>
          </a:bodyPr>
          <a:lstStyle>
            <a:lvl1pPr algn="l" defTabSz="919699" eaLnBrk="1" hangingPunct="1">
              <a:spcBef>
                <a:spcPct val="0"/>
              </a:spcBef>
              <a:buClrTx/>
              <a:buFontTx/>
              <a:buNone/>
              <a:defRPr sz="1200" i="0"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717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530" y="9430306"/>
            <a:ext cx="2946145" cy="496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828" tIns="45915" rIns="91828" bIns="45915" numCol="1" anchor="b" anchorCtr="0" compatLnSpc="1">
            <a:prstTxWarp prst="textNoShape">
              <a:avLst/>
            </a:prstTxWarp>
          </a:bodyPr>
          <a:lstStyle>
            <a:lvl1pPr algn="r" defTabSz="919699" eaLnBrk="1" hangingPunct="1">
              <a:spcBef>
                <a:spcPct val="0"/>
              </a:spcBef>
              <a:buClrTx/>
              <a:buFontTx/>
              <a:buNone/>
              <a:defRPr sz="1200" i="0">
                <a:latin typeface="Times New Roman" pitchFamily="18" charset="0"/>
              </a:defRPr>
            </a:lvl1pPr>
          </a:lstStyle>
          <a:p>
            <a:fld id="{93680765-A157-41AD-8F94-E152B15695B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716193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617538" y="487363"/>
            <a:ext cx="5626100" cy="4219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565628" y="5591625"/>
            <a:ext cx="5729738" cy="3427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cs-CZ" dirty="0"/>
              <a:t>Click to edit Master text styles</a:t>
            </a:r>
          </a:p>
        </p:txBody>
      </p:sp>
      <p:sp>
        <p:nvSpPr>
          <p:cNvPr id="5127" name="pg num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6033200" y="9548027"/>
            <a:ext cx="542583" cy="1829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  <a:spAutoFit/>
          </a:bodyPr>
          <a:lstStyle>
            <a:lvl1pPr algn="r" defTabSz="919699" eaLnBrk="1" hangingPunct="1">
              <a:spcBef>
                <a:spcPct val="0"/>
              </a:spcBef>
              <a:buClrTx/>
              <a:buFontTx/>
              <a:buNone/>
              <a:defRPr sz="1200" i="0"/>
            </a:lvl1pPr>
          </a:lstStyle>
          <a:p>
            <a:fld id="{42689D1E-D6FA-469F-A168-9573E3DAE983}" type="slidenum">
              <a:rPr lang="cs-CZ"/>
              <a:pPr/>
              <a:t>‹#›</a:t>
            </a:fld>
            <a:endParaRPr lang="cs-CZ"/>
          </a:p>
        </p:txBody>
      </p:sp>
      <p:sp>
        <p:nvSpPr>
          <p:cNvPr id="5137" name="McK Separator" hidden="1"/>
          <p:cNvSpPr>
            <a:spLocks noChangeShapeType="1"/>
          </p:cNvSpPr>
          <p:nvPr/>
        </p:nvSpPr>
        <p:spPr bwMode="auto">
          <a:xfrm>
            <a:off x="814685" y="1509677"/>
            <a:ext cx="5199079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lIns="92290" tIns="46145" rIns="92290" bIns="46145"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29927327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algn="l" rtl="0" fontAlgn="base">
      <a:lnSpc>
        <a:spcPct val="90000"/>
      </a:lnSpc>
      <a:spcBef>
        <a:spcPct val="30000"/>
      </a:spcBef>
      <a:spcAft>
        <a:spcPct val="0"/>
      </a:spcAft>
      <a:defRPr sz="1632" b="1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194367" algn="l" rtl="0" fontAlgn="base">
      <a:spcBef>
        <a:spcPct val="30000"/>
      </a:spcBef>
      <a:spcAft>
        <a:spcPct val="0"/>
      </a:spcAft>
      <a:defRPr sz="1224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388734" algn="l" rtl="0" fontAlgn="base">
      <a:spcBef>
        <a:spcPct val="30000"/>
      </a:spcBef>
      <a:spcAft>
        <a:spcPct val="0"/>
      </a:spcAft>
      <a:defRPr sz="1224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583101" algn="l" rtl="0" fontAlgn="base">
      <a:spcBef>
        <a:spcPct val="30000"/>
      </a:spcBef>
      <a:spcAft>
        <a:spcPct val="0"/>
      </a:spcAft>
      <a:defRPr sz="1224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777469" algn="l" rtl="0" fontAlgn="base">
      <a:spcBef>
        <a:spcPct val="30000"/>
      </a:spcBef>
      <a:spcAft>
        <a:spcPct val="0"/>
      </a:spcAft>
      <a:defRPr sz="1224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332406" algn="l" defTabSz="932962" rtl="0" eaLnBrk="1" latinLnBrk="0" hangingPunct="1">
      <a:defRPr sz="1224" kern="1200">
        <a:solidFill>
          <a:schemeClr val="tx1"/>
        </a:solidFill>
        <a:latin typeface="+mn-lt"/>
        <a:ea typeface="+mn-ea"/>
        <a:cs typeface="+mn-cs"/>
      </a:defRPr>
    </a:lvl6pPr>
    <a:lvl7pPr marL="2798887" algn="l" defTabSz="932962" rtl="0" eaLnBrk="1" latinLnBrk="0" hangingPunct="1">
      <a:defRPr sz="1224" kern="1200">
        <a:solidFill>
          <a:schemeClr val="tx1"/>
        </a:solidFill>
        <a:latin typeface="+mn-lt"/>
        <a:ea typeface="+mn-ea"/>
        <a:cs typeface="+mn-cs"/>
      </a:defRPr>
    </a:lvl7pPr>
    <a:lvl8pPr marL="3265368" algn="l" defTabSz="932962" rtl="0" eaLnBrk="1" latinLnBrk="0" hangingPunct="1">
      <a:defRPr sz="1224" kern="1200">
        <a:solidFill>
          <a:schemeClr val="tx1"/>
        </a:solidFill>
        <a:latin typeface="+mn-lt"/>
        <a:ea typeface="+mn-ea"/>
        <a:cs typeface="+mn-cs"/>
      </a:defRPr>
    </a:lvl8pPr>
    <a:lvl9pPr marL="3731849" algn="l" defTabSz="932962" rtl="0" eaLnBrk="1" latinLnBrk="0" hangingPunct="1">
      <a:defRPr sz="1224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689D1E-D6FA-469F-A168-9573E3DAE983}" type="slidenum">
              <a:rPr lang="cs-CZ" smtClean="0"/>
              <a:pPr/>
              <a:t>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8125402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689D1E-D6FA-469F-A168-9573E3DAE983}" type="slidenum">
              <a:rPr lang="cs-CZ" smtClean="0"/>
              <a:pPr/>
              <a:t>14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8239285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689D1E-D6FA-469F-A168-9573E3DAE983}" type="slidenum">
              <a:rPr lang="cs-CZ" smtClean="0"/>
              <a:pPr/>
              <a:t>15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9575368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689D1E-D6FA-469F-A168-9573E3DAE983}" type="slidenum">
              <a:rPr lang="cs-CZ" smtClean="0"/>
              <a:pPr/>
              <a:t>16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3090854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689D1E-D6FA-469F-A168-9573E3DAE983}" type="slidenum">
              <a:rPr lang="cs-CZ" smtClean="0"/>
              <a:pPr/>
              <a:t>17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4406520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689D1E-D6FA-469F-A168-9573E3DAE983}" type="slidenum">
              <a:rPr lang="cs-CZ" smtClean="0"/>
              <a:pPr/>
              <a:t>18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857507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689D1E-D6FA-469F-A168-9573E3DAE983}" type="slidenum">
              <a:rPr lang="cs-CZ" smtClean="0"/>
              <a:pPr/>
              <a:t>19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92712245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689D1E-D6FA-469F-A168-9573E3DAE983}" type="slidenum">
              <a:rPr lang="cs-CZ" smtClean="0"/>
              <a:pPr/>
              <a:t>20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4450403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689D1E-D6FA-469F-A168-9573E3DAE983}" type="slidenum">
              <a:rPr lang="cs-CZ" smtClean="0"/>
              <a:pPr/>
              <a:t>23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45508826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689D1E-D6FA-469F-A168-9573E3DAE983}" type="slidenum">
              <a:rPr lang="cs-CZ" smtClean="0"/>
              <a:pPr/>
              <a:t>24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23284347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689D1E-D6FA-469F-A168-9573E3DAE983}" type="slidenum">
              <a:rPr lang="cs-CZ" smtClean="0"/>
              <a:pPr/>
              <a:t>25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7168661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689D1E-D6FA-469F-A168-9573E3DAE983}" type="slidenum">
              <a:rPr lang="cs-CZ" smtClean="0"/>
              <a:pPr/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99086487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689D1E-D6FA-469F-A168-9573E3DAE983}" type="slidenum">
              <a:rPr lang="cs-CZ" smtClean="0"/>
              <a:pPr/>
              <a:t>26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82261359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689D1E-D6FA-469F-A168-9573E3DAE983}" type="slidenum">
              <a:rPr lang="cs-CZ" smtClean="0"/>
              <a:pPr/>
              <a:t>27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65088402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689D1E-D6FA-469F-A168-9573E3DAE983}" type="slidenum">
              <a:rPr lang="cs-CZ" smtClean="0"/>
              <a:pPr/>
              <a:t>28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00552965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689D1E-D6FA-469F-A168-9573E3DAE983}" type="slidenum">
              <a:rPr lang="cs-CZ" smtClean="0"/>
              <a:pPr/>
              <a:t>29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66247599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689D1E-D6FA-469F-A168-9573E3DAE983}" type="slidenum">
              <a:rPr lang="cs-CZ" smtClean="0"/>
              <a:pPr/>
              <a:t>30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78079110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689D1E-D6FA-469F-A168-9573E3DAE983}" type="slidenum">
              <a:rPr lang="cs-CZ" smtClean="0"/>
              <a:pPr/>
              <a:t>31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72780920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689D1E-D6FA-469F-A168-9573E3DAE983}" type="slidenum">
              <a:rPr lang="cs-CZ" smtClean="0"/>
              <a:pPr/>
              <a:t>33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5904984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689D1E-D6FA-469F-A168-9573E3DAE983}" type="slidenum">
              <a:rPr lang="cs-CZ" smtClean="0"/>
              <a:pPr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1095924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689D1E-D6FA-469F-A168-9573E3DAE983}" type="slidenum">
              <a:rPr lang="cs-CZ" smtClean="0"/>
              <a:pPr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5572264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689D1E-D6FA-469F-A168-9573E3DAE983}" type="slidenum">
              <a:rPr lang="cs-CZ" smtClean="0"/>
              <a:pPr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4942412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689D1E-D6FA-469F-A168-9573E3DAE983}" type="slidenum">
              <a:rPr lang="cs-CZ" smtClean="0"/>
              <a:pPr/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539971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689D1E-D6FA-469F-A168-9573E3DAE983}" type="slidenum">
              <a:rPr lang="cs-CZ" smtClean="0"/>
              <a:pPr/>
              <a:t>10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4105844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689D1E-D6FA-469F-A168-9573E3DAE983}" type="slidenum">
              <a:rPr lang="cs-CZ" smtClean="0"/>
              <a:pPr/>
              <a:t>11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7311028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689D1E-D6FA-469F-A168-9573E3DAE983}" type="slidenum">
              <a:rPr lang="cs-CZ" smtClean="0"/>
              <a:pPr/>
              <a:t>12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178422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5.jpeg"/><Relationship Id="rId4" Type="http://schemas.openxmlformats.org/officeDocument/2006/relationships/image" Target="../media/image1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5.jpeg"/><Relationship Id="rId4" Type="http://schemas.openxmlformats.org/officeDocument/2006/relationships/image" Target="../media/image1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66" name="Picture 4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716449" cy="51811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Nadpis 1"/>
          <p:cNvSpPr>
            <a:spLocks noGrp="1"/>
          </p:cNvSpPr>
          <p:nvPr>
            <p:ph type="ctrTitle" hasCustomPrompt="1"/>
          </p:nvPr>
        </p:nvSpPr>
        <p:spPr>
          <a:xfrm>
            <a:off x="1959104" y="2285640"/>
            <a:ext cx="6767623" cy="2131489"/>
          </a:xfrm>
        </p:spPr>
        <p:txBody>
          <a:bodyPr anchor="t">
            <a:normAutofit/>
          </a:bodyPr>
          <a:lstStyle>
            <a:lvl1pPr algn="l">
              <a:defRPr sz="5400" b="0" baseline="0">
                <a:solidFill>
                  <a:srgbClr val="084686"/>
                </a:solidFill>
              </a:defRPr>
            </a:lvl1pPr>
          </a:lstStyle>
          <a:p>
            <a:r>
              <a:rPr lang="cs-CZ" dirty="0"/>
              <a:t>Název prezentace</a:t>
            </a: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100" i="0">
                <a:solidFill>
                  <a:srgbClr val="57575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100" i="0">
                <a:solidFill>
                  <a:srgbClr val="57575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fld id="{482F267E-5537-4CF6-843B-2CC79DD70A58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8" name="Podnadpis 2"/>
          <p:cNvSpPr txBox="1">
            <a:spLocks/>
          </p:cNvSpPr>
          <p:nvPr userDrawn="1"/>
        </p:nvSpPr>
        <p:spPr>
          <a:xfrm>
            <a:off x="6999439" y="5758699"/>
            <a:ext cx="739193" cy="2160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400" b="1" kern="1200">
                <a:solidFill>
                  <a:schemeClr val="tx1">
                    <a:tint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fontAlgn="auto">
              <a:spcAft>
                <a:spcPts val="0"/>
              </a:spcAft>
              <a:buClrTx/>
            </a:pPr>
            <a:r>
              <a:rPr lang="cs-CZ" sz="1100" b="0" i="0" dirty="0">
                <a:solidFill>
                  <a:srgbClr val="575756"/>
                </a:solidFill>
              </a:rPr>
              <a:t>Datum:</a:t>
            </a:r>
          </a:p>
        </p:txBody>
      </p:sp>
      <p:sp>
        <p:nvSpPr>
          <p:cNvPr id="13" name="Podnadpis 2"/>
          <p:cNvSpPr txBox="1">
            <a:spLocks/>
          </p:cNvSpPr>
          <p:nvPr userDrawn="1"/>
        </p:nvSpPr>
        <p:spPr>
          <a:xfrm>
            <a:off x="4136692" y="5755354"/>
            <a:ext cx="1040849" cy="2160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400" b="1" kern="1200">
                <a:solidFill>
                  <a:schemeClr val="tx1">
                    <a:tint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fontAlgn="auto">
              <a:spcAft>
                <a:spcPts val="0"/>
              </a:spcAft>
              <a:buClrTx/>
            </a:pPr>
            <a:r>
              <a:rPr lang="cs-CZ" sz="1100" b="0" i="0" dirty="0">
                <a:solidFill>
                  <a:srgbClr val="575756"/>
                </a:solidFill>
              </a:rPr>
              <a:t>Zpracoval(a):</a:t>
            </a:r>
          </a:p>
        </p:txBody>
      </p:sp>
      <p:sp>
        <p:nvSpPr>
          <p:cNvPr id="19" name="Zástupný symbol pro text 18"/>
          <p:cNvSpPr>
            <a:spLocks noGrp="1"/>
          </p:cNvSpPr>
          <p:nvPr>
            <p:ph type="body" sz="quarter" idx="13" hasCustomPrompt="1"/>
          </p:nvPr>
        </p:nvSpPr>
        <p:spPr>
          <a:xfrm>
            <a:off x="7633172" y="5755355"/>
            <a:ext cx="1060501" cy="216000"/>
          </a:xfrm>
        </p:spPr>
        <p:txBody>
          <a:bodyPr>
            <a:noAutofit/>
          </a:bodyPr>
          <a:lstStyle>
            <a:lvl1pPr marL="0" indent="0">
              <a:buNone/>
              <a:defRPr sz="1100" baseline="0">
                <a:solidFill>
                  <a:srgbClr val="575756"/>
                </a:solidFill>
              </a:defRPr>
            </a:lvl1pPr>
          </a:lstStyle>
          <a:p>
            <a:pPr lvl="0"/>
            <a:r>
              <a:rPr lang="cs-CZ" dirty="0"/>
              <a:t>Datum</a:t>
            </a:r>
          </a:p>
        </p:txBody>
      </p:sp>
      <p:sp>
        <p:nvSpPr>
          <p:cNvPr id="21" name="Zástupný symbol pro text 20"/>
          <p:cNvSpPr>
            <a:spLocks noGrp="1"/>
          </p:cNvSpPr>
          <p:nvPr>
            <p:ph type="body" sz="quarter" idx="14" hasCustomPrompt="1"/>
          </p:nvPr>
        </p:nvSpPr>
        <p:spPr>
          <a:xfrm>
            <a:off x="5085300" y="5756879"/>
            <a:ext cx="2042886" cy="216047"/>
          </a:xfrm>
        </p:spPr>
        <p:txBody>
          <a:bodyPr>
            <a:noAutofit/>
          </a:bodyPr>
          <a:lstStyle>
            <a:lvl1pPr marL="0" indent="0" algn="l">
              <a:buNone/>
              <a:defRPr sz="1100" baseline="0">
                <a:solidFill>
                  <a:srgbClr val="575756"/>
                </a:solidFill>
              </a:defRPr>
            </a:lvl1pPr>
          </a:lstStyle>
          <a:p>
            <a:pPr lvl="0"/>
            <a:r>
              <a:rPr lang="cs-CZ" dirty="0"/>
              <a:t>Jméno</a:t>
            </a:r>
          </a:p>
        </p:txBody>
      </p:sp>
      <p:grpSp>
        <p:nvGrpSpPr>
          <p:cNvPr id="55" name="Skupina 54"/>
          <p:cNvGrpSpPr/>
          <p:nvPr userDrawn="1"/>
        </p:nvGrpSpPr>
        <p:grpSpPr>
          <a:xfrm>
            <a:off x="4398295" y="278579"/>
            <a:ext cx="4493324" cy="248207"/>
            <a:chOff x="4044949" y="280533"/>
            <a:chExt cx="4493324" cy="248207"/>
          </a:xfrm>
        </p:grpSpPr>
        <p:pic>
          <p:nvPicPr>
            <p:cNvPr id="58" name="Obrázek 57"/>
            <p:cNvPicPr>
              <a:picLocks noChangeAspect="1"/>
            </p:cNvPicPr>
            <p:nvPr userDrawn="1"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044949" y="280533"/>
              <a:ext cx="367775" cy="246253"/>
            </a:xfrm>
            <a:prstGeom prst="rect">
              <a:avLst/>
            </a:prstGeom>
          </p:spPr>
        </p:pic>
        <p:pic>
          <p:nvPicPr>
            <p:cNvPr id="59" name="Obrázek 58"/>
            <p:cNvPicPr>
              <a:picLocks noChangeAspect="1"/>
            </p:cNvPicPr>
            <p:nvPr userDrawn="1"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454931" y="281510"/>
              <a:ext cx="367775" cy="246253"/>
            </a:xfrm>
            <a:prstGeom prst="rect">
              <a:avLst/>
            </a:prstGeom>
          </p:spPr>
        </p:pic>
        <p:pic>
          <p:nvPicPr>
            <p:cNvPr id="60" name="Obrázek 59"/>
            <p:cNvPicPr>
              <a:picLocks noChangeAspect="1"/>
            </p:cNvPicPr>
            <p:nvPr userDrawn="1"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0478" y="281510"/>
              <a:ext cx="367775" cy="246253"/>
            </a:xfrm>
            <a:prstGeom prst="rect">
              <a:avLst/>
            </a:prstGeom>
          </p:spPr>
        </p:pic>
        <p:pic>
          <p:nvPicPr>
            <p:cNvPr id="61" name="Obrázek 60"/>
            <p:cNvPicPr>
              <a:picLocks noChangeAspect="1"/>
            </p:cNvPicPr>
            <p:nvPr userDrawn="1"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280460" y="282487"/>
              <a:ext cx="367775" cy="246253"/>
            </a:xfrm>
            <a:prstGeom prst="rect">
              <a:avLst/>
            </a:prstGeom>
          </p:spPr>
        </p:pic>
        <p:pic>
          <p:nvPicPr>
            <p:cNvPr id="62" name="Obrázek 61"/>
            <p:cNvPicPr>
              <a:picLocks noChangeAspect="1"/>
            </p:cNvPicPr>
            <p:nvPr userDrawn="1"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696056" y="281510"/>
              <a:ext cx="367775" cy="246253"/>
            </a:xfrm>
            <a:prstGeom prst="rect">
              <a:avLst/>
            </a:prstGeom>
          </p:spPr>
        </p:pic>
        <p:pic>
          <p:nvPicPr>
            <p:cNvPr id="63" name="Obrázek 62"/>
            <p:cNvPicPr>
              <a:picLocks noChangeAspect="1"/>
            </p:cNvPicPr>
            <p:nvPr userDrawn="1"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106038" y="282487"/>
              <a:ext cx="367775" cy="246253"/>
            </a:xfrm>
            <a:prstGeom prst="rect">
              <a:avLst/>
            </a:prstGeom>
          </p:spPr>
        </p:pic>
        <p:pic>
          <p:nvPicPr>
            <p:cNvPr id="64" name="Obrázek 63"/>
            <p:cNvPicPr>
              <a:picLocks noChangeAspect="1"/>
            </p:cNvPicPr>
            <p:nvPr userDrawn="1"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518877" y="281509"/>
              <a:ext cx="367775" cy="246253"/>
            </a:xfrm>
            <a:prstGeom prst="rect">
              <a:avLst/>
            </a:prstGeom>
          </p:spPr>
        </p:pic>
        <p:pic>
          <p:nvPicPr>
            <p:cNvPr id="65" name="Obrázek 64"/>
            <p:cNvPicPr>
              <a:picLocks noChangeAspect="1"/>
            </p:cNvPicPr>
            <p:nvPr userDrawn="1"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928859" y="282486"/>
              <a:ext cx="367775" cy="246253"/>
            </a:xfrm>
            <a:prstGeom prst="rect">
              <a:avLst/>
            </a:prstGeom>
          </p:spPr>
        </p:pic>
        <p:pic>
          <p:nvPicPr>
            <p:cNvPr id="66" name="Obrázek 65"/>
            <p:cNvPicPr>
              <a:picLocks noChangeAspect="1"/>
            </p:cNvPicPr>
            <p:nvPr userDrawn="1"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44455" y="281509"/>
              <a:ext cx="367775" cy="246253"/>
            </a:xfrm>
            <a:prstGeom prst="rect">
              <a:avLst/>
            </a:prstGeom>
          </p:spPr>
        </p:pic>
        <p:pic>
          <p:nvPicPr>
            <p:cNvPr id="67" name="Obrázek 66"/>
            <p:cNvPicPr>
              <a:picLocks noChangeAspect="1"/>
            </p:cNvPicPr>
            <p:nvPr userDrawn="1"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754437" y="282486"/>
              <a:ext cx="367775" cy="246253"/>
            </a:xfrm>
            <a:prstGeom prst="rect">
              <a:avLst/>
            </a:prstGeom>
          </p:spPr>
        </p:pic>
        <p:pic>
          <p:nvPicPr>
            <p:cNvPr id="68" name="Obrázek 67"/>
            <p:cNvPicPr>
              <a:picLocks noChangeAspect="1"/>
            </p:cNvPicPr>
            <p:nvPr userDrawn="1"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170498" y="282487"/>
              <a:ext cx="367775" cy="246253"/>
            </a:xfrm>
            <a:prstGeom prst="rect">
              <a:avLst/>
            </a:prstGeom>
          </p:spPr>
        </p:pic>
      </p:grpSp>
      <p:pic>
        <p:nvPicPr>
          <p:cNvPr id="28" name="Obrázek 27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6384" y="6279914"/>
            <a:ext cx="217419" cy="3969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9" name="TextovéPole 2"/>
          <p:cNvSpPr txBox="1">
            <a:spLocks noChangeArrowheads="1"/>
          </p:cNvSpPr>
          <p:nvPr userDrawn="1"/>
        </p:nvSpPr>
        <p:spPr bwMode="auto">
          <a:xfrm>
            <a:off x="785715" y="6290636"/>
            <a:ext cx="1727670" cy="3754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>
              <a:lnSpc>
                <a:spcPct val="115000"/>
              </a:lnSpc>
              <a:defRPr/>
            </a:pPr>
            <a:r>
              <a:rPr lang="cs-CZ" sz="800" dirty="0">
                <a:solidFill>
                  <a:srgbClr val="5F5F5F"/>
                </a:solidFill>
                <a:latin typeface="Tahoma" pitchFamily="34" charset="0"/>
              </a:rPr>
              <a:t>Zavedli jsme systém</a:t>
            </a:r>
          </a:p>
          <a:p>
            <a:pPr algn="just" eaLnBrk="1" hangingPunct="1">
              <a:lnSpc>
                <a:spcPct val="115000"/>
              </a:lnSpc>
              <a:defRPr/>
            </a:pPr>
            <a:r>
              <a:rPr lang="cs-CZ" sz="800" dirty="0">
                <a:solidFill>
                  <a:srgbClr val="5F5F5F"/>
                </a:solidFill>
                <a:latin typeface="Tahoma" pitchFamily="34" charset="0"/>
              </a:rPr>
              <a:t>environmentálního řízení a auditu</a:t>
            </a:r>
          </a:p>
        </p:txBody>
      </p:sp>
      <p:cxnSp>
        <p:nvCxnSpPr>
          <p:cNvPr id="4" name="Přímá spojnice 3"/>
          <p:cNvCxnSpPr/>
          <p:nvPr userDrawn="1"/>
        </p:nvCxnSpPr>
        <p:spPr>
          <a:xfrm>
            <a:off x="1814790" y="2490323"/>
            <a:ext cx="4888" cy="3570235"/>
          </a:xfrm>
          <a:prstGeom prst="line">
            <a:avLst/>
          </a:prstGeom>
          <a:ln w="25400">
            <a:solidFill>
              <a:srgbClr val="A6A6A6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8" name="Picture 4" descr="C:\Users\msk_hosek2106\Desktop\logo_MSK_15_let_big.jpg"/>
          <p:cNvPicPr>
            <a:picLocks noChangeAspect="1" noChangeArrowheads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4714" y="5470397"/>
            <a:ext cx="1828800" cy="5699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03728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725213"/>
            <a:ext cx="5486400" cy="4002361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/>
              <a:t>Kliknutím na ikonu přidáte obrázek.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2F267E-5537-4CF6-843B-2CC79DD70A5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51103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2F267E-5537-4CF6-843B-2CC79DD70A5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7872410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788276"/>
            <a:ext cx="2057400" cy="5337887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804041"/>
            <a:ext cx="6019800" cy="5322122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2F267E-5537-4CF6-843B-2CC79DD70A5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237627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Nadpis a tabul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00075" y="1558925"/>
            <a:ext cx="8220075" cy="646113"/>
          </a:xfrm>
        </p:spPr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abulku 2"/>
          <p:cNvSpPr>
            <a:spLocks noGrp="1"/>
          </p:cNvSpPr>
          <p:nvPr>
            <p:ph type="tbl" idx="1"/>
          </p:nvPr>
        </p:nvSpPr>
        <p:spPr>
          <a:xfrm>
            <a:off x="611188" y="2276475"/>
            <a:ext cx="8208962" cy="3992563"/>
          </a:xfrm>
        </p:spPr>
        <p:txBody>
          <a:bodyPr/>
          <a:lstStyle/>
          <a:p>
            <a:pPr lvl="0"/>
            <a:endParaRPr lang="cs-CZ" noProof="0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186539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Úvodní snímek - alternativní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66" name="Picture 4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716449" cy="51811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Nadpis 1"/>
          <p:cNvSpPr>
            <a:spLocks noGrp="1"/>
          </p:cNvSpPr>
          <p:nvPr>
            <p:ph type="ctrTitle" hasCustomPrompt="1"/>
          </p:nvPr>
        </p:nvSpPr>
        <p:spPr>
          <a:xfrm>
            <a:off x="1959104" y="2285640"/>
            <a:ext cx="6767623" cy="2131489"/>
          </a:xfrm>
        </p:spPr>
        <p:txBody>
          <a:bodyPr anchor="t">
            <a:normAutofit/>
          </a:bodyPr>
          <a:lstStyle>
            <a:lvl1pPr algn="l">
              <a:defRPr sz="5400" b="0" baseline="0">
                <a:solidFill>
                  <a:srgbClr val="004289"/>
                </a:solidFill>
              </a:defRPr>
            </a:lvl1pPr>
          </a:lstStyle>
          <a:p>
            <a:r>
              <a:rPr lang="cs-CZ" dirty="0"/>
              <a:t>Název prezentace</a:t>
            </a: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575756"/>
                </a:solidFill>
              </a:defRPr>
            </a:lvl1pPr>
          </a:lstStyle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100" i="0">
                <a:solidFill>
                  <a:srgbClr val="57575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fld id="{482F267E-5537-4CF6-843B-2CC79DD70A58}" type="slidenum">
              <a:rPr lang="cs-CZ" smtClean="0"/>
              <a:pPr/>
              <a:t>‹#›</a:t>
            </a:fld>
            <a:endParaRPr lang="cs-CZ" dirty="0"/>
          </a:p>
        </p:txBody>
      </p:sp>
      <p:grpSp>
        <p:nvGrpSpPr>
          <p:cNvPr id="55" name="Skupina 54"/>
          <p:cNvGrpSpPr/>
          <p:nvPr userDrawn="1"/>
        </p:nvGrpSpPr>
        <p:grpSpPr>
          <a:xfrm>
            <a:off x="4398295" y="278579"/>
            <a:ext cx="4493324" cy="248207"/>
            <a:chOff x="4044949" y="280533"/>
            <a:chExt cx="4493324" cy="248207"/>
          </a:xfrm>
        </p:grpSpPr>
        <p:pic>
          <p:nvPicPr>
            <p:cNvPr id="58" name="Obrázek 57"/>
            <p:cNvPicPr>
              <a:picLocks noChangeAspect="1"/>
            </p:cNvPicPr>
            <p:nvPr userDrawn="1"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044949" y="280533"/>
              <a:ext cx="367775" cy="246253"/>
            </a:xfrm>
            <a:prstGeom prst="rect">
              <a:avLst/>
            </a:prstGeom>
          </p:spPr>
        </p:pic>
        <p:pic>
          <p:nvPicPr>
            <p:cNvPr id="59" name="Obrázek 58"/>
            <p:cNvPicPr>
              <a:picLocks noChangeAspect="1"/>
            </p:cNvPicPr>
            <p:nvPr userDrawn="1"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454931" y="281510"/>
              <a:ext cx="367775" cy="246253"/>
            </a:xfrm>
            <a:prstGeom prst="rect">
              <a:avLst/>
            </a:prstGeom>
          </p:spPr>
        </p:pic>
        <p:pic>
          <p:nvPicPr>
            <p:cNvPr id="60" name="Obrázek 59"/>
            <p:cNvPicPr>
              <a:picLocks noChangeAspect="1"/>
            </p:cNvPicPr>
            <p:nvPr userDrawn="1"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0478" y="281510"/>
              <a:ext cx="367775" cy="246253"/>
            </a:xfrm>
            <a:prstGeom prst="rect">
              <a:avLst/>
            </a:prstGeom>
          </p:spPr>
        </p:pic>
        <p:pic>
          <p:nvPicPr>
            <p:cNvPr id="61" name="Obrázek 60"/>
            <p:cNvPicPr>
              <a:picLocks noChangeAspect="1"/>
            </p:cNvPicPr>
            <p:nvPr userDrawn="1"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280460" y="282487"/>
              <a:ext cx="367775" cy="246253"/>
            </a:xfrm>
            <a:prstGeom prst="rect">
              <a:avLst/>
            </a:prstGeom>
          </p:spPr>
        </p:pic>
        <p:pic>
          <p:nvPicPr>
            <p:cNvPr id="62" name="Obrázek 61"/>
            <p:cNvPicPr>
              <a:picLocks noChangeAspect="1"/>
            </p:cNvPicPr>
            <p:nvPr userDrawn="1"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696056" y="281510"/>
              <a:ext cx="367775" cy="246253"/>
            </a:xfrm>
            <a:prstGeom prst="rect">
              <a:avLst/>
            </a:prstGeom>
          </p:spPr>
        </p:pic>
        <p:pic>
          <p:nvPicPr>
            <p:cNvPr id="63" name="Obrázek 62"/>
            <p:cNvPicPr>
              <a:picLocks noChangeAspect="1"/>
            </p:cNvPicPr>
            <p:nvPr userDrawn="1"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106038" y="282487"/>
              <a:ext cx="367775" cy="246253"/>
            </a:xfrm>
            <a:prstGeom prst="rect">
              <a:avLst/>
            </a:prstGeom>
          </p:spPr>
        </p:pic>
        <p:pic>
          <p:nvPicPr>
            <p:cNvPr id="64" name="Obrázek 63"/>
            <p:cNvPicPr>
              <a:picLocks noChangeAspect="1"/>
            </p:cNvPicPr>
            <p:nvPr userDrawn="1"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518877" y="281509"/>
              <a:ext cx="367775" cy="246253"/>
            </a:xfrm>
            <a:prstGeom prst="rect">
              <a:avLst/>
            </a:prstGeom>
          </p:spPr>
        </p:pic>
        <p:pic>
          <p:nvPicPr>
            <p:cNvPr id="65" name="Obrázek 64"/>
            <p:cNvPicPr>
              <a:picLocks noChangeAspect="1"/>
            </p:cNvPicPr>
            <p:nvPr userDrawn="1"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928859" y="282486"/>
              <a:ext cx="367775" cy="246253"/>
            </a:xfrm>
            <a:prstGeom prst="rect">
              <a:avLst/>
            </a:prstGeom>
          </p:spPr>
        </p:pic>
        <p:pic>
          <p:nvPicPr>
            <p:cNvPr id="66" name="Obrázek 65"/>
            <p:cNvPicPr>
              <a:picLocks noChangeAspect="1"/>
            </p:cNvPicPr>
            <p:nvPr userDrawn="1"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44455" y="281509"/>
              <a:ext cx="367775" cy="246253"/>
            </a:xfrm>
            <a:prstGeom prst="rect">
              <a:avLst/>
            </a:prstGeom>
          </p:spPr>
        </p:pic>
        <p:pic>
          <p:nvPicPr>
            <p:cNvPr id="67" name="Obrázek 66"/>
            <p:cNvPicPr>
              <a:picLocks noChangeAspect="1"/>
            </p:cNvPicPr>
            <p:nvPr userDrawn="1"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754437" y="282486"/>
              <a:ext cx="367775" cy="246253"/>
            </a:xfrm>
            <a:prstGeom prst="rect">
              <a:avLst/>
            </a:prstGeom>
          </p:spPr>
        </p:pic>
        <p:pic>
          <p:nvPicPr>
            <p:cNvPr id="68" name="Obrázek 67"/>
            <p:cNvPicPr>
              <a:picLocks noChangeAspect="1"/>
            </p:cNvPicPr>
            <p:nvPr userDrawn="1"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170498" y="282487"/>
              <a:ext cx="367775" cy="246253"/>
            </a:xfrm>
            <a:prstGeom prst="rect">
              <a:avLst/>
            </a:prstGeom>
          </p:spPr>
        </p:pic>
      </p:grpSp>
      <p:pic>
        <p:nvPicPr>
          <p:cNvPr id="28" name="Obrázek 27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6384" y="6279914"/>
            <a:ext cx="217419" cy="3969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9" name="TextovéPole 2"/>
          <p:cNvSpPr txBox="1">
            <a:spLocks noChangeArrowheads="1"/>
          </p:cNvSpPr>
          <p:nvPr userDrawn="1"/>
        </p:nvSpPr>
        <p:spPr bwMode="auto">
          <a:xfrm>
            <a:off x="785715" y="6290636"/>
            <a:ext cx="1727670" cy="3754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>
              <a:lnSpc>
                <a:spcPct val="115000"/>
              </a:lnSpc>
              <a:defRPr/>
            </a:pPr>
            <a:r>
              <a:rPr lang="cs-CZ" sz="800" dirty="0">
                <a:solidFill>
                  <a:srgbClr val="5F5F5F"/>
                </a:solidFill>
                <a:latin typeface="Tahoma" pitchFamily="34" charset="0"/>
              </a:rPr>
              <a:t>Zavedli jsme systém</a:t>
            </a:r>
          </a:p>
          <a:p>
            <a:pPr algn="just" eaLnBrk="1" hangingPunct="1">
              <a:lnSpc>
                <a:spcPct val="115000"/>
              </a:lnSpc>
              <a:defRPr/>
            </a:pPr>
            <a:r>
              <a:rPr lang="cs-CZ" sz="800" dirty="0">
                <a:solidFill>
                  <a:srgbClr val="5F5F5F"/>
                </a:solidFill>
                <a:latin typeface="Tahoma" pitchFamily="34" charset="0"/>
              </a:rPr>
              <a:t>environmentálního řízení a auditu</a:t>
            </a:r>
          </a:p>
        </p:txBody>
      </p:sp>
      <p:sp>
        <p:nvSpPr>
          <p:cNvPr id="27" name="Zástupný symbol pro text 20"/>
          <p:cNvSpPr>
            <a:spLocks noGrp="1"/>
          </p:cNvSpPr>
          <p:nvPr>
            <p:ph type="body" sz="quarter" idx="14" hasCustomPrompt="1"/>
          </p:nvPr>
        </p:nvSpPr>
        <p:spPr>
          <a:xfrm>
            <a:off x="4231757" y="5756879"/>
            <a:ext cx="4475973" cy="229251"/>
          </a:xfrm>
        </p:spPr>
        <p:txBody>
          <a:bodyPr>
            <a:noAutofit/>
          </a:bodyPr>
          <a:lstStyle>
            <a:lvl1pPr marL="0" indent="0" algn="l">
              <a:buNone/>
              <a:defRPr sz="1100" baseline="0">
                <a:solidFill>
                  <a:srgbClr val="575756"/>
                </a:solidFill>
              </a:defRPr>
            </a:lvl1pPr>
          </a:lstStyle>
          <a:p>
            <a:pPr lvl="0"/>
            <a:r>
              <a:rPr lang="cs-CZ" dirty="0"/>
              <a:t>Alternativní text</a:t>
            </a:r>
          </a:p>
        </p:txBody>
      </p:sp>
      <p:cxnSp>
        <p:nvCxnSpPr>
          <p:cNvPr id="23" name="Přímá spojnice 22"/>
          <p:cNvCxnSpPr/>
          <p:nvPr userDrawn="1"/>
        </p:nvCxnSpPr>
        <p:spPr>
          <a:xfrm>
            <a:off x="1814790" y="2490323"/>
            <a:ext cx="4888" cy="3570235"/>
          </a:xfrm>
          <a:prstGeom prst="line">
            <a:avLst/>
          </a:prstGeom>
          <a:ln w="25400">
            <a:solidFill>
              <a:srgbClr val="A6A6A6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4" name="Picture 4" descr="C:\Users\msk_hosek2106\Desktop\logo_MSK_15_let_big.jpg"/>
          <p:cNvPicPr>
            <a:picLocks noChangeAspect="1" noChangeArrowheads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4714" y="5470397"/>
            <a:ext cx="1828800" cy="5699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963120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2F267E-5537-4CF6-843B-2CC79DD70A5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585308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2F267E-5537-4CF6-843B-2CC79DD70A5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531380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2F267E-5537-4CF6-843B-2CC79DD70A5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836177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2F267E-5537-4CF6-843B-2CC79DD70A5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422182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2F267E-5537-4CF6-843B-2CC79DD70A5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803204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2F267E-5537-4CF6-843B-2CC79DD70A5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224526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40882"/>
            <a:ext cx="3008313" cy="105825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740883"/>
            <a:ext cx="5111750" cy="542600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902934"/>
            <a:ext cx="3008313" cy="427205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2F267E-5537-4CF6-843B-2CC79DD70A5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731205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3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14669" y="1084519"/>
            <a:ext cx="4837814" cy="5564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cs-CZ" dirty="0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765005"/>
            <a:ext cx="8229600" cy="436115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dirty="0"/>
              <a:t>Kliknutím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 i="0">
                <a:solidFill>
                  <a:srgbClr val="57575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i="0">
                <a:solidFill>
                  <a:srgbClr val="57575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fld id="{482F267E-5537-4CF6-843B-2CC79DD70A58}" type="slidenum">
              <a:rPr lang="cs-CZ" smtClean="0"/>
              <a:pPr/>
              <a:t>‹#›</a:t>
            </a:fld>
            <a:endParaRPr lang="cs-CZ" dirty="0"/>
          </a:p>
        </p:txBody>
      </p:sp>
      <p:pic>
        <p:nvPicPr>
          <p:cNvPr id="8" name="Obrázek 7"/>
          <p:cNvPicPr>
            <a:picLocks noChangeAspect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6384" y="6279914"/>
            <a:ext cx="217419" cy="3969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extovéPole 2"/>
          <p:cNvSpPr txBox="1">
            <a:spLocks noChangeArrowheads="1"/>
          </p:cNvSpPr>
          <p:nvPr/>
        </p:nvSpPr>
        <p:spPr bwMode="auto">
          <a:xfrm>
            <a:off x="785715" y="6290636"/>
            <a:ext cx="1727670" cy="3754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>
              <a:lnSpc>
                <a:spcPct val="115000"/>
              </a:lnSpc>
              <a:defRPr/>
            </a:pPr>
            <a:r>
              <a:rPr lang="cs-CZ" sz="800" dirty="0">
                <a:solidFill>
                  <a:srgbClr val="5F5F5F"/>
                </a:solidFill>
                <a:latin typeface="Tahoma" pitchFamily="34" charset="0"/>
              </a:rPr>
              <a:t>Zavedli jsme systém</a:t>
            </a:r>
          </a:p>
          <a:p>
            <a:pPr algn="just" eaLnBrk="1" hangingPunct="1">
              <a:lnSpc>
                <a:spcPct val="115000"/>
              </a:lnSpc>
              <a:defRPr/>
            </a:pPr>
            <a:r>
              <a:rPr lang="cs-CZ" sz="800" dirty="0">
                <a:solidFill>
                  <a:srgbClr val="5F5F5F"/>
                </a:solidFill>
                <a:latin typeface="Tahoma" pitchFamily="34" charset="0"/>
              </a:rPr>
              <a:t>environmentálního řízení a auditu</a:t>
            </a:r>
          </a:p>
        </p:txBody>
      </p:sp>
      <p:pic>
        <p:nvPicPr>
          <p:cNvPr id="10" name="Obrázek 9"/>
          <p:cNvPicPr>
            <a:picLocks noChangeAspect="1"/>
          </p:cNvPicPr>
          <p:nvPr/>
        </p:nvPicPr>
        <p:blipFill rotWithShape="1"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328152" y="166786"/>
            <a:ext cx="2155616" cy="720000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grpSp>
        <p:nvGrpSpPr>
          <p:cNvPr id="31" name="Skupina 30"/>
          <p:cNvGrpSpPr/>
          <p:nvPr/>
        </p:nvGrpSpPr>
        <p:grpSpPr>
          <a:xfrm>
            <a:off x="3576141" y="280533"/>
            <a:ext cx="5318902" cy="248207"/>
            <a:chOff x="3219371" y="280533"/>
            <a:chExt cx="5318902" cy="248207"/>
          </a:xfrm>
        </p:grpSpPr>
        <p:pic>
          <p:nvPicPr>
            <p:cNvPr id="14" name="Obrázek 13"/>
            <p:cNvPicPr>
              <a:picLocks noChangeAspect="1"/>
            </p:cNvPicPr>
            <p:nvPr userDrawn="1"/>
          </p:nvPicPr>
          <p:blipFill>
            <a:blip r:embed="rId1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219371" y="280533"/>
              <a:ext cx="367775" cy="246253"/>
            </a:xfrm>
            <a:prstGeom prst="rect">
              <a:avLst/>
            </a:prstGeom>
          </p:spPr>
        </p:pic>
        <p:pic>
          <p:nvPicPr>
            <p:cNvPr id="15" name="Obrázek 14"/>
            <p:cNvPicPr>
              <a:picLocks noChangeAspect="1"/>
            </p:cNvPicPr>
            <p:nvPr userDrawn="1"/>
          </p:nvPicPr>
          <p:blipFill>
            <a:blip r:embed="rId1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629353" y="281510"/>
              <a:ext cx="367775" cy="246253"/>
            </a:xfrm>
            <a:prstGeom prst="rect">
              <a:avLst/>
            </a:prstGeom>
          </p:spPr>
        </p:pic>
        <p:pic>
          <p:nvPicPr>
            <p:cNvPr id="16" name="Obrázek 15"/>
            <p:cNvPicPr>
              <a:picLocks noChangeAspect="1"/>
            </p:cNvPicPr>
            <p:nvPr userDrawn="1"/>
          </p:nvPicPr>
          <p:blipFill>
            <a:blip r:embed="rId1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044949" y="280533"/>
              <a:ext cx="367775" cy="246253"/>
            </a:xfrm>
            <a:prstGeom prst="rect">
              <a:avLst/>
            </a:prstGeom>
          </p:spPr>
        </p:pic>
        <p:pic>
          <p:nvPicPr>
            <p:cNvPr id="17" name="Obrázek 16"/>
            <p:cNvPicPr>
              <a:picLocks noChangeAspect="1"/>
            </p:cNvPicPr>
            <p:nvPr userDrawn="1"/>
          </p:nvPicPr>
          <p:blipFill>
            <a:blip r:embed="rId1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454931" y="281510"/>
              <a:ext cx="367775" cy="246253"/>
            </a:xfrm>
            <a:prstGeom prst="rect">
              <a:avLst/>
            </a:prstGeom>
          </p:spPr>
        </p:pic>
        <p:pic>
          <p:nvPicPr>
            <p:cNvPr id="18" name="Obrázek 17"/>
            <p:cNvPicPr>
              <a:picLocks noChangeAspect="1"/>
            </p:cNvPicPr>
            <p:nvPr userDrawn="1"/>
          </p:nvPicPr>
          <p:blipFill>
            <a:blip r:embed="rId1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0478" y="281510"/>
              <a:ext cx="367775" cy="246253"/>
            </a:xfrm>
            <a:prstGeom prst="rect">
              <a:avLst/>
            </a:prstGeom>
          </p:spPr>
        </p:pic>
        <p:pic>
          <p:nvPicPr>
            <p:cNvPr id="19" name="Obrázek 18"/>
            <p:cNvPicPr>
              <a:picLocks noChangeAspect="1"/>
            </p:cNvPicPr>
            <p:nvPr userDrawn="1"/>
          </p:nvPicPr>
          <p:blipFill>
            <a:blip r:embed="rId1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280460" y="282487"/>
              <a:ext cx="367775" cy="246253"/>
            </a:xfrm>
            <a:prstGeom prst="rect">
              <a:avLst/>
            </a:prstGeom>
          </p:spPr>
        </p:pic>
        <p:pic>
          <p:nvPicPr>
            <p:cNvPr id="20" name="Obrázek 19"/>
            <p:cNvPicPr>
              <a:picLocks noChangeAspect="1"/>
            </p:cNvPicPr>
            <p:nvPr userDrawn="1"/>
          </p:nvPicPr>
          <p:blipFill>
            <a:blip r:embed="rId1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696056" y="281510"/>
              <a:ext cx="367775" cy="246253"/>
            </a:xfrm>
            <a:prstGeom prst="rect">
              <a:avLst/>
            </a:prstGeom>
          </p:spPr>
        </p:pic>
        <p:pic>
          <p:nvPicPr>
            <p:cNvPr id="21" name="Obrázek 20"/>
            <p:cNvPicPr>
              <a:picLocks noChangeAspect="1"/>
            </p:cNvPicPr>
            <p:nvPr userDrawn="1"/>
          </p:nvPicPr>
          <p:blipFill>
            <a:blip r:embed="rId1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106038" y="282487"/>
              <a:ext cx="367775" cy="246253"/>
            </a:xfrm>
            <a:prstGeom prst="rect">
              <a:avLst/>
            </a:prstGeom>
          </p:spPr>
        </p:pic>
        <p:pic>
          <p:nvPicPr>
            <p:cNvPr id="22" name="Obrázek 21"/>
            <p:cNvPicPr>
              <a:picLocks noChangeAspect="1"/>
            </p:cNvPicPr>
            <p:nvPr userDrawn="1"/>
          </p:nvPicPr>
          <p:blipFill>
            <a:blip r:embed="rId1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518877" y="281509"/>
              <a:ext cx="367775" cy="246253"/>
            </a:xfrm>
            <a:prstGeom prst="rect">
              <a:avLst/>
            </a:prstGeom>
          </p:spPr>
        </p:pic>
        <p:pic>
          <p:nvPicPr>
            <p:cNvPr id="23" name="Obrázek 22"/>
            <p:cNvPicPr>
              <a:picLocks noChangeAspect="1"/>
            </p:cNvPicPr>
            <p:nvPr userDrawn="1"/>
          </p:nvPicPr>
          <p:blipFill>
            <a:blip r:embed="rId1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928859" y="282486"/>
              <a:ext cx="367775" cy="246253"/>
            </a:xfrm>
            <a:prstGeom prst="rect">
              <a:avLst/>
            </a:prstGeom>
          </p:spPr>
        </p:pic>
        <p:pic>
          <p:nvPicPr>
            <p:cNvPr id="24" name="Obrázek 23"/>
            <p:cNvPicPr>
              <a:picLocks noChangeAspect="1"/>
            </p:cNvPicPr>
            <p:nvPr userDrawn="1"/>
          </p:nvPicPr>
          <p:blipFill>
            <a:blip r:embed="rId1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44455" y="281509"/>
              <a:ext cx="367775" cy="246253"/>
            </a:xfrm>
            <a:prstGeom prst="rect">
              <a:avLst/>
            </a:prstGeom>
          </p:spPr>
        </p:pic>
        <p:pic>
          <p:nvPicPr>
            <p:cNvPr id="25" name="Obrázek 24"/>
            <p:cNvPicPr>
              <a:picLocks noChangeAspect="1"/>
            </p:cNvPicPr>
            <p:nvPr userDrawn="1"/>
          </p:nvPicPr>
          <p:blipFill>
            <a:blip r:embed="rId1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754437" y="282486"/>
              <a:ext cx="367775" cy="246253"/>
            </a:xfrm>
            <a:prstGeom prst="rect">
              <a:avLst/>
            </a:prstGeom>
          </p:spPr>
        </p:pic>
        <p:pic>
          <p:nvPicPr>
            <p:cNvPr id="30" name="Obrázek 29"/>
            <p:cNvPicPr>
              <a:picLocks noChangeAspect="1"/>
            </p:cNvPicPr>
            <p:nvPr userDrawn="1"/>
          </p:nvPicPr>
          <p:blipFill>
            <a:blip r:embed="rId1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170498" y="282487"/>
              <a:ext cx="367775" cy="246253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3326492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  <p:sldLayoutId id="2147483698" r:id="rId2"/>
    <p:sldLayoutId id="2147483688" r:id="rId3"/>
    <p:sldLayoutId id="2147483689" r:id="rId4"/>
    <p:sldLayoutId id="2147483690" r:id="rId5"/>
    <p:sldLayoutId id="2147483691" r:id="rId6"/>
    <p:sldLayoutId id="2147483692" r:id="rId7"/>
    <p:sldLayoutId id="2147483693" r:id="rId8"/>
    <p:sldLayoutId id="2147483694" r:id="rId9"/>
    <p:sldLayoutId id="2147483695" r:id="rId10"/>
    <p:sldLayoutId id="2147483696" r:id="rId11"/>
    <p:sldLayoutId id="2147483697" r:id="rId12"/>
    <p:sldLayoutId id="2147483699" r:id="rId13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3200" b="0" kern="1200">
          <a:solidFill>
            <a:srgbClr val="C4241F"/>
          </a:solidFill>
          <a:latin typeface="Tahoma" panose="020B0604030504040204" pitchFamily="34" charset="0"/>
          <a:ea typeface="Tahoma" panose="020B0604030504040204" pitchFamily="34" charset="0"/>
          <a:cs typeface="Tahoma" panose="020B060403050404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Clr>
          <a:srgbClr val="C4241F"/>
        </a:buClr>
        <a:buFont typeface="Arial" panose="020B0604020202020204" pitchFamily="34" charset="0"/>
        <a:buChar char="•"/>
        <a:defRPr sz="3200" kern="1200">
          <a:solidFill>
            <a:srgbClr val="575756"/>
          </a:solidFill>
          <a:latin typeface="Tahoma" panose="020B0604030504040204" pitchFamily="34" charset="0"/>
          <a:ea typeface="Tahoma" panose="020B0604030504040204" pitchFamily="34" charset="0"/>
          <a:cs typeface="Tahoma" panose="020B0604030504040204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Clr>
          <a:srgbClr val="C4241F"/>
        </a:buClr>
        <a:buFont typeface="Arial" panose="020B0604020202020204" pitchFamily="34" charset="0"/>
        <a:buChar char="–"/>
        <a:defRPr sz="2800" kern="1200">
          <a:solidFill>
            <a:srgbClr val="575756"/>
          </a:solidFill>
          <a:latin typeface="Tahoma" panose="020B0604030504040204" pitchFamily="34" charset="0"/>
          <a:ea typeface="Tahoma" panose="020B0604030504040204" pitchFamily="34" charset="0"/>
          <a:cs typeface="Tahoma" panose="020B0604030504040204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Clr>
          <a:srgbClr val="C4241F"/>
        </a:buClr>
        <a:buFont typeface="Arial" panose="020B0604020202020204" pitchFamily="34" charset="0"/>
        <a:buChar char="•"/>
        <a:defRPr sz="2400" kern="1200">
          <a:solidFill>
            <a:srgbClr val="575756"/>
          </a:solidFill>
          <a:latin typeface="Tahoma" panose="020B0604030504040204" pitchFamily="34" charset="0"/>
          <a:ea typeface="Tahoma" panose="020B0604030504040204" pitchFamily="34" charset="0"/>
          <a:cs typeface="Tahoma" panose="020B0604030504040204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Clr>
          <a:srgbClr val="C4241F"/>
        </a:buClr>
        <a:buFont typeface="Arial" panose="020B0604020202020204" pitchFamily="34" charset="0"/>
        <a:buChar char="–"/>
        <a:defRPr sz="2000" kern="1200">
          <a:solidFill>
            <a:srgbClr val="575756"/>
          </a:solidFill>
          <a:latin typeface="Tahoma" panose="020B0604030504040204" pitchFamily="34" charset="0"/>
          <a:ea typeface="Tahoma" panose="020B0604030504040204" pitchFamily="34" charset="0"/>
          <a:cs typeface="Tahoma" panose="020B0604030504040204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Clr>
          <a:srgbClr val="C4241F"/>
        </a:buClr>
        <a:buFont typeface="Arial" panose="020B0604020202020204" pitchFamily="34" charset="0"/>
        <a:buChar char="»"/>
        <a:defRPr sz="2000" kern="1200">
          <a:solidFill>
            <a:srgbClr val="575756"/>
          </a:solidFill>
          <a:latin typeface="Tahoma" panose="020B0604030504040204" pitchFamily="34" charset="0"/>
          <a:ea typeface="Tahoma" panose="020B0604030504040204" pitchFamily="34" charset="0"/>
          <a:cs typeface="Tahoma" panose="020B0604030504040204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8.jpeg"/><Relationship Id="rId4" Type="http://schemas.openxmlformats.org/officeDocument/2006/relationships/image" Target="../media/image7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8.jpeg"/><Relationship Id="rId4" Type="http://schemas.openxmlformats.org/officeDocument/2006/relationships/image" Target="../media/image7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8.jpeg"/><Relationship Id="rId4" Type="http://schemas.openxmlformats.org/officeDocument/2006/relationships/image" Target="../media/image7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8.jpeg"/><Relationship Id="rId4" Type="http://schemas.openxmlformats.org/officeDocument/2006/relationships/image" Target="../media/image7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portal.msk.cz/aplikace/isss/" TargetMode="External"/><Relationship Id="rId7" Type="http://schemas.openxmlformats.org/officeDocument/2006/relationships/image" Target="../media/image8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hyperlink" Target="https://esf2014.esfcr.cz/PublicPortal/Formular/VIFBE3KR" TargetMode="Externa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8.jpeg"/><Relationship Id="rId4" Type="http://schemas.openxmlformats.org/officeDocument/2006/relationships/image" Target="../media/image7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mailto:katerina.ruskova@msk.cz" TargetMode="Externa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8.jpe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8.jpeg"/><Relationship Id="rId4" Type="http://schemas.openxmlformats.org/officeDocument/2006/relationships/image" Target="../media/image7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8.jpeg"/><Relationship Id="rId4" Type="http://schemas.openxmlformats.org/officeDocument/2006/relationships/image" Target="../media/image7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8.jpeg"/><Relationship Id="rId5" Type="http://schemas.openxmlformats.org/officeDocument/2006/relationships/image" Target="../media/image12.jpeg"/><Relationship Id="rId4" Type="http://schemas.openxmlformats.org/officeDocument/2006/relationships/image" Target="../media/image7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8.jpeg"/><Relationship Id="rId4" Type="http://schemas.openxmlformats.org/officeDocument/2006/relationships/image" Target="../media/image7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8.jpeg"/><Relationship Id="rId4" Type="http://schemas.openxmlformats.org/officeDocument/2006/relationships/image" Target="../media/image7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8.jpeg"/><Relationship Id="rId4" Type="http://schemas.openxmlformats.org/officeDocument/2006/relationships/image" Target="../media/image7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13.png"/><Relationship Id="rId4" Type="http://schemas.openxmlformats.org/officeDocument/2006/relationships/image" Target="../media/image8.jpeg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13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8.jpeg"/><Relationship Id="rId4" Type="http://schemas.openxmlformats.org/officeDocument/2006/relationships/image" Target="../media/image7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8.jpeg"/><Relationship Id="rId4" Type="http://schemas.openxmlformats.org/officeDocument/2006/relationships/image" Target="../media/image7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hyperlink" Target="https://portal.msk.cz/aplikace/isss/" TargetMode="External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8.jpe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8.jpeg"/><Relationship Id="rId4" Type="http://schemas.openxmlformats.org/officeDocument/2006/relationships/image" Target="../media/image7.pn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8.jpeg"/><Relationship Id="rId4" Type="http://schemas.openxmlformats.org/officeDocument/2006/relationships/image" Target="../media/image7.pn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8.jpeg"/><Relationship Id="rId4" Type="http://schemas.openxmlformats.org/officeDocument/2006/relationships/image" Target="../media/image7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8.jpeg"/><Relationship Id="rId4" Type="http://schemas.openxmlformats.org/officeDocument/2006/relationships/image" Target="../media/image7.png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3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8.jpeg"/><Relationship Id="rId4" Type="http://schemas.openxmlformats.org/officeDocument/2006/relationships/image" Target="../media/image7.png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8.jpeg"/><Relationship Id="rId4" Type="http://schemas.openxmlformats.org/officeDocument/2006/relationships/image" Target="../media/image7.png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8.jpeg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8.jpeg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8.jpeg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msk.cz/cs/temata/eu/podpora-sluzeb-osobni-asistence-23702/" TargetMode="External"/><Relationship Id="rId7" Type="http://schemas.openxmlformats.org/officeDocument/2006/relationships/image" Target="../media/image8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hyperlink" Target="http://www.msk.cz/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8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hyperlink" Target="https://podatelna.msk.cz/RAP05/" TargetMode="Externa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8.jpeg"/><Relationship Id="rId4" Type="http://schemas.openxmlformats.org/officeDocument/2006/relationships/image" Target="../media/image7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cs-CZ" sz="3200" dirty="0"/>
              <a:t>Financování soc. služeb prostřednictvím projektu: </a:t>
            </a:r>
            <a:r>
              <a:rPr lang="cs-CZ" sz="3200" b="1" dirty="0"/>
              <a:t>„Podpora služeb osobní asistence v MSK“</a:t>
            </a:r>
            <a:br>
              <a:rPr lang="cs-CZ" sz="3200" b="1" dirty="0"/>
            </a:br>
            <a:br>
              <a:rPr lang="cs-CZ" sz="3200" dirty="0"/>
            </a:br>
            <a:r>
              <a:rPr lang="cs-CZ" sz="1800" dirty="0">
                <a:effectLst/>
                <a:latin typeface="Tahoma" panose="020B0604030504040204" pitchFamily="34" charset="0"/>
                <a:ea typeface="Times New Roman" panose="02020603050405020304" pitchFamily="18" charset="0"/>
              </a:rPr>
              <a:t>CZ.03.02.01/00/22_003/0005567</a:t>
            </a:r>
            <a:br>
              <a:rPr lang="cs-CZ" sz="3200" dirty="0"/>
            </a:br>
            <a:br>
              <a:rPr lang="cs-CZ" sz="3200" dirty="0"/>
            </a:br>
            <a:br>
              <a:rPr lang="cs-CZ" sz="3200" dirty="0"/>
            </a:br>
            <a:endParaRPr lang="cs-CZ" sz="1300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sz="quarter" idx="13"/>
          </p:nvPr>
        </p:nvSpPr>
        <p:spPr/>
        <p:txBody>
          <a:bodyPr vert="horz" lIns="91440" tIns="45720" rIns="91440" bIns="45720" rtlCol="0" anchor="t">
            <a:noAutofit/>
          </a:bodyPr>
          <a:lstStyle/>
          <a:p>
            <a:r>
              <a:rPr lang="cs-CZ" dirty="0">
                <a:latin typeface="Tahoma"/>
                <a:ea typeface="Tahoma"/>
                <a:cs typeface="Tahoma"/>
              </a:rPr>
              <a:t>17.9.2025</a:t>
            </a:r>
            <a:endParaRPr lang="cs-CZ" dirty="0"/>
          </a:p>
          <a:p>
            <a:endParaRPr lang="cs-CZ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cs-CZ" dirty="0"/>
              <a:t>Kateřina Rusková</a:t>
            </a:r>
          </a:p>
          <a:p>
            <a:r>
              <a:rPr lang="cs-CZ" dirty="0"/>
              <a:t>Adéla Zapletalová</a:t>
            </a:r>
          </a:p>
        </p:txBody>
      </p:sp>
      <p:sp>
        <p:nvSpPr>
          <p:cNvPr id="8" name="Obdélník 7"/>
          <p:cNvSpPr/>
          <p:nvPr/>
        </p:nvSpPr>
        <p:spPr>
          <a:xfrm>
            <a:off x="1959104" y="5139075"/>
            <a:ext cx="2075568" cy="113121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grpSp>
        <p:nvGrpSpPr>
          <p:cNvPr id="9" name="Skupina 8">
            <a:extLst>
              <a:ext uri="{FF2B5EF4-FFF2-40B4-BE49-F238E27FC236}">
                <a16:creationId xmlns:a16="http://schemas.microsoft.com/office/drawing/2014/main" id="{E9C2792F-749A-4100-AE22-65100D5898D9}"/>
              </a:ext>
            </a:extLst>
          </p:cNvPr>
          <p:cNvGrpSpPr/>
          <p:nvPr/>
        </p:nvGrpSpPr>
        <p:grpSpPr>
          <a:xfrm>
            <a:off x="1959104" y="4662462"/>
            <a:ext cx="6489117" cy="742080"/>
            <a:chOff x="0" y="0"/>
            <a:chExt cx="4504055" cy="557530"/>
          </a:xfrm>
        </p:grpSpPr>
        <p:pic>
          <p:nvPicPr>
            <p:cNvPr id="10" name="Picture 20">
              <a:extLst>
                <a:ext uri="{FF2B5EF4-FFF2-40B4-BE49-F238E27FC236}">
                  <a16:creationId xmlns:a16="http://schemas.microsoft.com/office/drawing/2014/main" id="{B2266B15-31A4-4E1F-92CD-DDC3207E51B2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930400" y="25400"/>
              <a:ext cx="1459230" cy="4483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1" name="Picture 21">
              <a:extLst>
                <a:ext uri="{FF2B5EF4-FFF2-40B4-BE49-F238E27FC236}">
                  <a16:creationId xmlns:a16="http://schemas.microsoft.com/office/drawing/2014/main" id="{50BA37C6-37AC-4548-A3D2-7EB9973EF450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36950" y="6350"/>
              <a:ext cx="967105" cy="5511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2" name="Obrázek 11">
              <a:extLst>
                <a:ext uri="{FF2B5EF4-FFF2-40B4-BE49-F238E27FC236}">
                  <a16:creationId xmlns:a16="http://schemas.microsoft.com/office/drawing/2014/main" id="{EAD6AF76-DF85-47A2-B637-F8824470A1C6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1689100" cy="505460"/>
            </a:xfrm>
            <a:prstGeom prst="rect">
              <a:avLst/>
            </a:prstGeom>
            <a:noFill/>
            <a:ln>
              <a:noFill/>
            </a:ln>
          </p:spPr>
        </p:pic>
      </p:grpSp>
    </p:spTree>
    <p:extLst>
      <p:ext uri="{BB962C8B-B14F-4D97-AF65-F5344CB8AC3E}">
        <p14:creationId xmlns:p14="http://schemas.microsoft.com/office/powerpoint/2010/main" val="168739390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-53975" y="26672"/>
            <a:ext cx="9144000" cy="1557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b="1">
                <a:solidFill>
                  <a:srgbClr val="5F5F5F"/>
                </a:solidFill>
                <a:latin typeface="Tahoma" pitchFamily="34" charset="0"/>
              </a:defRPr>
            </a:lvl1pPr>
            <a:lvl2pPr marL="742950" indent="-285750" eaLnBrk="0" hangingPunct="0"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cs-CZ" altLang="cs-CZ"/>
          </a:p>
        </p:txBody>
      </p:sp>
      <p:sp>
        <p:nvSpPr>
          <p:cNvPr id="3075" name="Rectangle 3"/>
          <p:cNvSpPr>
            <a:spLocks noChangeArrowheads="1"/>
          </p:cNvSpPr>
          <p:nvPr/>
        </p:nvSpPr>
        <p:spPr bwMode="auto">
          <a:xfrm>
            <a:off x="0" y="0"/>
            <a:ext cx="9036050" cy="1412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b="1">
                <a:solidFill>
                  <a:srgbClr val="5F5F5F"/>
                </a:solidFill>
                <a:latin typeface="Tahoma" pitchFamily="34" charset="0"/>
              </a:defRPr>
            </a:lvl1pPr>
            <a:lvl2pPr marL="742950" indent="-285750" eaLnBrk="0" hangingPunct="0"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cs-CZ" altLang="cs-CZ"/>
          </a:p>
        </p:txBody>
      </p:sp>
      <p:sp>
        <p:nvSpPr>
          <p:cNvPr id="3076" name="Rectangle 4"/>
          <p:cNvSpPr>
            <a:spLocks noChangeArrowheads="1"/>
          </p:cNvSpPr>
          <p:nvPr/>
        </p:nvSpPr>
        <p:spPr bwMode="auto">
          <a:xfrm>
            <a:off x="611188" y="476250"/>
            <a:ext cx="2808287" cy="720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b="1">
                <a:solidFill>
                  <a:srgbClr val="5F5F5F"/>
                </a:solidFill>
                <a:latin typeface="Tahoma" pitchFamily="34" charset="0"/>
              </a:defRPr>
            </a:lvl1pPr>
            <a:lvl2pPr marL="742950" indent="-285750" eaLnBrk="0" hangingPunct="0"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cs-CZ" altLang="cs-CZ"/>
          </a:p>
        </p:txBody>
      </p:sp>
      <p:sp>
        <p:nvSpPr>
          <p:cNvPr id="3077" name="Rectangle 7"/>
          <p:cNvSpPr>
            <a:spLocks noGrp="1" noChangeArrowheads="1"/>
          </p:cNvSpPr>
          <p:nvPr>
            <p:ph type="title"/>
          </p:nvPr>
        </p:nvSpPr>
        <p:spPr>
          <a:xfrm>
            <a:off x="916135" y="686034"/>
            <a:ext cx="7311727" cy="646113"/>
          </a:xfrm>
        </p:spPr>
        <p:txBody>
          <a:bodyPr/>
          <a:lstStyle/>
          <a:p>
            <a:pPr eaLnBrk="1" hangingPunct="1"/>
            <a:r>
              <a:rPr lang="cs-CZ" altLang="cs-CZ" sz="2600" dirty="0"/>
              <a:t>Schvalování žádostí o dotaci</a:t>
            </a: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>
          <a:xfrm>
            <a:off x="427857" y="1282513"/>
            <a:ext cx="8288284" cy="3793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Clr>
                <a:srgbClr val="C4241F"/>
              </a:buClr>
              <a:buFont typeface="Arial" panose="020B0604020202020204" pitchFamily="34" charset="0"/>
              <a:buChar char="•"/>
              <a:defRPr sz="3200" kern="1200">
                <a:solidFill>
                  <a:srgbClr val="57575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Clr>
                <a:srgbClr val="C4241F"/>
              </a:buClr>
              <a:buFont typeface="Arial" panose="020B0604020202020204" pitchFamily="34" charset="0"/>
              <a:buChar char="–"/>
              <a:defRPr sz="2800" kern="1200">
                <a:solidFill>
                  <a:srgbClr val="57575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Clr>
                <a:srgbClr val="C4241F"/>
              </a:buClr>
              <a:buFont typeface="Arial" panose="020B0604020202020204" pitchFamily="34" charset="0"/>
              <a:buChar char="•"/>
              <a:defRPr sz="2400" kern="1200">
                <a:solidFill>
                  <a:srgbClr val="57575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Clr>
                <a:srgbClr val="C4241F"/>
              </a:buClr>
              <a:buFont typeface="Arial" panose="020B0604020202020204" pitchFamily="34" charset="0"/>
              <a:buChar char="–"/>
              <a:defRPr sz="2000" kern="1200">
                <a:solidFill>
                  <a:srgbClr val="57575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Clr>
                <a:srgbClr val="C4241F"/>
              </a:buClr>
              <a:buFont typeface="Arial" panose="020B0604020202020204" pitchFamily="34" charset="0"/>
              <a:buChar char="»"/>
              <a:defRPr sz="2000" kern="1200">
                <a:solidFill>
                  <a:srgbClr val="57575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 fontAlgn="auto">
              <a:spcBef>
                <a:spcPts val="600"/>
              </a:spcBef>
              <a:spcAft>
                <a:spcPts val="1200"/>
              </a:spcAft>
              <a:buSzPct val="95000"/>
              <a:buNone/>
            </a:pPr>
            <a:endParaRPr lang="cs-CZ" altLang="cs-CZ" sz="2000" i="0" dirty="0"/>
          </a:p>
        </p:txBody>
      </p:sp>
      <p:sp>
        <p:nvSpPr>
          <p:cNvPr id="3" name="Obdélník 2"/>
          <p:cNvSpPr/>
          <p:nvPr/>
        </p:nvSpPr>
        <p:spPr>
          <a:xfrm>
            <a:off x="526919" y="1282513"/>
            <a:ext cx="832737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l"/>
            <a:endParaRPr lang="cs-CZ" sz="1600" dirty="0"/>
          </a:p>
          <a:p>
            <a:pPr algn="l"/>
            <a:r>
              <a:rPr lang="cs-CZ" sz="1600" dirty="0"/>
              <a:t> </a:t>
            </a:r>
          </a:p>
          <a:p>
            <a:pPr marL="809381" lvl="1" indent="-342900" algn="l">
              <a:buFont typeface="Arial" panose="020B0604020202020204" pitchFamily="34" charset="0"/>
              <a:buChar char="•"/>
            </a:pPr>
            <a:endParaRPr lang="cs-CZ" sz="1600" i="0" dirty="0">
              <a:solidFill>
                <a:srgbClr val="575756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152400" y="1524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100" b="0" i="0" u="none" strike="noStrike" cap="none" normalizeH="0" baseline="0" dirty="0">
                <a:ln>
                  <a:noFill/>
                </a:ln>
                <a:solidFill>
                  <a:srgbClr val="777777"/>
                </a:solidFill>
                <a:effectLst/>
                <a:latin typeface="Arial" panose="020B0604020202020204" pitchFamily="34" charset="0"/>
              </a:rPr>
              <a:t>Osoby, u nichž služba z oblasti sociálních služeb naplnila svůj účel</a:t>
            </a:r>
            <a:r>
              <a:rPr kumimoji="0" lang="cs-CZ" altLang="cs-CZ" sz="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endParaRPr kumimoji="0" lang="cs-CZ" altLang="cs-CZ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2" name="Rectangle 5"/>
          <p:cNvSpPr txBox="1">
            <a:spLocks noChangeArrowheads="1"/>
          </p:cNvSpPr>
          <p:nvPr/>
        </p:nvSpPr>
        <p:spPr>
          <a:xfrm>
            <a:off x="295484" y="1277586"/>
            <a:ext cx="8669129" cy="4824412"/>
          </a:xfrm>
          <a:prstGeom prst="rect">
            <a:avLst/>
          </a:prstGeom>
        </p:spPr>
        <p:txBody>
          <a:bodyPr lIns="91440" tIns="45720" rIns="91440" bIns="45720" anchor="t"/>
          <a:lstStyle>
            <a:lvl1pPr marL="342900" indent="-342900" algn="l" defTabSz="914400" rtl="0" eaLnBrk="1" latinLnBrk="0" hangingPunct="1">
              <a:spcBef>
                <a:spcPct val="20000"/>
              </a:spcBef>
              <a:buClr>
                <a:srgbClr val="C4241F"/>
              </a:buClr>
              <a:buFont typeface="Arial" panose="020B0604020202020204" pitchFamily="34" charset="0"/>
              <a:buChar char="•"/>
              <a:defRPr sz="3200" kern="1200">
                <a:solidFill>
                  <a:srgbClr val="57575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Clr>
                <a:srgbClr val="C4241F"/>
              </a:buClr>
              <a:buFont typeface="Arial" panose="020B0604020202020204" pitchFamily="34" charset="0"/>
              <a:buChar char="–"/>
              <a:defRPr sz="2800" kern="1200">
                <a:solidFill>
                  <a:srgbClr val="57575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Clr>
                <a:srgbClr val="C4241F"/>
              </a:buClr>
              <a:buFont typeface="Arial" panose="020B0604020202020204" pitchFamily="34" charset="0"/>
              <a:buChar char="•"/>
              <a:defRPr sz="2400" kern="1200">
                <a:solidFill>
                  <a:srgbClr val="57575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Clr>
                <a:srgbClr val="C4241F"/>
              </a:buClr>
              <a:buFont typeface="Arial" panose="020B0604020202020204" pitchFamily="34" charset="0"/>
              <a:buChar char="–"/>
              <a:defRPr sz="2000" kern="1200">
                <a:solidFill>
                  <a:srgbClr val="57575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Clr>
                <a:srgbClr val="C4241F"/>
              </a:buClr>
              <a:buFont typeface="Arial" panose="020B0604020202020204" pitchFamily="34" charset="0"/>
              <a:buChar char="»"/>
              <a:defRPr sz="2000" kern="1200">
                <a:solidFill>
                  <a:srgbClr val="57575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 fontAlgn="auto">
              <a:spcAft>
                <a:spcPts val="0"/>
              </a:spcAft>
              <a:buNone/>
              <a:defRPr/>
            </a:pPr>
            <a:endParaRPr lang="cs-CZ" sz="2000" b="1" i="0" dirty="0">
              <a:solidFill>
                <a:schemeClr val="tx1"/>
              </a:solidFill>
            </a:endParaRPr>
          </a:p>
          <a:p>
            <a:pPr algn="just" fontAlgn="auto">
              <a:spcAft>
                <a:spcPts val="0"/>
              </a:spcAft>
              <a:defRPr/>
            </a:pPr>
            <a:r>
              <a:rPr lang="cs-CZ" sz="2000" i="0" dirty="0">
                <a:solidFill>
                  <a:schemeClr val="tx1"/>
                </a:solidFill>
                <a:latin typeface="Tahoma"/>
                <a:ea typeface="Tahoma"/>
                <a:cs typeface="Tahoma"/>
              </a:rPr>
              <a:t>Výši finančních prostředků pro jednotlivé poskytovatelé soc. služeb stanoví </a:t>
            </a:r>
            <a:r>
              <a:rPr lang="cs-CZ" sz="2000" b="1" i="0" dirty="0">
                <a:solidFill>
                  <a:schemeClr val="tx1"/>
                </a:solidFill>
                <a:latin typeface="Tahoma"/>
                <a:ea typeface="Tahoma"/>
                <a:cs typeface="Tahoma"/>
              </a:rPr>
              <a:t>Zastupitelstvo MSK </a:t>
            </a:r>
            <a:r>
              <a:rPr lang="cs-CZ" sz="2000" i="0" dirty="0">
                <a:solidFill>
                  <a:schemeClr val="tx1"/>
                </a:solidFill>
                <a:latin typeface="Tahoma"/>
                <a:ea typeface="Tahoma"/>
                <a:cs typeface="Tahoma"/>
              </a:rPr>
              <a:t>– </a:t>
            </a:r>
            <a:r>
              <a:rPr lang="cs-CZ" sz="2000" b="1" i="0" dirty="0">
                <a:solidFill>
                  <a:schemeClr val="tx1"/>
                </a:solidFill>
                <a:latin typeface="Tahoma"/>
                <a:ea typeface="Tahoma"/>
                <a:cs typeface="Tahoma"/>
              </a:rPr>
              <a:t>v březnu 2026</a:t>
            </a:r>
            <a:r>
              <a:rPr lang="cs-CZ" sz="2000" i="0" dirty="0">
                <a:solidFill>
                  <a:schemeClr val="tx1"/>
                </a:solidFill>
                <a:latin typeface="Tahoma"/>
                <a:ea typeface="Tahoma"/>
                <a:cs typeface="Tahoma"/>
              </a:rPr>
              <a:t>.</a:t>
            </a:r>
          </a:p>
          <a:p>
            <a:pPr algn="just" fontAlgn="auto">
              <a:spcAft>
                <a:spcPts val="0"/>
              </a:spcAft>
              <a:defRPr/>
            </a:pPr>
            <a:endParaRPr lang="cs-CZ" sz="2000" i="0" dirty="0">
              <a:solidFill>
                <a:schemeClr val="tx1"/>
              </a:solidFill>
              <a:latin typeface="Tahoma"/>
              <a:ea typeface="Tahoma"/>
              <a:cs typeface="Tahoma"/>
            </a:endParaRPr>
          </a:p>
          <a:p>
            <a:pPr algn="just" fontAlgn="auto">
              <a:spcAft>
                <a:spcPts val="0"/>
              </a:spcAft>
              <a:defRPr/>
            </a:pPr>
            <a:r>
              <a:rPr lang="cs-CZ" sz="2000" i="0" dirty="0">
                <a:solidFill>
                  <a:schemeClr val="tx1"/>
                </a:solidFill>
                <a:latin typeface="Tahoma"/>
                <a:ea typeface="Tahoma"/>
                <a:cs typeface="Tahoma"/>
              </a:rPr>
              <a:t>Období financování: 1.1.2026 – 31.12.2027</a:t>
            </a:r>
          </a:p>
          <a:p>
            <a:pPr marL="0" indent="0" algn="just" fontAlgn="auto">
              <a:spcAft>
                <a:spcPts val="0"/>
              </a:spcAft>
              <a:buNone/>
              <a:defRPr/>
            </a:pPr>
            <a:endParaRPr lang="cs-CZ" sz="2000" i="0" dirty="0">
              <a:solidFill>
                <a:schemeClr val="tx1"/>
              </a:solidFill>
            </a:endParaRPr>
          </a:p>
          <a:p>
            <a:pPr algn="just" fontAlgn="auto">
              <a:spcAft>
                <a:spcPts val="0"/>
              </a:spcAft>
              <a:defRPr/>
            </a:pPr>
            <a:r>
              <a:rPr lang="cs-CZ" sz="2000" i="0" dirty="0">
                <a:solidFill>
                  <a:schemeClr val="tx1"/>
                </a:solidFill>
                <a:latin typeface="Tahoma"/>
                <a:ea typeface="Tahoma"/>
                <a:cs typeface="Tahoma"/>
              </a:rPr>
              <a:t>Finanční prostředky budou poskytnuty formou dotace na základě </a:t>
            </a:r>
            <a:r>
              <a:rPr lang="cs-CZ" sz="2000" b="1" i="0" dirty="0">
                <a:solidFill>
                  <a:schemeClr val="tx1"/>
                </a:solidFill>
                <a:latin typeface="Tahoma"/>
                <a:ea typeface="Tahoma"/>
                <a:cs typeface="Tahoma"/>
              </a:rPr>
              <a:t>Smlouvy</a:t>
            </a:r>
            <a:r>
              <a:rPr lang="cs-CZ" sz="2000" i="0" dirty="0">
                <a:solidFill>
                  <a:schemeClr val="tx1"/>
                </a:solidFill>
                <a:latin typeface="Tahoma"/>
                <a:ea typeface="Tahoma"/>
                <a:cs typeface="Tahoma"/>
              </a:rPr>
              <a:t> o poskytnutí dotace z rozpočtu Moravskoslezského kraje (dále jen „Smlouva“). </a:t>
            </a:r>
          </a:p>
          <a:p>
            <a:pPr algn="just" fontAlgn="auto">
              <a:spcAft>
                <a:spcPts val="0"/>
              </a:spcAft>
              <a:defRPr/>
            </a:pPr>
            <a:endParaRPr lang="cs-CZ" sz="2000" i="0" dirty="0">
              <a:solidFill>
                <a:schemeClr val="tx1"/>
              </a:solidFill>
            </a:endParaRPr>
          </a:p>
          <a:p>
            <a:pPr algn="just" fontAlgn="auto">
              <a:spcAft>
                <a:spcPts val="0"/>
              </a:spcAft>
              <a:defRPr/>
            </a:pPr>
            <a:r>
              <a:rPr lang="cs-CZ" sz="2000" i="0" dirty="0">
                <a:solidFill>
                  <a:schemeClr val="tx1"/>
                </a:solidFill>
              </a:rPr>
              <a:t>Finanční prostředky budou poskytnuty prostřednictvím zálohových plateb, s tím že nevyčerpaná část dotace zůstává organizaci na zálohách a vyúčtována bude pouze spotřebovaná část poskytnuté dotace.</a:t>
            </a:r>
          </a:p>
          <a:p>
            <a:pPr fontAlgn="auto">
              <a:spcAft>
                <a:spcPts val="0"/>
              </a:spcAft>
              <a:defRPr/>
            </a:pPr>
            <a:endParaRPr lang="cs-CZ" sz="1400" i="0" dirty="0"/>
          </a:p>
          <a:p>
            <a:pPr marL="0" indent="0" fontAlgn="auto">
              <a:spcAft>
                <a:spcPts val="0"/>
              </a:spcAft>
              <a:buFontTx/>
              <a:buNone/>
              <a:defRPr/>
            </a:pPr>
            <a:endParaRPr lang="cs-CZ" sz="1400" i="0" dirty="0">
              <a:latin typeface="+mj-lt"/>
            </a:endParaRPr>
          </a:p>
          <a:p>
            <a:pPr marL="0" lvl="1" indent="9525" algn="just" fontAlgn="auto">
              <a:spcBef>
                <a:spcPts val="0"/>
              </a:spcBef>
              <a:spcAft>
                <a:spcPts val="600"/>
              </a:spcAft>
              <a:buFontTx/>
              <a:buNone/>
              <a:defRPr/>
            </a:pPr>
            <a:endParaRPr lang="cs-CZ" sz="1400" i="0" dirty="0">
              <a:latin typeface="+mj-lt"/>
            </a:endParaRPr>
          </a:p>
          <a:p>
            <a:pPr marL="182245" indent="-182245" fontAlgn="auto">
              <a:spcBef>
                <a:spcPct val="0"/>
              </a:spcBef>
              <a:spcAft>
                <a:spcPts val="600"/>
              </a:spcAft>
              <a:defRPr/>
            </a:pPr>
            <a:endParaRPr lang="cs-CZ" sz="1400" i="0" dirty="0">
              <a:solidFill>
                <a:schemeClr val="tx1"/>
              </a:solidFill>
              <a:latin typeface="+mj-lt"/>
            </a:endParaRPr>
          </a:p>
        </p:txBody>
      </p:sp>
      <p:grpSp>
        <p:nvGrpSpPr>
          <p:cNvPr id="2" name="Skupina 1">
            <a:extLst>
              <a:ext uri="{FF2B5EF4-FFF2-40B4-BE49-F238E27FC236}">
                <a16:creationId xmlns:a16="http://schemas.microsoft.com/office/drawing/2014/main" id="{998EF82C-5706-9D9F-7D8B-206645538E3B}"/>
              </a:ext>
            </a:extLst>
          </p:cNvPr>
          <p:cNvGrpSpPr/>
          <p:nvPr/>
        </p:nvGrpSpPr>
        <p:grpSpPr>
          <a:xfrm>
            <a:off x="311279" y="105645"/>
            <a:ext cx="6489117" cy="742080"/>
            <a:chOff x="0" y="0"/>
            <a:chExt cx="4504055" cy="557530"/>
          </a:xfrm>
        </p:grpSpPr>
        <p:pic>
          <p:nvPicPr>
            <p:cNvPr id="4" name="Picture 20">
              <a:extLst>
                <a:ext uri="{FF2B5EF4-FFF2-40B4-BE49-F238E27FC236}">
                  <a16:creationId xmlns:a16="http://schemas.microsoft.com/office/drawing/2014/main" id="{88ED0D9E-0AFA-2843-EA15-87AB44B33563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930400" y="25400"/>
              <a:ext cx="1459230" cy="4483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5" name="Picture 21">
              <a:extLst>
                <a:ext uri="{FF2B5EF4-FFF2-40B4-BE49-F238E27FC236}">
                  <a16:creationId xmlns:a16="http://schemas.microsoft.com/office/drawing/2014/main" id="{A3E88501-3129-71B2-2052-BF322CF6C1C4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36950" y="6350"/>
              <a:ext cx="967105" cy="5511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" name="Obrázek 7">
              <a:extLst>
                <a:ext uri="{FF2B5EF4-FFF2-40B4-BE49-F238E27FC236}">
                  <a16:creationId xmlns:a16="http://schemas.microsoft.com/office/drawing/2014/main" id="{0CD9F95C-0BCA-DC8A-3B30-A2B6B8348312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1689100" cy="505460"/>
            </a:xfrm>
            <a:prstGeom prst="rect">
              <a:avLst/>
            </a:prstGeom>
            <a:noFill/>
            <a:ln>
              <a:noFill/>
            </a:ln>
          </p:spPr>
        </p:pic>
      </p:grpSp>
    </p:spTree>
    <p:extLst>
      <p:ext uri="{BB962C8B-B14F-4D97-AF65-F5344CB8AC3E}">
        <p14:creationId xmlns:p14="http://schemas.microsoft.com/office/powerpoint/2010/main" val="3773115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0" y="135172"/>
            <a:ext cx="9144000" cy="1557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b="1">
                <a:solidFill>
                  <a:srgbClr val="5F5F5F"/>
                </a:solidFill>
                <a:latin typeface="Tahoma" pitchFamily="34" charset="0"/>
              </a:defRPr>
            </a:lvl1pPr>
            <a:lvl2pPr marL="742950" indent="-285750" eaLnBrk="0" hangingPunct="0"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cs-CZ" altLang="cs-CZ"/>
          </a:p>
        </p:txBody>
      </p:sp>
      <p:sp>
        <p:nvSpPr>
          <p:cNvPr id="3075" name="Rectangle 3"/>
          <p:cNvSpPr>
            <a:spLocks noChangeArrowheads="1"/>
          </p:cNvSpPr>
          <p:nvPr/>
        </p:nvSpPr>
        <p:spPr bwMode="auto">
          <a:xfrm>
            <a:off x="0" y="0"/>
            <a:ext cx="9036050" cy="1412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b="1">
                <a:solidFill>
                  <a:srgbClr val="5F5F5F"/>
                </a:solidFill>
                <a:latin typeface="Tahoma" pitchFamily="34" charset="0"/>
              </a:defRPr>
            </a:lvl1pPr>
            <a:lvl2pPr marL="742950" indent="-285750" eaLnBrk="0" hangingPunct="0"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cs-CZ" altLang="cs-CZ"/>
          </a:p>
        </p:txBody>
      </p:sp>
      <p:sp>
        <p:nvSpPr>
          <p:cNvPr id="3076" name="Rectangle 4"/>
          <p:cNvSpPr>
            <a:spLocks noChangeArrowheads="1"/>
          </p:cNvSpPr>
          <p:nvPr/>
        </p:nvSpPr>
        <p:spPr bwMode="auto">
          <a:xfrm>
            <a:off x="611188" y="476250"/>
            <a:ext cx="2808287" cy="720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b="1">
                <a:solidFill>
                  <a:srgbClr val="5F5F5F"/>
                </a:solidFill>
                <a:latin typeface="Tahoma" pitchFamily="34" charset="0"/>
              </a:defRPr>
            </a:lvl1pPr>
            <a:lvl2pPr marL="742950" indent="-285750" eaLnBrk="0" hangingPunct="0"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cs-CZ" altLang="cs-CZ"/>
          </a:p>
        </p:txBody>
      </p:sp>
      <p:sp>
        <p:nvSpPr>
          <p:cNvPr id="3077" name="Rectangle 7"/>
          <p:cNvSpPr>
            <a:spLocks noGrp="1" noChangeArrowheads="1"/>
          </p:cNvSpPr>
          <p:nvPr>
            <p:ph type="title"/>
          </p:nvPr>
        </p:nvSpPr>
        <p:spPr>
          <a:xfrm>
            <a:off x="916135" y="686034"/>
            <a:ext cx="7311727" cy="646113"/>
          </a:xfrm>
        </p:spPr>
        <p:txBody>
          <a:bodyPr/>
          <a:lstStyle/>
          <a:p>
            <a:r>
              <a:rPr lang="cs-CZ" altLang="cs-CZ" sz="2600" dirty="0">
                <a:latin typeface="Tahoma"/>
                <a:ea typeface="Tahoma"/>
                <a:cs typeface="Tahoma"/>
              </a:rPr>
              <a:t>Podmínky projektu / dotačního programu</a:t>
            </a:r>
            <a:endParaRPr lang="cs-CZ" altLang="cs-CZ" sz="2600" dirty="0"/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>
          <a:xfrm>
            <a:off x="427857" y="1282513"/>
            <a:ext cx="8288284" cy="3793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Clr>
                <a:srgbClr val="C4241F"/>
              </a:buClr>
              <a:buFont typeface="Arial" panose="020B0604020202020204" pitchFamily="34" charset="0"/>
              <a:buChar char="•"/>
              <a:defRPr sz="3200" kern="1200">
                <a:solidFill>
                  <a:srgbClr val="57575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Clr>
                <a:srgbClr val="C4241F"/>
              </a:buClr>
              <a:buFont typeface="Arial" panose="020B0604020202020204" pitchFamily="34" charset="0"/>
              <a:buChar char="–"/>
              <a:defRPr sz="2800" kern="1200">
                <a:solidFill>
                  <a:srgbClr val="57575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Clr>
                <a:srgbClr val="C4241F"/>
              </a:buClr>
              <a:buFont typeface="Arial" panose="020B0604020202020204" pitchFamily="34" charset="0"/>
              <a:buChar char="•"/>
              <a:defRPr sz="2400" kern="1200">
                <a:solidFill>
                  <a:srgbClr val="57575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Clr>
                <a:srgbClr val="C4241F"/>
              </a:buClr>
              <a:buFont typeface="Arial" panose="020B0604020202020204" pitchFamily="34" charset="0"/>
              <a:buChar char="–"/>
              <a:defRPr sz="2000" kern="1200">
                <a:solidFill>
                  <a:srgbClr val="57575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Clr>
                <a:srgbClr val="C4241F"/>
              </a:buClr>
              <a:buFont typeface="Arial" panose="020B0604020202020204" pitchFamily="34" charset="0"/>
              <a:buChar char="»"/>
              <a:defRPr sz="2000" kern="1200">
                <a:solidFill>
                  <a:srgbClr val="57575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 fontAlgn="auto">
              <a:spcBef>
                <a:spcPts val="600"/>
              </a:spcBef>
              <a:spcAft>
                <a:spcPts val="1200"/>
              </a:spcAft>
              <a:buSzPct val="95000"/>
              <a:buNone/>
            </a:pPr>
            <a:endParaRPr lang="cs-CZ" altLang="cs-CZ" sz="2000" i="0" dirty="0"/>
          </a:p>
        </p:txBody>
      </p:sp>
      <p:sp>
        <p:nvSpPr>
          <p:cNvPr id="3" name="Obdélník 2"/>
          <p:cNvSpPr/>
          <p:nvPr/>
        </p:nvSpPr>
        <p:spPr>
          <a:xfrm>
            <a:off x="526919" y="1282513"/>
            <a:ext cx="7947778" cy="5724644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pPr algn="l"/>
            <a:r>
              <a:rPr lang="cs-CZ" sz="1800" i="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Podmínky projektu/dotačního programu jsou podrobně upraveny v Metodice projektu</a:t>
            </a:r>
          </a:p>
          <a:p>
            <a:pPr algn="l"/>
            <a:r>
              <a:rPr lang="cs-CZ" sz="1800" i="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Zásadní podmínky:</a:t>
            </a:r>
          </a:p>
          <a:p>
            <a:pPr marL="808990" lvl="1" indent="-342900" algn="l">
              <a:buFont typeface="+mj-lt"/>
              <a:buAutoNum type="arabicPeriod"/>
            </a:pPr>
            <a:r>
              <a:rPr lang="cs-CZ" sz="1800" i="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Vykazování podpořených osob na základě monitorovacích listů podpořených osob </a:t>
            </a:r>
          </a:p>
          <a:p>
            <a:pPr marL="808990" lvl="1" indent="-342900" algn="l">
              <a:buFont typeface="+mj-lt"/>
              <a:buAutoNum type="arabicPeriod"/>
            </a:pPr>
            <a:r>
              <a:rPr lang="cs-CZ" sz="1800" i="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Publicita projektu</a:t>
            </a:r>
          </a:p>
          <a:p>
            <a:pPr marL="808990" lvl="1" indent="-342900" algn="l">
              <a:buFont typeface="+mj-lt"/>
              <a:buAutoNum type="arabicPeriod"/>
            </a:pPr>
            <a:r>
              <a:rPr lang="cs-CZ" sz="1800" b="1" i="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Hlášení o kapacitě soc. služby – vliv na finanční prostředky pokud nebude kapacita dodržena</a:t>
            </a:r>
            <a:endParaRPr lang="cs-CZ" sz="1800" i="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808990" lvl="1" indent="-342900" algn="l">
              <a:buAutoNum type="arabicPeriod"/>
            </a:pPr>
            <a:r>
              <a:rPr lang="cs-CZ" sz="1800" i="0" dirty="0">
                <a:latin typeface="Tahoma"/>
                <a:ea typeface="Tahoma"/>
                <a:cs typeface="Tahoma"/>
              </a:rPr>
              <a:t>Uznatelnost nákladů – stejná jako u Programu na podporu poskytování sociálních služeb financovaného z kapitoly 313 - MPSV státního rozpočtu + nově možno započítat </a:t>
            </a:r>
            <a:r>
              <a:rPr lang="cs-CZ" sz="1800" b="1" i="0" dirty="0">
                <a:latin typeface="Tahoma"/>
                <a:ea typeface="Tahoma"/>
                <a:cs typeface="Tahoma"/>
              </a:rPr>
              <a:t>stravenky</a:t>
            </a:r>
            <a:r>
              <a:rPr lang="cs-CZ" sz="1800" i="0" dirty="0">
                <a:latin typeface="Tahoma"/>
                <a:ea typeface="Tahoma"/>
                <a:cs typeface="Tahoma"/>
              </a:rPr>
              <a:t> nebo peněžitý příspěvek na stravování zaměstnanců</a:t>
            </a:r>
            <a:endParaRPr lang="cs-CZ" sz="1800" i="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808990" lvl="1" indent="-342900" algn="l">
              <a:buFont typeface="+mj-lt"/>
              <a:buAutoNum type="arabicPeriod"/>
            </a:pPr>
            <a:r>
              <a:rPr lang="cs-CZ" sz="1800" i="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Možnost převést nevyčerpané finanční prostředky v roce do dalšího roku projektu (při dodržení kapacity)</a:t>
            </a:r>
          </a:p>
          <a:p>
            <a:pPr marL="808990" lvl="1" indent="-342900" algn="l">
              <a:buFont typeface="Arial" panose="020B0604020202020204" pitchFamily="34" charset="0"/>
              <a:buChar char="•"/>
            </a:pPr>
            <a:endParaRPr lang="cs-CZ" sz="2000" i="0" dirty="0">
              <a:solidFill>
                <a:srgbClr val="575756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808990" lvl="1" indent="-342900" algn="l">
              <a:buFont typeface="Arial" panose="020B0604020202020204" pitchFamily="34" charset="0"/>
              <a:buChar char="•"/>
            </a:pPr>
            <a:endParaRPr lang="cs-CZ" sz="2000" i="0" dirty="0">
              <a:solidFill>
                <a:srgbClr val="575756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grpSp>
        <p:nvGrpSpPr>
          <p:cNvPr id="2" name="Skupina 1">
            <a:extLst>
              <a:ext uri="{FF2B5EF4-FFF2-40B4-BE49-F238E27FC236}">
                <a16:creationId xmlns:a16="http://schemas.microsoft.com/office/drawing/2014/main" id="{CE44452D-7D0D-D172-EA44-68690234FAD8}"/>
              </a:ext>
            </a:extLst>
          </p:cNvPr>
          <p:cNvGrpSpPr/>
          <p:nvPr/>
        </p:nvGrpSpPr>
        <p:grpSpPr>
          <a:xfrm>
            <a:off x="174916" y="148462"/>
            <a:ext cx="6489117" cy="742080"/>
            <a:chOff x="0" y="0"/>
            <a:chExt cx="4504055" cy="557530"/>
          </a:xfrm>
        </p:grpSpPr>
        <p:pic>
          <p:nvPicPr>
            <p:cNvPr id="4" name="Picture 20">
              <a:extLst>
                <a:ext uri="{FF2B5EF4-FFF2-40B4-BE49-F238E27FC236}">
                  <a16:creationId xmlns:a16="http://schemas.microsoft.com/office/drawing/2014/main" id="{5658FA00-0514-3CE1-3927-175C5348B708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930400" y="25400"/>
              <a:ext cx="1459230" cy="4483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5" name="Picture 21">
              <a:extLst>
                <a:ext uri="{FF2B5EF4-FFF2-40B4-BE49-F238E27FC236}">
                  <a16:creationId xmlns:a16="http://schemas.microsoft.com/office/drawing/2014/main" id="{FFF6DCCA-C91C-45E5-410B-A539F634FBD1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36950" y="6350"/>
              <a:ext cx="967105" cy="5511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6" name="Obrázek 5">
              <a:extLst>
                <a:ext uri="{FF2B5EF4-FFF2-40B4-BE49-F238E27FC236}">
                  <a16:creationId xmlns:a16="http://schemas.microsoft.com/office/drawing/2014/main" id="{BB954A5F-17F0-E6D7-B5FC-DCF86973130F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1689100" cy="505460"/>
            </a:xfrm>
            <a:prstGeom prst="rect">
              <a:avLst/>
            </a:prstGeom>
            <a:noFill/>
            <a:ln>
              <a:noFill/>
            </a:ln>
          </p:spPr>
        </p:pic>
      </p:grpSp>
    </p:spTree>
    <p:extLst>
      <p:ext uri="{BB962C8B-B14F-4D97-AF65-F5344CB8AC3E}">
        <p14:creationId xmlns:p14="http://schemas.microsoft.com/office/powerpoint/2010/main" val="167636219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-53975" y="113271"/>
            <a:ext cx="9144000" cy="1557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b="1">
                <a:solidFill>
                  <a:srgbClr val="5F5F5F"/>
                </a:solidFill>
                <a:latin typeface="Tahoma" pitchFamily="34" charset="0"/>
              </a:defRPr>
            </a:lvl1pPr>
            <a:lvl2pPr marL="742950" indent="-285750" eaLnBrk="0" hangingPunct="0"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cs-CZ" altLang="cs-CZ"/>
          </a:p>
        </p:txBody>
      </p:sp>
      <p:sp>
        <p:nvSpPr>
          <p:cNvPr id="3075" name="Rectangle 3"/>
          <p:cNvSpPr>
            <a:spLocks noChangeArrowheads="1"/>
          </p:cNvSpPr>
          <p:nvPr/>
        </p:nvSpPr>
        <p:spPr bwMode="auto">
          <a:xfrm>
            <a:off x="0" y="0"/>
            <a:ext cx="9036050" cy="1412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b="1">
                <a:solidFill>
                  <a:srgbClr val="5F5F5F"/>
                </a:solidFill>
                <a:latin typeface="Tahoma" pitchFamily="34" charset="0"/>
              </a:defRPr>
            </a:lvl1pPr>
            <a:lvl2pPr marL="742950" indent="-285750" eaLnBrk="0" hangingPunct="0"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cs-CZ" altLang="cs-CZ"/>
          </a:p>
        </p:txBody>
      </p:sp>
      <p:sp>
        <p:nvSpPr>
          <p:cNvPr id="3076" name="Rectangle 4"/>
          <p:cNvSpPr>
            <a:spLocks noChangeArrowheads="1"/>
          </p:cNvSpPr>
          <p:nvPr/>
        </p:nvSpPr>
        <p:spPr bwMode="auto">
          <a:xfrm>
            <a:off x="611188" y="476250"/>
            <a:ext cx="2808287" cy="720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b="1">
                <a:solidFill>
                  <a:srgbClr val="5F5F5F"/>
                </a:solidFill>
                <a:latin typeface="Tahoma" pitchFamily="34" charset="0"/>
              </a:defRPr>
            </a:lvl1pPr>
            <a:lvl2pPr marL="742950" indent="-285750" eaLnBrk="0" hangingPunct="0"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cs-CZ" altLang="cs-CZ"/>
          </a:p>
        </p:txBody>
      </p:sp>
      <p:sp>
        <p:nvSpPr>
          <p:cNvPr id="3077" name="Rectangle 7"/>
          <p:cNvSpPr>
            <a:spLocks noGrp="1" noChangeArrowheads="1"/>
          </p:cNvSpPr>
          <p:nvPr>
            <p:ph type="title"/>
          </p:nvPr>
        </p:nvSpPr>
        <p:spPr>
          <a:xfrm>
            <a:off x="1152524" y="742880"/>
            <a:ext cx="7127875" cy="646113"/>
          </a:xfrm>
        </p:spPr>
        <p:txBody>
          <a:bodyPr/>
          <a:lstStyle/>
          <a:p>
            <a:pPr eaLnBrk="1" hangingPunct="1"/>
            <a:r>
              <a:rPr lang="cs-CZ" altLang="cs-CZ" sz="2600" dirty="0"/>
              <a:t>Monitorovací období projektu</a:t>
            </a: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>
          <a:xfrm>
            <a:off x="558005" y="1435107"/>
            <a:ext cx="7722394" cy="1557338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Clr>
                <a:srgbClr val="C4241F"/>
              </a:buClr>
              <a:buFont typeface="Arial" panose="020B0604020202020204" pitchFamily="34" charset="0"/>
              <a:buChar char="•"/>
              <a:defRPr sz="3200" kern="1200">
                <a:solidFill>
                  <a:srgbClr val="57575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Clr>
                <a:srgbClr val="C4241F"/>
              </a:buClr>
              <a:buFont typeface="Arial" panose="020B0604020202020204" pitchFamily="34" charset="0"/>
              <a:buChar char="–"/>
              <a:defRPr sz="2800" kern="1200">
                <a:solidFill>
                  <a:srgbClr val="57575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Clr>
                <a:srgbClr val="C4241F"/>
              </a:buClr>
              <a:buFont typeface="Arial" panose="020B0604020202020204" pitchFamily="34" charset="0"/>
              <a:buChar char="•"/>
              <a:defRPr sz="2400" kern="1200">
                <a:solidFill>
                  <a:srgbClr val="57575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Clr>
                <a:srgbClr val="C4241F"/>
              </a:buClr>
              <a:buFont typeface="Arial" panose="020B0604020202020204" pitchFamily="34" charset="0"/>
              <a:buChar char="–"/>
              <a:defRPr sz="2000" kern="1200">
                <a:solidFill>
                  <a:srgbClr val="57575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Clr>
                <a:srgbClr val="C4241F"/>
              </a:buClr>
              <a:buFont typeface="Arial" panose="020B0604020202020204" pitchFamily="34" charset="0"/>
              <a:buChar char="»"/>
              <a:defRPr sz="2000" kern="1200">
                <a:solidFill>
                  <a:srgbClr val="57575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971550" lvl="1" indent="-514350">
              <a:buFont typeface="+mj-lt"/>
              <a:buAutoNum type="arabicPeriod"/>
            </a:pPr>
            <a:r>
              <a:rPr lang="cs-CZ" sz="2200" i="0" dirty="0"/>
              <a:t>monitorovací období  1. 1. 2026 – 30. 6. 2026</a:t>
            </a:r>
          </a:p>
          <a:p>
            <a:pPr marL="971550" lvl="1" indent="-514350">
              <a:buFont typeface="+mj-lt"/>
              <a:buAutoNum type="arabicPeriod"/>
            </a:pPr>
            <a:r>
              <a:rPr lang="cs-CZ" sz="2200" i="0" dirty="0"/>
              <a:t>monitorovací období  1. 7. 2026 – 31. 12. 2026</a:t>
            </a:r>
          </a:p>
          <a:p>
            <a:pPr marL="971550" lvl="1" indent="-514350">
              <a:buFont typeface="+mj-lt"/>
              <a:buAutoNum type="arabicPeriod"/>
            </a:pPr>
            <a:r>
              <a:rPr lang="cs-CZ" sz="2200" i="0" dirty="0"/>
              <a:t>monitorovací období  1. 1. 2027 – 30. 6. 2027</a:t>
            </a:r>
          </a:p>
          <a:p>
            <a:pPr marL="971550" lvl="1" indent="-514350">
              <a:buFont typeface="+mj-lt"/>
              <a:buAutoNum type="arabicPeriod"/>
            </a:pPr>
            <a:r>
              <a:rPr lang="cs-CZ" sz="2200" i="0" dirty="0"/>
              <a:t>monitorovací období  1. 7. 2027 – 31. 12. 2027</a:t>
            </a:r>
          </a:p>
          <a:p>
            <a:pPr marL="971550" lvl="1" indent="-514350">
              <a:buFont typeface="+mj-lt"/>
              <a:buAutoNum type="arabicPeriod"/>
            </a:pPr>
            <a:endParaRPr lang="cs-CZ" sz="2400" i="0" dirty="0"/>
          </a:p>
          <a:p>
            <a:pPr marL="457200" lvl="1" indent="0">
              <a:buNone/>
            </a:pPr>
            <a:endParaRPr lang="cs-CZ" sz="2400" i="0" dirty="0"/>
          </a:p>
          <a:p>
            <a:pPr marL="457200" lvl="1" indent="0">
              <a:buNone/>
            </a:pPr>
            <a:endParaRPr lang="cs-CZ" sz="2400" i="0" dirty="0"/>
          </a:p>
        </p:txBody>
      </p:sp>
      <p:sp>
        <p:nvSpPr>
          <p:cNvPr id="11" name="Rectangle 7">
            <a:extLst>
              <a:ext uri="{FF2B5EF4-FFF2-40B4-BE49-F238E27FC236}">
                <a16:creationId xmlns:a16="http://schemas.microsoft.com/office/drawing/2014/main" id="{ACE3A04C-C533-4088-BF21-9EB4C8BEB753}"/>
              </a:ext>
            </a:extLst>
          </p:cNvPr>
          <p:cNvSpPr txBox="1">
            <a:spLocks noChangeArrowheads="1"/>
          </p:cNvSpPr>
          <p:nvPr/>
        </p:nvSpPr>
        <p:spPr>
          <a:xfrm>
            <a:off x="1152523" y="3029662"/>
            <a:ext cx="7127875" cy="64611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200" b="0" kern="1200">
                <a:solidFill>
                  <a:srgbClr val="C4241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fontAlgn="auto">
              <a:spcAft>
                <a:spcPts val="0"/>
              </a:spcAft>
              <a:buClrTx/>
              <a:buFontTx/>
            </a:pPr>
            <a:r>
              <a:rPr lang="cs-CZ" altLang="cs-CZ" sz="2600" i="0" dirty="0"/>
              <a:t>Co se bude vykazovat</a:t>
            </a:r>
          </a:p>
        </p:txBody>
      </p:sp>
      <p:sp>
        <p:nvSpPr>
          <p:cNvPr id="2" name="Obdélník 1">
            <a:extLst>
              <a:ext uri="{FF2B5EF4-FFF2-40B4-BE49-F238E27FC236}">
                <a16:creationId xmlns:a16="http://schemas.microsoft.com/office/drawing/2014/main" id="{0623667E-DDA8-46BA-A458-363E8DEB8B39}"/>
              </a:ext>
            </a:extLst>
          </p:cNvPr>
          <p:cNvSpPr/>
          <p:nvPr/>
        </p:nvSpPr>
        <p:spPr>
          <a:xfrm>
            <a:off x="482038" y="3150096"/>
            <a:ext cx="8848516" cy="27699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lvl="1" indent="0">
              <a:buNone/>
            </a:pPr>
            <a:endParaRPr lang="cs-CZ" sz="2400" i="0" dirty="0"/>
          </a:p>
          <a:p>
            <a:pPr marL="457200" lvl="1" indent="0" algn="l">
              <a:buNone/>
            </a:pPr>
            <a:r>
              <a:rPr lang="cs-CZ" sz="2000" i="0" dirty="0"/>
              <a:t>Vykazování podpořených osob - do 30. 7. a 31. 1.</a:t>
            </a:r>
          </a:p>
          <a:p>
            <a:pPr marL="457200" lvl="1" algn="l"/>
            <a:r>
              <a:rPr lang="cs-CZ" sz="2000" i="0" dirty="0"/>
              <a:t>Hlášení o kapacitě sociální služby - do 30. 7. a 31. 1.</a:t>
            </a:r>
          </a:p>
          <a:p>
            <a:pPr marL="457200" lvl="1" indent="0" algn="l">
              <a:buNone/>
            </a:pPr>
            <a:r>
              <a:rPr lang="cs-CZ" sz="2000" i="0" dirty="0"/>
              <a:t>Průběžný přehled o čerpání dotace - do 31. 1. 2027</a:t>
            </a:r>
          </a:p>
          <a:p>
            <a:pPr marL="457200" lvl="1" indent="0" algn="l">
              <a:buNone/>
            </a:pPr>
            <a:r>
              <a:rPr lang="cs-CZ" sz="2000" i="0" dirty="0"/>
              <a:t>Závěrečné finanční vypořádání dotace - do 31. 1. 2028</a:t>
            </a:r>
          </a:p>
          <a:p>
            <a:pPr marL="457200" lvl="1" indent="0" algn="l">
              <a:buNone/>
            </a:pPr>
            <a:endParaRPr lang="cs-CZ" sz="2000" i="0" dirty="0"/>
          </a:p>
        </p:txBody>
      </p:sp>
      <p:grpSp>
        <p:nvGrpSpPr>
          <p:cNvPr id="3" name="Skupina 2">
            <a:extLst>
              <a:ext uri="{FF2B5EF4-FFF2-40B4-BE49-F238E27FC236}">
                <a16:creationId xmlns:a16="http://schemas.microsoft.com/office/drawing/2014/main" id="{FD92C3C4-E7CC-1618-CE85-0E50A9D6A92D}"/>
              </a:ext>
            </a:extLst>
          </p:cNvPr>
          <p:cNvGrpSpPr/>
          <p:nvPr/>
        </p:nvGrpSpPr>
        <p:grpSpPr>
          <a:xfrm>
            <a:off x="396873" y="94094"/>
            <a:ext cx="6489117" cy="742080"/>
            <a:chOff x="0" y="0"/>
            <a:chExt cx="4504055" cy="557530"/>
          </a:xfrm>
        </p:grpSpPr>
        <p:pic>
          <p:nvPicPr>
            <p:cNvPr id="4" name="Picture 20">
              <a:extLst>
                <a:ext uri="{FF2B5EF4-FFF2-40B4-BE49-F238E27FC236}">
                  <a16:creationId xmlns:a16="http://schemas.microsoft.com/office/drawing/2014/main" id="{04A62178-F4A5-CE92-6F07-89434FC9A2FC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930400" y="25400"/>
              <a:ext cx="1459230" cy="4483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5" name="Picture 21">
              <a:extLst>
                <a:ext uri="{FF2B5EF4-FFF2-40B4-BE49-F238E27FC236}">
                  <a16:creationId xmlns:a16="http://schemas.microsoft.com/office/drawing/2014/main" id="{A4372828-9D3D-605E-404C-D735351ACA9D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36950" y="6350"/>
              <a:ext cx="967105" cy="5511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6" name="Obrázek 5">
              <a:extLst>
                <a:ext uri="{FF2B5EF4-FFF2-40B4-BE49-F238E27FC236}">
                  <a16:creationId xmlns:a16="http://schemas.microsoft.com/office/drawing/2014/main" id="{C6867A91-9CEB-7DE3-A9F1-2B42F8314F8D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1689100" cy="505460"/>
            </a:xfrm>
            <a:prstGeom prst="rect">
              <a:avLst/>
            </a:prstGeom>
            <a:noFill/>
            <a:ln>
              <a:noFill/>
            </a:ln>
          </p:spPr>
        </p:pic>
      </p:grpSp>
    </p:spTree>
    <p:extLst>
      <p:ext uri="{BB962C8B-B14F-4D97-AF65-F5344CB8AC3E}">
        <p14:creationId xmlns:p14="http://schemas.microsoft.com/office/powerpoint/2010/main" val="88722537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-53975" y="26672"/>
            <a:ext cx="9144000" cy="1557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b="1">
                <a:solidFill>
                  <a:srgbClr val="5F5F5F"/>
                </a:solidFill>
                <a:latin typeface="Tahoma" pitchFamily="34" charset="0"/>
              </a:defRPr>
            </a:lvl1pPr>
            <a:lvl2pPr marL="742950" indent="-285750" eaLnBrk="0" hangingPunct="0"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cs-CZ" altLang="cs-CZ"/>
          </a:p>
        </p:txBody>
      </p:sp>
      <p:sp>
        <p:nvSpPr>
          <p:cNvPr id="3075" name="Rectangle 3"/>
          <p:cNvSpPr>
            <a:spLocks noChangeArrowheads="1"/>
          </p:cNvSpPr>
          <p:nvPr/>
        </p:nvSpPr>
        <p:spPr bwMode="auto">
          <a:xfrm>
            <a:off x="0" y="0"/>
            <a:ext cx="9036050" cy="1412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b="1">
                <a:solidFill>
                  <a:srgbClr val="5F5F5F"/>
                </a:solidFill>
                <a:latin typeface="Tahoma" pitchFamily="34" charset="0"/>
              </a:defRPr>
            </a:lvl1pPr>
            <a:lvl2pPr marL="742950" indent="-285750" eaLnBrk="0" hangingPunct="0"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cs-CZ" altLang="cs-CZ"/>
          </a:p>
        </p:txBody>
      </p:sp>
      <p:sp>
        <p:nvSpPr>
          <p:cNvPr id="3076" name="Rectangle 4"/>
          <p:cNvSpPr>
            <a:spLocks noChangeArrowheads="1"/>
          </p:cNvSpPr>
          <p:nvPr/>
        </p:nvSpPr>
        <p:spPr bwMode="auto">
          <a:xfrm>
            <a:off x="611188" y="476250"/>
            <a:ext cx="2808287" cy="720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b="1">
                <a:solidFill>
                  <a:srgbClr val="5F5F5F"/>
                </a:solidFill>
                <a:latin typeface="Tahoma" pitchFamily="34" charset="0"/>
              </a:defRPr>
            </a:lvl1pPr>
            <a:lvl2pPr marL="742950" indent="-285750" eaLnBrk="0" hangingPunct="0"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cs-CZ" altLang="cs-CZ"/>
          </a:p>
        </p:txBody>
      </p:sp>
      <p:sp>
        <p:nvSpPr>
          <p:cNvPr id="3077" name="Rectangle 7"/>
          <p:cNvSpPr>
            <a:spLocks noGrp="1" noChangeArrowheads="1"/>
          </p:cNvSpPr>
          <p:nvPr>
            <p:ph type="title"/>
          </p:nvPr>
        </p:nvSpPr>
        <p:spPr>
          <a:xfrm>
            <a:off x="1013538" y="792159"/>
            <a:ext cx="7311727" cy="646113"/>
          </a:xfrm>
        </p:spPr>
        <p:txBody>
          <a:bodyPr/>
          <a:lstStyle/>
          <a:p>
            <a:pPr eaLnBrk="1" hangingPunct="1"/>
            <a:r>
              <a:rPr lang="cs-CZ" altLang="cs-CZ" sz="2600" dirty="0"/>
              <a:t> Kde se bude vykazovat</a:t>
            </a: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>
          <a:xfrm>
            <a:off x="427857" y="1282513"/>
            <a:ext cx="8288284" cy="3793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Clr>
                <a:srgbClr val="C4241F"/>
              </a:buClr>
              <a:buFont typeface="Arial" panose="020B0604020202020204" pitchFamily="34" charset="0"/>
              <a:buChar char="•"/>
              <a:defRPr sz="3200" kern="1200">
                <a:solidFill>
                  <a:srgbClr val="57575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Clr>
                <a:srgbClr val="C4241F"/>
              </a:buClr>
              <a:buFont typeface="Arial" panose="020B0604020202020204" pitchFamily="34" charset="0"/>
              <a:buChar char="–"/>
              <a:defRPr sz="2800" kern="1200">
                <a:solidFill>
                  <a:srgbClr val="57575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Clr>
                <a:srgbClr val="C4241F"/>
              </a:buClr>
              <a:buFont typeface="Arial" panose="020B0604020202020204" pitchFamily="34" charset="0"/>
              <a:buChar char="•"/>
              <a:defRPr sz="2400" kern="1200">
                <a:solidFill>
                  <a:srgbClr val="57575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Clr>
                <a:srgbClr val="C4241F"/>
              </a:buClr>
              <a:buFont typeface="Arial" panose="020B0604020202020204" pitchFamily="34" charset="0"/>
              <a:buChar char="–"/>
              <a:defRPr sz="2000" kern="1200">
                <a:solidFill>
                  <a:srgbClr val="57575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Clr>
                <a:srgbClr val="C4241F"/>
              </a:buClr>
              <a:buFont typeface="Arial" panose="020B0604020202020204" pitchFamily="34" charset="0"/>
              <a:buChar char="»"/>
              <a:defRPr sz="2000" kern="1200">
                <a:solidFill>
                  <a:srgbClr val="57575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 fontAlgn="auto">
              <a:spcBef>
                <a:spcPts val="600"/>
              </a:spcBef>
              <a:spcAft>
                <a:spcPts val="1200"/>
              </a:spcAft>
              <a:buSzPct val="95000"/>
              <a:buNone/>
            </a:pPr>
            <a:endParaRPr lang="cs-CZ" altLang="cs-CZ" sz="2000" i="0" dirty="0"/>
          </a:p>
        </p:txBody>
      </p:sp>
      <p:sp>
        <p:nvSpPr>
          <p:cNvPr id="3" name="Obdélník 2"/>
          <p:cNvSpPr/>
          <p:nvPr/>
        </p:nvSpPr>
        <p:spPr>
          <a:xfrm>
            <a:off x="465314" y="1194565"/>
            <a:ext cx="8250827" cy="52014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l"/>
            <a:r>
              <a:rPr lang="cs-CZ" sz="1400" i="0" dirty="0"/>
              <a:t> </a:t>
            </a:r>
          </a:p>
          <a:p>
            <a:pPr marL="342900" lvl="0" indent="-342900" algn="l">
              <a:buFont typeface="+mj-lt"/>
              <a:buAutoNum type="arabicParenR"/>
            </a:pPr>
            <a:r>
              <a:rPr lang="cs-CZ" sz="1800" i="0" dirty="0"/>
              <a:t>ISSS – Informační systém sociálních služeb Moravskoslezského kraje</a:t>
            </a:r>
          </a:p>
          <a:p>
            <a:pPr marL="809381" lvl="1" indent="-342900" algn="l">
              <a:buFont typeface="Arial" panose="020B0604020202020204" pitchFamily="34" charset="0"/>
              <a:buChar char="•"/>
            </a:pPr>
            <a:r>
              <a:rPr lang="cs-CZ" sz="1800" i="0" dirty="0"/>
              <a:t>Využíváme pro úpravu základních a kontaktních údajů o službě</a:t>
            </a:r>
          </a:p>
          <a:p>
            <a:pPr marL="809381" lvl="1" indent="-342900" algn="l">
              <a:buFont typeface="Arial" panose="020B0604020202020204" pitchFamily="34" charset="0"/>
              <a:buChar char="•"/>
            </a:pPr>
            <a:r>
              <a:rPr lang="cs-CZ" sz="1800" i="0" dirty="0"/>
              <a:t>Využíváme pro zaznamenávání změn parametrů krajské sítě</a:t>
            </a:r>
          </a:p>
          <a:p>
            <a:pPr marL="809381" lvl="1" indent="-342900" algn="l">
              <a:buFont typeface="Arial" panose="020B0604020202020204" pitchFamily="34" charset="0"/>
              <a:buChar char="•"/>
            </a:pPr>
            <a:r>
              <a:rPr lang="cs-CZ" sz="1800" i="0" dirty="0"/>
              <a:t>Využíváme pro vyúčtování dotace (Příloha č. 6 -11 Metodiky projektu)</a:t>
            </a:r>
            <a:endParaRPr lang="cs-CZ" sz="1800" i="0" dirty="0">
              <a:hlinkClick r:id="rId3"/>
            </a:endParaRPr>
          </a:p>
          <a:p>
            <a:pPr marL="809381" lvl="1" indent="-342900" algn="l">
              <a:buFont typeface="Arial" panose="020B0604020202020204" pitchFamily="34" charset="0"/>
              <a:buChar char="•"/>
            </a:pPr>
            <a:r>
              <a:rPr lang="cs-CZ" sz="1800" i="0" dirty="0">
                <a:hlinkClick r:id="rId3"/>
              </a:rPr>
              <a:t>https://portal.msk.cz/aplikace/isss/</a:t>
            </a:r>
            <a:endParaRPr lang="cs-CZ" sz="1800" i="0" dirty="0"/>
          </a:p>
          <a:p>
            <a:pPr marL="342900" indent="-342900" algn="l">
              <a:buFont typeface="+mj-lt"/>
              <a:buAutoNum type="arabicParenR"/>
            </a:pPr>
            <a:r>
              <a:rPr lang="cs-CZ" sz="1800" i="0" dirty="0"/>
              <a:t>Soubory v excelu ke stažení na webových stránkách projektu</a:t>
            </a:r>
          </a:p>
          <a:p>
            <a:pPr marL="809381" lvl="1" indent="-342900" algn="l">
              <a:buFont typeface="Arial" panose="020B0604020202020204" pitchFamily="34" charset="0"/>
              <a:buChar char="•"/>
            </a:pPr>
            <a:r>
              <a:rPr lang="cs-CZ" sz="1800" i="0" dirty="0"/>
              <a:t>Seznam podpořených osob (Příloha č. 3 Metodiky projektu)</a:t>
            </a:r>
          </a:p>
          <a:p>
            <a:pPr marL="809381" lvl="1" indent="-342900" algn="l">
              <a:buFont typeface="Arial" panose="020B0604020202020204" pitchFamily="34" charset="0"/>
              <a:buChar char="•"/>
            </a:pPr>
            <a:r>
              <a:rPr lang="cs-CZ" sz="1800" i="0" dirty="0"/>
              <a:t>Hlášení kapacity soc. služeb (Příloha č. 4 Metodiky projektu) </a:t>
            </a:r>
          </a:p>
          <a:p>
            <a:pPr marL="342900" lvl="0" indent="-342900" algn="l">
              <a:buAutoNum type="arabicParenR" startAt="3"/>
            </a:pPr>
            <a:r>
              <a:rPr lang="cs-CZ" sz="1800" i="0" dirty="0"/>
              <a:t>On-line formulář MPSV – pro vyplnění Monitorovacího listu</a:t>
            </a:r>
          </a:p>
          <a:p>
            <a:pPr marL="809381" lvl="1" indent="-342900" algn="l">
              <a:buFont typeface="Arial" panose="020B0604020202020204" pitchFamily="34" charset="0"/>
              <a:buChar char="•"/>
            </a:pPr>
            <a:r>
              <a:rPr lang="cs-CZ" sz="1800" i="0" dirty="0"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https://esf2014.esfcr.cz/PublicPortal/Formular/VIFBE3KR</a:t>
            </a:r>
            <a:endParaRPr lang="cs-CZ" sz="1800" i="0" dirty="0"/>
          </a:p>
          <a:p>
            <a:pPr lvl="1" algn="l"/>
            <a:r>
              <a:rPr lang="cs-CZ" sz="1400" i="0" dirty="0"/>
              <a:t> </a:t>
            </a:r>
          </a:p>
          <a:p>
            <a:pPr marL="342900" lvl="0" indent="-342900" algn="l">
              <a:buAutoNum type="arabicParenR" startAt="3"/>
            </a:pPr>
            <a:endParaRPr lang="cs-CZ" sz="1800" i="0" dirty="0"/>
          </a:p>
        </p:txBody>
      </p:sp>
      <p:grpSp>
        <p:nvGrpSpPr>
          <p:cNvPr id="2" name="Skupina 1">
            <a:extLst>
              <a:ext uri="{FF2B5EF4-FFF2-40B4-BE49-F238E27FC236}">
                <a16:creationId xmlns:a16="http://schemas.microsoft.com/office/drawing/2014/main" id="{B8FB4058-0147-DFF7-AD88-10E41139A46C}"/>
              </a:ext>
            </a:extLst>
          </p:cNvPr>
          <p:cNvGrpSpPr/>
          <p:nvPr/>
        </p:nvGrpSpPr>
        <p:grpSpPr>
          <a:xfrm>
            <a:off x="246036" y="130770"/>
            <a:ext cx="6489117" cy="742080"/>
            <a:chOff x="0" y="0"/>
            <a:chExt cx="4504055" cy="557530"/>
          </a:xfrm>
        </p:grpSpPr>
        <p:pic>
          <p:nvPicPr>
            <p:cNvPr id="4" name="Picture 20">
              <a:extLst>
                <a:ext uri="{FF2B5EF4-FFF2-40B4-BE49-F238E27FC236}">
                  <a16:creationId xmlns:a16="http://schemas.microsoft.com/office/drawing/2014/main" id="{D014420A-4676-BB4F-CF64-E3A60B311878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930400" y="25400"/>
              <a:ext cx="1459230" cy="4483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5" name="Picture 21">
              <a:extLst>
                <a:ext uri="{FF2B5EF4-FFF2-40B4-BE49-F238E27FC236}">
                  <a16:creationId xmlns:a16="http://schemas.microsoft.com/office/drawing/2014/main" id="{CCD74272-45C7-ACF0-76AF-ED46903B7885}"/>
                </a:ext>
              </a:extLst>
            </p:cNvPr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36950" y="6350"/>
              <a:ext cx="967105" cy="5511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6" name="Obrázek 5">
              <a:extLst>
                <a:ext uri="{FF2B5EF4-FFF2-40B4-BE49-F238E27FC236}">
                  <a16:creationId xmlns:a16="http://schemas.microsoft.com/office/drawing/2014/main" id="{DB3D1C93-629A-4E5E-7A09-5BC4A8981EFB}"/>
                </a:ext>
              </a:extLst>
            </p:cNvPr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1689100" cy="505460"/>
            </a:xfrm>
            <a:prstGeom prst="rect">
              <a:avLst/>
            </a:prstGeom>
            <a:noFill/>
            <a:ln>
              <a:noFill/>
            </a:ln>
          </p:spPr>
        </p:pic>
      </p:grpSp>
    </p:spTree>
    <p:extLst>
      <p:ext uri="{BB962C8B-B14F-4D97-AF65-F5344CB8AC3E}">
        <p14:creationId xmlns:p14="http://schemas.microsoft.com/office/powerpoint/2010/main" val="38771089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494F560-0062-6A0E-F2DD-C5C99B0BB8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tabulku 2">
            <a:extLst>
              <a:ext uri="{FF2B5EF4-FFF2-40B4-BE49-F238E27FC236}">
                <a16:creationId xmlns:a16="http://schemas.microsoft.com/office/drawing/2014/main" id="{2AD5FE9C-509B-88D7-9DB5-CB31C19D349A}"/>
              </a:ext>
            </a:extLst>
          </p:cNvPr>
          <p:cNvSpPr>
            <a:spLocks noGrp="1"/>
          </p:cNvSpPr>
          <p:nvPr>
            <p:ph type="tbl" idx="1"/>
          </p:nvPr>
        </p:nvSpPr>
        <p:spPr/>
        <p:txBody>
          <a:bodyPr/>
          <a:lstStyle/>
          <a:p>
            <a:endParaRPr lang="cs-CZ" dirty="0"/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E612F6F7-3383-AE46-F223-2ACC40182D1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195050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-53975" y="26672"/>
            <a:ext cx="9144000" cy="1557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b="1">
                <a:solidFill>
                  <a:srgbClr val="5F5F5F"/>
                </a:solidFill>
                <a:latin typeface="Tahoma" pitchFamily="34" charset="0"/>
              </a:defRPr>
            </a:lvl1pPr>
            <a:lvl2pPr marL="742950" indent="-285750" eaLnBrk="0" hangingPunct="0"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cs-CZ" altLang="cs-CZ"/>
          </a:p>
        </p:txBody>
      </p:sp>
      <p:sp>
        <p:nvSpPr>
          <p:cNvPr id="3075" name="Rectangle 3"/>
          <p:cNvSpPr>
            <a:spLocks noChangeArrowheads="1"/>
          </p:cNvSpPr>
          <p:nvPr/>
        </p:nvSpPr>
        <p:spPr bwMode="auto">
          <a:xfrm>
            <a:off x="0" y="0"/>
            <a:ext cx="9036050" cy="1412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b="1">
                <a:solidFill>
                  <a:srgbClr val="5F5F5F"/>
                </a:solidFill>
                <a:latin typeface="Tahoma" pitchFamily="34" charset="0"/>
              </a:defRPr>
            </a:lvl1pPr>
            <a:lvl2pPr marL="742950" indent="-285750" eaLnBrk="0" hangingPunct="0"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cs-CZ" altLang="cs-CZ"/>
          </a:p>
        </p:txBody>
      </p:sp>
      <p:sp>
        <p:nvSpPr>
          <p:cNvPr id="3076" name="Rectangle 4"/>
          <p:cNvSpPr>
            <a:spLocks noChangeArrowheads="1"/>
          </p:cNvSpPr>
          <p:nvPr/>
        </p:nvSpPr>
        <p:spPr bwMode="auto">
          <a:xfrm>
            <a:off x="611188" y="476250"/>
            <a:ext cx="2808287" cy="720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b="1">
                <a:solidFill>
                  <a:srgbClr val="5F5F5F"/>
                </a:solidFill>
                <a:latin typeface="Tahoma" pitchFamily="34" charset="0"/>
              </a:defRPr>
            </a:lvl1pPr>
            <a:lvl2pPr marL="742950" indent="-285750" eaLnBrk="0" hangingPunct="0"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cs-CZ" altLang="cs-CZ"/>
          </a:p>
        </p:txBody>
      </p:sp>
      <p:sp>
        <p:nvSpPr>
          <p:cNvPr id="3077" name="Rectangle 7"/>
          <p:cNvSpPr>
            <a:spLocks noGrp="1" noChangeArrowheads="1"/>
          </p:cNvSpPr>
          <p:nvPr>
            <p:ph type="title"/>
          </p:nvPr>
        </p:nvSpPr>
        <p:spPr>
          <a:xfrm>
            <a:off x="916135" y="686034"/>
            <a:ext cx="7311727" cy="646113"/>
          </a:xfrm>
        </p:spPr>
        <p:txBody>
          <a:bodyPr/>
          <a:lstStyle/>
          <a:p>
            <a:pPr eaLnBrk="1" hangingPunct="1"/>
            <a:r>
              <a:rPr lang="cs-CZ" altLang="cs-CZ" sz="2600" dirty="0"/>
              <a:t>Vykazování podpořených osob</a:t>
            </a: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>
          <a:xfrm>
            <a:off x="427857" y="1282513"/>
            <a:ext cx="8288284" cy="3793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Clr>
                <a:srgbClr val="C4241F"/>
              </a:buClr>
              <a:buFont typeface="Arial" panose="020B0604020202020204" pitchFamily="34" charset="0"/>
              <a:buChar char="•"/>
              <a:defRPr sz="3200" kern="1200">
                <a:solidFill>
                  <a:srgbClr val="57575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Clr>
                <a:srgbClr val="C4241F"/>
              </a:buClr>
              <a:buFont typeface="Arial" panose="020B0604020202020204" pitchFamily="34" charset="0"/>
              <a:buChar char="–"/>
              <a:defRPr sz="2800" kern="1200">
                <a:solidFill>
                  <a:srgbClr val="57575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Clr>
                <a:srgbClr val="C4241F"/>
              </a:buClr>
              <a:buFont typeface="Arial" panose="020B0604020202020204" pitchFamily="34" charset="0"/>
              <a:buChar char="•"/>
              <a:defRPr sz="2400" kern="1200">
                <a:solidFill>
                  <a:srgbClr val="57575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Clr>
                <a:srgbClr val="C4241F"/>
              </a:buClr>
              <a:buFont typeface="Arial" panose="020B0604020202020204" pitchFamily="34" charset="0"/>
              <a:buChar char="–"/>
              <a:defRPr sz="2000" kern="1200">
                <a:solidFill>
                  <a:srgbClr val="57575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Clr>
                <a:srgbClr val="C4241F"/>
              </a:buClr>
              <a:buFont typeface="Arial" panose="020B0604020202020204" pitchFamily="34" charset="0"/>
              <a:buChar char="»"/>
              <a:defRPr sz="2000" kern="1200">
                <a:solidFill>
                  <a:srgbClr val="57575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 fontAlgn="auto">
              <a:spcBef>
                <a:spcPts val="600"/>
              </a:spcBef>
              <a:spcAft>
                <a:spcPts val="1200"/>
              </a:spcAft>
              <a:buSzPct val="95000"/>
              <a:buNone/>
            </a:pPr>
            <a:endParaRPr lang="cs-CZ" altLang="cs-CZ" sz="2000" i="0" dirty="0"/>
          </a:p>
        </p:txBody>
      </p:sp>
      <p:sp>
        <p:nvSpPr>
          <p:cNvPr id="3" name="Obdélník 2"/>
          <p:cNvSpPr/>
          <p:nvPr/>
        </p:nvSpPr>
        <p:spPr>
          <a:xfrm>
            <a:off x="295484" y="1282513"/>
            <a:ext cx="8563106" cy="62170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cs-CZ" sz="1600" b="1" u="sng" dirty="0"/>
              <a:t>Podpořená osoba </a:t>
            </a:r>
            <a:endParaRPr lang="cs-CZ" sz="1600" dirty="0"/>
          </a:p>
          <a:p>
            <a:pPr marL="285750" lvl="0" indent="-285750" algn="l">
              <a:buFont typeface="Arial" panose="020B0604020202020204" pitchFamily="34" charset="0"/>
              <a:buChar char="•"/>
            </a:pPr>
            <a:r>
              <a:rPr lang="cs-CZ" sz="1600" dirty="0"/>
              <a:t>je každá osoba, která je klientem/uživatelem sociální služby, se kterým je </a:t>
            </a:r>
            <a:r>
              <a:rPr lang="cs-CZ" sz="1600" dirty="0">
                <a:solidFill>
                  <a:srgbClr val="FF0000"/>
                </a:solidFill>
              </a:rPr>
              <a:t>uzavřena smlouva </a:t>
            </a:r>
            <a:r>
              <a:rPr lang="cs-CZ" sz="1600" dirty="0"/>
              <a:t>o poskytnutí sociální služby na základě ustanovení § 91 zákona č. 108/2006 Sb., o sociálních službách, ve znění platných předpisů (včetně klientů/uživatelů, s nimiž byla uzavřena smlouva před zahájením projektu a v době projektu je stále platná),</a:t>
            </a:r>
          </a:p>
          <a:p>
            <a:pPr marL="285750" lvl="0" indent="-285750" algn="l">
              <a:buFont typeface="Arial" panose="020B0604020202020204" pitchFamily="34" charset="0"/>
              <a:buChar char="•"/>
            </a:pPr>
            <a:r>
              <a:rPr lang="cs-CZ" sz="1600" dirty="0"/>
              <a:t>je ve věku mezi </a:t>
            </a:r>
            <a:r>
              <a:rPr lang="cs-CZ" sz="1600" dirty="0">
                <a:solidFill>
                  <a:srgbClr val="FF0000"/>
                </a:solidFill>
              </a:rPr>
              <a:t>15 až 65 </a:t>
            </a:r>
            <a:r>
              <a:rPr lang="cs-CZ" sz="1600">
                <a:solidFill>
                  <a:srgbClr val="FF0000"/>
                </a:solidFill>
              </a:rPr>
              <a:t>lety</a:t>
            </a:r>
            <a:r>
              <a:rPr lang="cs-CZ" sz="1600"/>
              <a:t> </a:t>
            </a:r>
            <a:r>
              <a:rPr lang="cs-CZ" sz="1600">
                <a:solidFill>
                  <a:srgbClr val="FF0000"/>
                </a:solidFill>
              </a:rPr>
              <a:t>(hranice </a:t>
            </a:r>
            <a:r>
              <a:rPr lang="cs-CZ" sz="1600" dirty="0">
                <a:solidFill>
                  <a:srgbClr val="FF0000"/>
                </a:solidFill>
              </a:rPr>
              <a:t>bude zrušena) </a:t>
            </a:r>
            <a:endParaRPr lang="cs-CZ" sz="1600" dirty="0"/>
          </a:p>
          <a:p>
            <a:pPr marL="285750" lvl="0" indent="-285750" algn="l">
              <a:buFont typeface="Arial" panose="020B0604020202020204" pitchFamily="34" charset="0"/>
              <a:buChar char="•"/>
            </a:pPr>
            <a:r>
              <a:rPr lang="cs-CZ" sz="1600" dirty="0"/>
              <a:t>v dané registrované službě se vykazuje </a:t>
            </a:r>
            <a:r>
              <a:rPr lang="cs-CZ" sz="1600" dirty="0">
                <a:solidFill>
                  <a:srgbClr val="FF0000"/>
                </a:solidFill>
              </a:rPr>
              <a:t>pouze jednou za období realizace projektu</a:t>
            </a:r>
            <a:r>
              <a:rPr lang="cs-CZ" sz="1600" b="1" dirty="0"/>
              <a:t>.</a:t>
            </a:r>
          </a:p>
          <a:p>
            <a:pPr algn="l"/>
            <a:r>
              <a:rPr lang="cs-CZ" sz="1600" dirty="0"/>
              <a:t>V případě, že klient/uživatel jakýmkoliv způsobem ukončí nebo přeruší využívání sociální služby a po čase se do služby opět vrátí, nelze jej pro účely Projektu vykazovat jako </a:t>
            </a:r>
            <a:r>
              <a:rPr lang="cs-CZ" sz="1600" b="1" dirty="0"/>
              <a:t>další podpořenou osobu.</a:t>
            </a:r>
          </a:p>
          <a:p>
            <a:pPr algn="l"/>
            <a:r>
              <a:rPr lang="cs-CZ" sz="1600" b="1" dirty="0"/>
              <a:t>P</a:t>
            </a:r>
            <a:r>
              <a:rPr lang="cs-CZ" sz="1600" dirty="0"/>
              <a:t>okud by tato situace nastala, pouze se u původního záznamu budou načítat další hodiny podpory. </a:t>
            </a:r>
          </a:p>
          <a:p>
            <a:pPr algn="l"/>
            <a:r>
              <a:rPr lang="cs-CZ" sz="1600" b="1" u="sng" dirty="0"/>
              <a:t>Podpořený účastník</a:t>
            </a:r>
            <a:endParaRPr lang="cs-CZ" sz="1600" dirty="0"/>
          </a:p>
          <a:p>
            <a:pPr algn="l"/>
            <a:r>
              <a:rPr lang="cs-CZ" sz="1600" dirty="0"/>
              <a:t>Podpořeným účastníkem se stává podpořená osoba, které je služba poskytnuta  v minimálním rozsahu 40 hodin (1 hodina = 60 minut).</a:t>
            </a:r>
          </a:p>
          <a:p>
            <a:pPr algn="l"/>
            <a:r>
              <a:rPr lang="cs-CZ" sz="1600" dirty="0"/>
              <a:t>Ve smlouvě se zavážete </a:t>
            </a:r>
          </a:p>
          <a:p>
            <a:pPr marL="285750" lvl="0" indent="-285750" algn="l">
              <a:buFont typeface="Arial" panose="020B0604020202020204" pitchFamily="34" charset="0"/>
              <a:buChar char="•"/>
            </a:pPr>
            <a:endParaRPr lang="cs-CZ" sz="3200" dirty="0"/>
          </a:p>
          <a:p>
            <a:pPr marL="809381" lvl="1" indent="-342900" algn="l">
              <a:buFont typeface="Arial" panose="020B0604020202020204" pitchFamily="34" charset="0"/>
              <a:buChar char="•"/>
            </a:pPr>
            <a:endParaRPr lang="cs-CZ" sz="2000" i="0" dirty="0">
              <a:solidFill>
                <a:srgbClr val="575756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grpSp>
        <p:nvGrpSpPr>
          <p:cNvPr id="2" name="Skupina 1">
            <a:extLst>
              <a:ext uri="{FF2B5EF4-FFF2-40B4-BE49-F238E27FC236}">
                <a16:creationId xmlns:a16="http://schemas.microsoft.com/office/drawing/2014/main" id="{E0328BBD-F8AE-A0F5-1DD1-96E0CB6580ED}"/>
              </a:ext>
            </a:extLst>
          </p:cNvPr>
          <p:cNvGrpSpPr/>
          <p:nvPr/>
        </p:nvGrpSpPr>
        <p:grpSpPr>
          <a:xfrm>
            <a:off x="285407" y="143859"/>
            <a:ext cx="6489117" cy="742080"/>
            <a:chOff x="0" y="0"/>
            <a:chExt cx="4504055" cy="557530"/>
          </a:xfrm>
        </p:grpSpPr>
        <p:pic>
          <p:nvPicPr>
            <p:cNvPr id="4" name="Picture 20">
              <a:extLst>
                <a:ext uri="{FF2B5EF4-FFF2-40B4-BE49-F238E27FC236}">
                  <a16:creationId xmlns:a16="http://schemas.microsoft.com/office/drawing/2014/main" id="{6BD658DA-B6A7-2331-BE9C-DB4D7F49C272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930400" y="25400"/>
              <a:ext cx="1459230" cy="4483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5" name="Picture 21">
              <a:extLst>
                <a:ext uri="{FF2B5EF4-FFF2-40B4-BE49-F238E27FC236}">
                  <a16:creationId xmlns:a16="http://schemas.microsoft.com/office/drawing/2014/main" id="{EEA07A42-FAF5-9435-8191-A9732B5C7ECD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36950" y="6350"/>
              <a:ext cx="967105" cy="5511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6" name="Obrázek 5">
              <a:extLst>
                <a:ext uri="{FF2B5EF4-FFF2-40B4-BE49-F238E27FC236}">
                  <a16:creationId xmlns:a16="http://schemas.microsoft.com/office/drawing/2014/main" id="{1F2B3EA1-7EFA-71B5-FF4D-E1346AD27223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1689100" cy="505460"/>
            </a:xfrm>
            <a:prstGeom prst="rect">
              <a:avLst/>
            </a:prstGeom>
            <a:noFill/>
            <a:ln>
              <a:noFill/>
            </a:ln>
          </p:spPr>
        </p:pic>
      </p:grpSp>
    </p:spTree>
    <p:extLst>
      <p:ext uri="{BB962C8B-B14F-4D97-AF65-F5344CB8AC3E}">
        <p14:creationId xmlns:p14="http://schemas.microsoft.com/office/powerpoint/2010/main" val="286940345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-53975" y="26672"/>
            <a:ext cx="9144000" cy="1557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b="1">
                <a:solidFill>
                  <a:srgbClr val="5F5F5F"/>
                </a:solidFill>
                <a:latin typeface="Tahoma" pitchFamily="34" charset="0"/>
              </a:defRPr>
            </a:lvl1pPr>
            <a:lvl2pPr marL="742950" indent="-285750" eaLnBrk="0" hangingPunct="0"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cs-CZ" altLang="cs-CZ"/>
          </a:p>
        </p:txBody>
      </p:sp>
      <p:sp>
        <p:nvSpPr>
          <p:cNvPr id="3075" name="Rectangle 3"/>
          <p:cNvSpPr>
            <a:spLocks noChangeArrowheads="1"/>
          </p:cNvSpPr>
          <p:nvPr/>
        </p:nvSpPr>
        <p:spPr bwMode="auto">
          <a:xfrm>
            <a:off x="0" y="0"/>
            <a:ext cx="9036050" cy="1412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b="1">
                <a:solidFill>
                  <a:srgbClr val="5F5F5F"/>
                </a:solidFill>
                <a:latin typeface="Tahoma" pitchFamily="34" charset="0"/>
              </a:defRPr>
            </a:lvl1pPr>
            <a:lvl2pPr marL="742950" indent="-285750" eaLnBrk="0" hangingPunct="0"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cs-CZ" altLang="cs-CZ"/>
          </a:p>
        </p:txBody>
      </p:sp>
      <p:sp>
        <p:nvSpPr>
          <p:cNvPr id="3076" name="Rectangle 4"/>
          <p:cNvSpPr>
            <a:spLocks noChangeArrowheads="1"/>
          </p:cNvSpPr>
          <p:nvPr/>
        </p:nvSpPr>
        <p:spPr bwMode="auto">
          <a:xfrm>
            <a:off x="611188" y="476250"/>
            <a:ext cx="2808287" cy="720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b="1">
                <a:solidFill>
                  <a:srgbClr val="5F5F5F"/>
                </a:solidFill>
                <a:latin typeface="Tahoma" pitchFamily="34" charset="0"/>
              </a:defRPr>
            </a:lvl1pPr>
            <a:lvl2pPr marL="742950" indent="-285750" eaLnBrk="0" hangingPunct="0"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cs-CZ" altLang="cs-CZ"/>
          </a:p>
        </p:txBody>
      </p:sp>
      <p:sp>
        <p:nvSpPr>
          <p:cNvPr id="3077" name="Rectangle 7"/>
          <p:cNvSpPr>
            <a:spLocks noGrp="1" noChangeArrowheads="1"/>
          </p:cNvSpPr>
          <p:nvPr>
            <p:ph type="title"/>
          </p:nvPr>
        </p:nvSpPr>
        <p:spPr>
          <a:xfrm>
            <a:off x="916135" y="686034"/>
            <a:ext cx="7311727" cy="646113"/>
          </a:xfrm>
        </p:spPr>
        <p:txBody>
          <a:bodyPr/>
          <a:lstStyle/>
          <a:p>
            <a:pPr eaLnBrk="1" hangingPunct="1"/>
            <a:r>
              <a:rPr lang="cs-CZ" altLang="cs-CZ" sz="2600" dirty="0"/>
              <a:t>Vykazování podpořených osob</a:t>
            </a: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>
          <a:xfrm>
            <a:off x="427857" y="1282513"/>
            <a:ext cx="8288284" cy="3793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Clr>
                <a:srgbClr val="C4241F"/>
              </a:buClr>
              <a:buFont typeface="Arial" panose="020B0604020202020204" pitchFamily="34" charset="0"/>
              <a:buChar char="•"/>
              <a:defRPr sz="3200" kern="1200">
                <a:solidFill>
                  <a:srgbClr val="57575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Clr>
                <a:srgbClr val="C4241F"/>
              </a:buClr>
              <a:buFont typeface="Arial" panose="020B0604020202020204" pitchFamily="34" charset="0"/>
              <a:buChar char="–"/>
              <a:defRPr sz="2800" kern="1200">
                <a:solidFill>
                  <a:srgbClr val="57575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Clr>
                <a:srgbClr val="C4241F"/>
              </a:buClr>
              <a:buFont typeface="Arial" panose="020B0604020202020204" pitchFamily="34" charset="0"/>
              <a:buChar char="•"/>
              <a:defRPr sz="2400" kern="1200">
                <a:solidFill>
                  <a:srgbClr val="57575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Clr>
                <a:srgbClr val="C4241F"/>
              </a:buClr>
              <a:buFont typeface="Arial" panose="020B0604020202020204" pitchFamily="34" charset="0"/>
              <a:buChar char="–"/>
              <a:defRPr sz="2000" kern="1200">
                <a:solidFill>
                  <a:srgbClr val="57575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Clr>
                <a:srgbClr val="C4241F"/>
              </a:buClr>
              <a:buFont typeface="Arial" panose="020B0604020202020204" pitchFamily="34" charset="0"/>
              <a:buChar char="»"/>
              <a:defRPr sz="2000" kern="1200">
                <a:solidFill>
                  <a:srgbClr val="57575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 fontAlgn="auto">
              <a:spcBef>
                <a:spcPts val="600"/>
              </a:spcBef>
              <a:spcAft>
                <a:spcPts val="1200"/>
              </a:spcAft>
              <a:buSzPct val="95000"/>
              <a:buNone/>
            </a:pPr>
            <a:endParaRPr lang="cs-CZ" altLang="cs-CZ" sz="2000" i="0" dirty="0"/>
          </a:p>
        </p:txBody>
      </p:sp>
      <p:sp>
        <p:nvSpPr>
          <p:cNvPr id="3" name="Obdélník 2"/>
          <p:cNvSpPr/>
          <p:nvPr/>
        </p:nvSpPr>
        <p:spPr>
          <a:xfrm>
            <a:off x="427857" y="1412815"/>
            <a:ext cx="832737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cs-CZ" sz="1600" dirty="0"/>
              <a:t>Podpořené osoby se vyplňují 2x:</a:t>
            </a:r>
          </a:p>
          <a:p>
            <a:pPr algn="l"/>
            <a:r>
              <a:rPr lang="cs-CZ" sz="1600" dirty="0"/>
              <a:t>1) Formulář MPSV:</a:t>
            </a:r>
          </a:p>
          <a:p>
            <a:pPr algn="l"/>
            <a:r>
              <a:rPr lang="cs-CZ" sz="1600" dirty="0"/>
              <a:t>Do formuláře vyplňujte všechny osoby, i ty, které nezískaly 40 hodin podpory. </a:t>
            </a:r>
          </a:p>
          <a:p>
            <a:pPr algn="l"/>
            <a:r>
              <a:rPr lang="cs-CZ" sz="1600" dirty="0"/>
              <a:t>Vygenerováním formuláře získáte Monitorovací list podpořené osoby. </a:t>
            </a:r>
          </a:p>
          <a:p>
            <a:pPr algn="l"/>
            <a:r>
              <a:rPr lang="cs-CZ" sz="1600" dirty="0"/>
              <a:t>Tento monitorovací list archivujete u sebe. </a:t>
            </a:r>
          </a:p>
          <a:p>
            <a:pPr algn="l"/>
            <a:r>
              <a:rPr lang="cs-CZ" sz="1600" dirty="0"/>
              <a:t>2) Seznam podpořených osob</a:t>
            </a:r>
          </a:p>
          <a:p>
            <a:pPr algn="l"/>
            <a:r>
              <a:rPr lang="cs-CZ" sz="1600" dirty="0"/>
              <a:t>Všechny osoby vyplněné do formuláře MPSV budou zahrnuty do seznamu podpořených osob a do </a:t>
            </a:r>
            <a:r>
              <a:rPr lang="cs-CZ" sz="1600" b="1" dirty="0"/>
              <a:t>jednoho měsíce</a:t>
            </a:r>
            <a:r>
              <a:rPr lang="cs-CZ" sz="1600" dirty="0"/>
              <a:t> od ukončení každého monitorovacího období budou zaslány ve formátu </a:t>
            </a:r>
            <a:r>
              <a:rPr lang="cs-CZ" sz="1600" dirty="0" err="1"/>
              <a:t>xls</a:t>
            </a:r>
            <a:r>
              <a:rPr lang="cs-CZ" sz="1600" dirty="0"/>
              <a:t> na e-mail: </a:t>
            </a:r>
            <a:r>
              <a:rPr lang="cs-CZ" sz="1600" dirty="0">
                <a:hlinkClick r:id="rId3"/>
              </a:rPr>
              <a:t>katerina.ruskova@msk.cz</a:t>
            </a:r>
            <a:r>
              <a:rPr lang="cs-CZ" sz="1600" dirty="0"/>
              <a:t> a zároveň podepsané členem statutárního orgánu (nebo osobou pověřenou členem statutárního orgánu) do datové schránky Moravskoslezského kraje </a:t>
            </a:r>
          </a:p>
          <a:p>
            <a:pPr lvl="0" algn="l"/>
            <a:r>
              <a:rPr lang="cs-CZ" sz="1600" dirty="0"/>
              <a:t>3) Každá podpořená osoba musí být informována o tom, jak je nakládáno s jejími osobními údaji – Jako vzor slouží Příloha č. 1 Metodiky projektu – Informace o zpracování osobních údajů </a:t>
            </a:r>
          </a:p>
        </p:txBody>
      </p:sp>
      <p:grpSp>
        <p:nvGrpSpPr>
          <p:cNvPr id="2" name="Skupina 1">
            <a:extLst>
              <a:ext uri="{FF2B5EF4-FFF2-40B4-BE49-F238E27FC236}">
                <a16:creationId xmlns:a16="http://schemas.microsoft.com/office/drawing/2014/main" id="{05B62DEF-EE42-8B2A-2756-D4A87BA006D5}"/>
              </a:ext>
            </a:extLst>
          </p:cNvPr>
          <p:cNvGrpSpPr/>
          <p:nvPr/>
        </p:nvGrpSpPr>
        <p:grpSpPr>
          <a:xfrm>
            <a:off x="174916" y="143859"/>
            <a:ext cx="6489117" cy="742080"/>
            <a:chOff x="0" y="0"/>
            <a:chExt cx="4504055" cy="557530"/>
          </a:xfrm>
        </p:grpSpPr>
        <p:pic>
          <p:nvPicPr>
            <p:cNvPr id="5" name="Picture 20">
              <a:extLst>
                <a:ext uri="{FF2B5EF4-FFF2-40B4-BE49-F238E27FC236}">
                  <a16:creationId xmlns:a16="http://schemas.microsoft.com/office/drawing/2014/main" id="{4241771E-0DA2-BCF7-9831-F005C31D4AA5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930400" y="25400"/>
              <a:ext cx="1459230" cy="4483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6" name="Picture 21">
              <a:extLst>
                <a:ext uri="{FF2B5EF4-FFF2-40B4-BE49-F238E27FC236}">
                  <a16:creationId xmlns:a16="http://schemas.microsoft.com/office/drawing/2014/main" id="{22921623-304F-FAEF-7FA1-A3621718D139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36950" y="6350"/>
              <a:ext cx="967105" cy="5511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" name="Obrázek 7">
              <a:extLst>
                <a:ext uri="{FF2B5EF4-FFF2-40B4-BE49-F238E27FC236}">
                  <a16:creationId xmlns:a16="http://schemas.microsoft.com/office/drawing/2014/main" id="{A488B3B9-3413-03E3-7E11-39361CAB3288}"/>
                </a:ext>
              </a:extLst>
            </p:cNvPr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1689100" cy="505460"/>
            </a:xfrm>
            <a:prstGeom prst="rect">
              <a:avLst/>
            </a:prstGeom>
            <a:noFill/>
            <a:ln>
              <a:noFill/>
            </a:ln>
          </p:spPr>
        </p:pic>
      </p:grpSp>
    </p:spTree>
    <p:extLst>
      <p:ext uri="{BB962C8B-B14F-4D97-AF65-F5344CB8AC3E}">
        <p14:creationId xmlns:p14="http://schemas.microsoft.com/office/powerpoint/2010/main" val="381839066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-53975" y="26672"/>
            <a:ext cx="9144000" cy="1557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b="1">
                <a:solidFill>
                  <a:srgbClr val="5F5F5F"/>
                </a:solidFill>
                <a:latin typeface="Tahoma" pitchFamily="34" charset="0"/>
              </a:defRPr>
            </a:lvl1pPr>
            <a:lvl2pPr marL="742950" indent="-285750" eaLnBrk="0" hangingPunct="0"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cs-CZ" altLang="cs-CZ"/>
          </a:p>
        </p:txBody>
      </p:sp>
      <p:sp>
        <p:nvSpPr>
          <p:cNvPr id="3075" name="Rectangle 3"/>
          <p:cNvSpPr>
            <a:spLocks noChangeArrowheads="1"/>
          </p:cNvSpPr>
          <p:nvPr/>
        </p:nvSpPr>
        <p:spPr bwMode="auto">
          <a:xfrm>
            <a:off x="0" y="0"/>
            <a:ext cx="9036050" cy="1412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b="1">
                <a:solidFill>
                  <a:srgbClr val="5F5F5F"/>
                </a:solidFill>
                <a:latin typeface="Tahoma" pitchFamily="34" charset="0"/>
              </a:defRPr>
            </a:lvl1pPr>
            <a:lvl2pPr marL="742950" indent="-285750" eaLnBrk="0" hangingPunct="0"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cs-CZ" altLang="cs-CZ"/>
          </a:p>
        </p:txBody>
      </p:sp>
      <p:sp>
        <p:nvSpPr>
          <p:cNvPr id="3076" name="Rectangle 4"/>
          <p:cNvSpPr>
            <a:spLocks noChangeArrowheads="1"/>
          </p:cNvSpPr>
          <p:nvPr/>
        </p:nvSpPr>
        <p:spPr bwMode="auto">
          <a:xfrm>
            <a:off x="611188" y="476250"/>
            <a:ext cx="2808287" cy="720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b="1">
                <a:solidFill>
                  <a:srgbClr val="5F5F5F"/>
                </a:solidFill>
                <a:latin typeface="Tahoma" pitchFamily="34" charset="0"/>
              </a:defRPr>
            </a:lvl1pPr>
            <a:lvl2pPr marL="742950" indent="-285750" eaLnBrk="0" hangingPunct="0"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cs-CZ" altLang="cs-CZ"/>
          </a:p>
        </p:txBody>
      </p:sp>
      <p:sp>
        <p:nvSpPr>
          <p:cNvPr id="3077" name="Rectangle 7"/>
          <p:cNvSpPr>
            <a:spLocks noGrp="1" noChangeArrowheads="1"/>
          </p:cNvSpPr>
          <p:nvPr>
            <p:ph type="title"/>
          </p:nvPr>
        </p:nvSpPr>
        <p:spPr>
          <a:xfrm>
            <a:off x="916135" y="686034"/>
            <a:ext cx="7311727" cy="646113"/>
          </a:xfrm>
        </p:spPr>
        <p:txBody>
          <a:bodyPr/>
          <a:lstStyle/>
          <a:p>
            <a:pPr eaLnBrk="1" hangingPunct="1"/>
            <a:r>
              <a:rPr lang="cs-CZ" altLang="cs-CZ" sz="2600" dirty="0"/>
              <a:t>Vykazování podpořených osob</a:t>
            </a: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>
          <a:xfrm>
            <a:off x="427857" y="1282513"/>
            <a:ext cx="8288284" cy="3793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Clr>
                <a:srgbClr val="C4241F"/>
              </a:buClr>
              <a:buFont typeface="Arial" panose="020B0604020202020204" pitchFamily="34" charset="0"/>
              <a:buChar char="•"/>
              <a:defRPr sz="3200" kern="1200">
                <a:solidFill>
                  <a:srgbClr val="57575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Clr>
                <a:srgbClr val="C4241F"/>
              </a:buClr>
              <a:buFont typeface="Arial" panose="020B0604020202020204" pitchFamily="34" charset="0"/>
              <a:buChar char="–"/>
              <a:defRPr sz="2800" kern="1200">
                <a:solidFill>
                  <a:srgbClr val="57575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Clr>
                <a:srgbClr val="C4241F"/>
              </a:buClr>
              <a:buFont typeface="Arial" panose="020B0604020202020204" pitchFamily="34" charset="0"/>
              <a:buChar char="•"/>
              <a:defRPr sz="2400" kern="1200">
                <a:solidFill>
                  <a:srgbClr val="57575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Clr>
                <a:srgbClr val="C4241F"/>
              </a:buClr>
              <a:buFont typeface="Arial" panose="020B0604020202020204" pitchFamily="34" charset="0"/>
              <a:buChar char="–"/>
              <a:defRPr sz="2000" kern="1200">
                <a:solidFill>
                  <a:srgbClr val="57575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Clr>
                <a:srgbClr val="C4241F"/>
              </a:buClr>
              <a:buFont typeface="Arial" panose="020B0604020202020204" pitchFamily="34" charset="0"/>
              <a:buChar char="»"/>
              <a:defRPr sz="2000" kern="1200">
                <a:solidFill>
                  <a:srgbClr val="57575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 fontAlgn="auto">
              <a:spcBef>
                <a:spcPts val="600"/>
              </a:spcBef>
              <a:spcAft>
                <a:spcPts val="1200"/>
              </a:spcAft>
              <a:buSzPct val="95000"/>
              <a:buNone/>
            </a:pPr>
            <a:endParaRPr lang="cs-CZ" altLang="cs-CZ" sz="2000" i="0" dirty="0"/>
          </a:p>
        </p:txBody>
      </p:sp>
      <p:sp>
        <p:nvSpPr>
          <p:cNvPr id="3" name="Obdélník 2"/>
          <p:cNvSpPr/>
          <p:nvPr/>
        </p:nvSpPr>
        <p:spPr>
          <a:xfrm>
            <a:off x="581065" y="1332147"/>
            <a:ext cx="8327370" cy="270843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cs-CZ" sz="2000" i="0" dirty="0"/>
              <a:t>U každého podpořeného účastníka projektu bude rovněž sledována skutečnost, zda u něho poskytnutí sociální služby </a:t>
            </a:r>
            <a:r>
              <a:rPr lang="cs-CZ" sz="2000" b="1" i="0" dirty="0"/>
              <a:t>naplnilo svůj účel</a:t>
            </a:r>
            <a:r>
              <a:rPr lang="cs-CZ" sz="2000" i="0" dirty="0"/>
              <a:t>, tzn., byla-li poskytnuta sociální práce, má-li uzavřen individuální plán a jeho kladné vyhodnocení svědčí o změně v životě. </a:t>
            </a:r>
          </a:p>
          <a:p>
            <a:pPr algn="l"/>
            <a:endParaRPr lang="cs-CZ" sz="2000" i="0" dirty="0"/>
          </a:p>
          <a:p>
            <a:pPr algn="l"/>
            <a:endParaRPr lang="cs-CZ" sz="2000" i="0" dirty="0"/>
          </a:p>
          <a:p>
            <a:pPr marL="809381" lvl="1" indent="-342900" algn="l">
              <a:buFont typeface="Arial" panose="020B0604020202020204" pitchFamily="34" charset="0"/>
              <a:buChar char="•"/>
            </a:pPr>
            <a:endParaRPr lang="cs-CZ" sz="2000" i="0" dirty="0">
              <a:solidFill>
                <a:srgbClr val="575756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581065" y="2497299"/>
            <a:ext cx="7981870" cy="13234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cs-CZ" altLang="cs-CZ" sz="2000" i="0" dirty="0"/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cs-CZ" altLang="cs-CZ" sz="2000" i="0" dirty="0"/>
              <a:t>V Seznamu podpořených osob zaškrtnete políčko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cs-CZ" altLang="cs-CZ" sz="2000" i="0" dirty="0"/>
              <a:t>„Osoby, u nichž poskytnutá intervence formou sociální práce naplnila svůj účel“ (sloupec P)</a:t>
            </a:r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152400" y="1524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100" b="0" i="0" u="none" strike="noStrike" cap="none" normalizeH="0" baseline="0">
                <a:ln>
                  <a:noFill/>
                </a:ln>
                <a:solidFill>
                  <a:srgbClr val="777777"/>
                </a:solidFill>
                <a:effectLst/>
                <a:latin typeface="Arial" panose="020B0604020202020204" pitchFamily="34" charset="0"/>
              </a:rPr>
              <a:t>Osoby, u nichž služba z oblasti sociálních služeb naplnila svůj účel</a:t>
            </a:r>
            <a:r>
              <a:rPr kumimoji="0" lang="cs-CZ" altLang="cs-CZ" sz="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endParaRPr kumimoji="0" lang="cs-CZ" altLang="cs-CZ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pSp>
        <p:nvGrpSpPr>
          <p:cNvPr id="2" name="Skupina 1">
            <a:extLst>
              <a:ext uri="{FF2B5EF4-FFF2-40B4-BE49-F238E27FC236}">
                <a16:creationId xmlns:a16="http://schemas.microsoft.com/office/drawing/2014/main" id="{371E3A0F-0E5A-51BA-A2DE-1746A7E91176}"/>
              </a:ext>
            </a:extLst>
          </p:cNvPr>
          <p:cNvGrpSpPr/>
          <p:nvPr/>
        </p:nvGrpSpPr>
        <p:grpSpPr>
          <a:xfrm>
            <a:off x="358904" y="178694"/>
            <a:ext cx="6489117" cy="742080"/>
            <a:chOff x="0" y="0"/>
            <a:chExt cx="4504055" cy="557530"/>
          </a:xfrm>
        </p:grpSpPr>
        <p:pic>
          <p:nvPicPr>
            <p:cNvPr id="8" name="Picture 20">
              <a:extLst>
                <a:ext uri="{FF2B5EF4-FFF2-40B4-BE49-F238E27FC236}">
                  <a16:creationId xmlns:a16="http://schemas.microsoft.com/office/drawing/2014/main" id="{3AC87956-CD5B-AEA0-18D8-FB517CD924B8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930400" y="25400"/>
              <a:ext cx="1459230" cy="4483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9" name="Picture 21">
              <a:extLst>
                <a:ext uri="{FF2B5EF4-FFF2-40B4-BE49-F238E27FC236}">
                  <a16:creationId xmlns:a16="http://schemas.microsoft.com/office/drawing/2014/main" id="{383CB09A-C14E-1842-863F-EE18D20C62D0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36950" y="6350"/>
              <a:ext cx="967105" cy="5511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" name="Obrázek 9">
              <a:extLst>
                <a:ext uri="{FF2B5EF4-FFF2-40B4-BE49-F238E27FC236}">
                  <a16:creationId xmlns:a16="http://schemas.microsoft.com/office/drawing/2014/main" id="{1A10497C-D9FC-7B8D-2E71-456B9EF780D9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1689100" cy="505460"/>
            </a:xfrm>
            <a:prstGeom prst="rect">
              <a:avLst/>
            </a:prstGeom>
            <a:noFill/>
            <a:ln>
              <a:noFill/>
            </a:ln>
          </p:spPr>
        </p:pic>
      </p:grpSp>
    </p:spTree>
    <p:extLst>
      <p:ext uri="{BB962C8B-B14F-4D97-AF65-F5344CB8AC3E}">
        <p14:creationId xmlns:p14="http://schemas.microsoft.com/office/powerpoint/2010/main" val="277264124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-53975" y="26672"/>
            <a:ext cx="9144000" cy="1557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b="1">
                <a:solidFill>
                  <a:srgbClr val="5F5F5F"/>
                </a:solidFill>
                <a:latin typeface="Tahoma" pitchFamily="34" charset="0"/>
              </a:defRPr>
            </a:lvl1pPr>
            <a:lvl2pPr marL="742950" indent="-285750" eaLnBrk="0" hangingPunct="0"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cs-CZ" altLang="cs-CZ"/>
          </a:p>
        </p:txBody>
      </p:sp>
      <p:sp>
        <p:nvSpPr>
          <p:cNvPr id="3075" name="Rectangle 3"/>
          <p:cNvSpPr>
            <a:spLocks noChangeArrowheads="1"/>
          </p:cNvSpPr>
          <p:nvPr/>
        </p:nvSpPr>
        <p:spPr bwMode="auto">
          <a:xfrm>
            <a:off x="0" y="0"/>
            <a:ext cx="9036050" cy="1412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b="1">
                <a:solidFill>
                  <a:srgbClr val="5F5F5F"/>
                </a:solidFill>
                <a:latin typeface="Tahoma" pitchFamily="34" charset="0"/>
              </a:defRPr>
            </a:lvl1pPr>
            <a:lvl2pPr marL="742950" indent="-285750" eaLnBrk="0" hangingPunct="0"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cs-CZ" altLang="cs-CZ"/>
          </a:p>
        </p:txBody>
      </p:sp>
      <p:sp>
        <p:nvSpPr>
          <p:cNvPr id="3076" name="Rectangle 4"/>
          <p:cNvSpPr>
            <a:spLocks noChangeArrowheads="1"/>
          </p:cNvSpPr>
          <p:nvPr/>
        </p:nvSpPr>
        <p:spPr bwMode="auto">
          <a:xfrm>
            <a:off x="611188" y="476250"/>
            <a:ext cx="2808287" cy="720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b="1">
                <a:solidFill>
                  <a:srgbClr val="5F5F5F"/>
                </a:solidFill>
                <a:latin typeface="Tahoma" pitchFamily="34" charset="0"/>
              </a:defRPr>
            </a:lvl1pPr>
            <a:lvl2pPr marL="742950" indent="-285750" eaLnBrk="0" hangingPunct="0"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cs-CZ" altLang="cs-CZ"/>
          </a:p>
        </p:txBody>
      </p:sp>
      <p:sp>
        <p:nvSpPr>
          <p:cNvPr id="3077" name="Rectangle 7"/>
          <p:cNvSpPr>
            <a:spLocks noGrp="1" noChangeArrowheads="1"/>
          </p:cNvSpPr>
          <p:nvPr>
            <p:ph type="title"/>
          </p:nvPr>
        </p:nvSpPr>
        <p:spPr>
          <a:xfrm>
            <a:off x="876566" y="636460"/>
            <a:ext cx="7311727" cy="646113"/>
          </a:xfrm>
        </p:spPr>
        <p:txBody>
          <a:bodyPr/>
          <a:lstStyle/>
          <a:p>
            <a:pPr eaLnBrk="1" hangingPunct="1"/>
            <a:r>
              <a:rPr lang="cs-CZ" altLang="cs-CZ" sz="2600" dirty="0"/>
              <a:t>Vykazování podpořených osob</a:t>
            </a: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>
          <a:xfrm>
            <a:off x="427857" y="1282513"/>
            <a:ext cx="8288284" cy="3793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Clr>
                <a:srgbClr val="C4241F"/>
              </a:buClr>
              <a:buFont typeface="Arial" panose="020B0604020202020204" pitchFamily="34" charset="0"/>
              <a:buChar char="•"/>
              <a:defRPr sz="3200" kern="1200">
                <a:solidFill>
                  <a:srgbClr val="57575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Clr>
                <a:srgbClr val="C4241F"/>
              </a:buClr>
              <a:buFont typeface="Arial" panose="020B0604020202020204" pitchFamily="34" charset="0"/>
              <a:buChar char="–"/>
              <a:defRPr sz="2800" kern="1200">
                <a:solidFill>
                  <a:srgbClr val="57575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Clr>
                <a:srgbClr val="C4241F"/>
              </a:buClr>
              <a:buFont typeface="Arial" panose="020B0604020202020204" pitchFamily="34" charset="0"/>
              <a:buChar char="•"/>
              <a:defRPr sz="2400" kern="1200">
                <a:solidFill>
                  <a:srgbClr val="57575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Clr>
                <a:srgbClr val="C4241F"/>
              </a:buClr>
              <a:buFont typeface="Arial" panose="020B0604020202020204" pitchFamily="34" charset="0"/>
              <a:buChar char="–"/>
              <a:defRPr sz="2000" kern="1200">
                <a:solidFill>
                  <a:srgbClr val="57575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Clr>
                <a:srgbClr val="C4241F"/>
              </a:buClr>
              <a:buFont typeface="Arial" panose="020B0604020202020204" pitchFamily="34" charset="0"/>
              <a:buChar char="»"/>
              <a:defRPr sz="2000" kern="1200">
                <a:solidFill>
                  <a:srgbClr val="57575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 fontAlgn="auto">
              <a:spcBef>
                <a:spcPts val="600"/>
              </a:spcBef>
              <a:spcAft>
                <a:spcPts val="1200"/>
              </a:spcAft>
              <a:buSzPct val="95000"/>
              <a:buNone/>
            </a:pPr>
            <a:endParaRPr lang="cs-CZ" altLang="cs-CZ" sz="2000" i="0" dirty="0"/>
          </a:p>
        </p:txBody>
      </p:sp>
      <p:sp>
        <p:nvSpPr>
          <p:cNvPr id="2" name="Obdélník 1"/>
          <p:cNvSpPr/>
          <p:nvPr/>
        </p:nvSpPr>
        <p:spPr>
          <a:xfrm>
            <a:off x="427856" y="1412875"/>
            <a:ext cx="8209149" cy="42165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spcAft>
                <a:spcPts val="600"/>
              </a:spcAft>
            </a:pPr>
            <a:r>
              <a:rPr lang="cs-CZ" sz="1800" b="1" i="0" dirty="0"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Proč vykazovat podpořené osoby?</a:t>
            </a:r>
          </a:p>
          <a:p>
            <a:pPr lvl="0" algn="just">
              <a:spcAft>
                <a:spcPts val="600"/>
              </a:spcAft>
            </a:pPr>
            <a:r>
              <a:rPr lang="cs-CZ" sz="1800" i="0" dirty="0"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Za účelem prokázání efektivního nakládání s prostředky Evropského fondu, konkrétně Operačního programu Zaměstnanost plus.  </a:t>
            </a:r>
          </a:p>
          <a:p>
            <a:pPr lvl="0" algn="just">
              <a:spcAft>
                <a:spcPts val="600"/>
              </a:spcAft>
            </a:pPr>
            <a:r>
              <a:rPr lang="cs-CZ" sz="1800" i="0" dirty="0"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 údaji z monitorovacího listu budou pracovat pracovníci MPSV.</a:t>
            </a:r>
          </a:p>
          <a:p>
            <a:pPr lvl="0" algn="just">
              <a:spcAft>
                <a:spcPts val="600"/>
              </a:spcAft>
            </a:pPr>
            <a:r>
              <a:rPr lang="cs-CZ" sz="1800" i="0" dirty="0"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Mohou údaje porovnávat s dalšími údaji, které obsahují systémy MPSV a České správy sociálního zabezpečení, aby prokázali naplnění účelu operačního programu. Např., zda je podpořená osoba uchazečem o zaměstnání vedeným v evidenci ÚP, zda je podpořená osoba OSVČ apod.</a:t>
            </a:r>
          </a:p>
          <a:p>
            <a:pPr lvl="0" algn="just">
              <a:spcAft>
                <a:spcPts val="600"/>
              </a:spcAft>
            </a:pPr>
            <a:r>
              <a:rPr lang="cs-CZ" sz="1800" b="1" i="0" dirty="0"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Za nenaplnění indikátoru – hrozí vysoká sankce !</a:t>
            </a:r>
          </a:p>
          <a:p>
            <a:pPr lvl="0" algn="just">
              <a:spcAft>
                <a:spcPts val="600"/>
              </a:spcAft>
            </a:pPr>
            <a:r>
              <a:rPr lang="cs-CZ" sz="1800" b="1" i="0" dirty="0"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Pokud v průběhu projektu zjistíte, že služba indikátor nenaplní, ozvěte se co nejdříve, budeme hledat cestu, jak to vyřešit. </a:t>
            </a:r>
          </a:p>
        </p:txBody>
      </p:sp>
      <p:grpSp>
        <p:nvGrpSpPr>
          <p:cNvPr id="3" name="Skupina 2">
            <a:extLst>
              <a:ext uri="{FF2B5EF4-FFF2-40B4-BE49-F238E27FC236}">
                <a16:creationId xmlns:a16="http://schemas.microsoft.com/office/drawing/2014/main" id="{2C94C2D1-1BFA-F169-25C9-A7FA0D69E2ED}"/>
              </a:ext>
            </a:extLst>
          </p:cNvPr>
          <p:cNvGrpSpPr/>
          <p:nvPr/>
        </p:nvGrpSpPr>
        <p:grpSpPr>
          <a:xfrm>
            <a:off x="348718" y="105210"/>
            <a:ext cx="6489117" cy="742080"/>
            <a:chOff x="0" y="0"/>
            <a:chExt cx="4504055" cy="557530"/>
          </a:xfrm>
        </p:grpSpPr>
        <p:pic>
          <p:nvPicPr>
            <p:cNvPr id="4" name="Picture 20">
              <a:extLst>
                <a:ext uri="{FF2B5EF4-FFF2-40B4-BE49-F238E27FC236}">
                  <a16:creationId xmlns:a16="http://schemas.microsoft.com/office/drawing/2014/main" id="{C6C4E113-39B0-83E2-A0CF-6CDF7E30CD5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930400" y="25400"/>
              <a:ext cx="1459230" cy="4483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5" name="Picture 21">
              <a:extLst>
                <a:ext uri="{FF2B5EF4-FFF2-40B4-BE49-F238E27FC236}">
                  <a16:creationId xmlns:a16="http://schemas.microsoft.com/office/drawing/2014/main" id="{4E44393C-7D8D-4183-4177-4822883B3E2A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36950" y="6350"/>
              <a:ext cx="967105" cy="5511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6" name="Obrázek 5">
              <a:extLst>
                <a:ext uri="{FF2B5EF4-FFF2-40B4-BE49-F238E27FC236}">
                  <a16:creationId xmlns:a16="http://schemas.microsoft.com/office/drawing/2014/main" id="{C3774C4A-6523-C811-836F-F4278963FD20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1689100" cy="505460"/>
            </a:xfrm>
            <a:prstGeom prst="rect">
              <a:avLst/>
            </a:prstGeom>
            <a:noFill/>
            <a:ln>
              <a:noFill/>
            </a:ln>
          </p:spPr>
        </p:pic>
      </p:grpSp>
    </p:spTree>
    <p:extLst>
      <p:ext uri="{BB962C8B-B14F-4D97-AF65-F5344CB8AC3E}">
        <p14:creationId xmlns:p14="http://schemas.microsoft.com/office/powerpoint/2010/main" val="285334125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-53975" y="26672"/>
            <a:ext cx="9144000" cy="1557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b="1">
                <a:solidFill>
                  <a:srgbClr val="5F5F5F"/>
                </a:solidFill>
                <a:latin typeface="Tahoma" pitchFamily="34" charset="0"/>
              </a:defRPr>
            </a:lvl1pPr>
            <a:lvl2pPr marL="742950" indent="-285750" eaLnBrk="0" hangingPunct="0"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cs-CZ" altLang="cs-CZ"/>
          </a:p>
        </p:txBody>
      </p:sp>
      <p:sp>
        <p:nvSpPr>
          <p:cNvPr id="3075" name="Rectangle 3"/>
          <p:cNvSpPr>
            <a:spLocks noChangeArrowheads="1"/>
          </p:cNvSpPr>
          <p:nvPr/>
        </p:nvSpPr>
        <p:spPr bwMode="auto">
          <a:xfrm>
            <a:off x="295484" y="-247094"/>
            <a:ext cx="9036050" cy="1412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b="1">
                <a:solidFill>
                  <a:srgbClr val="5F5F5F"/>
                </a:solidFill>
                <a:latin typeface="Tahoma" pitchFamily="34" charset="0"/>
              </a:defRPr>
            </a:lvl1pPr>
            <a:lvl2pPr marL="742950" indent="-285750" eaLnBrk="0" hangingPunct="0"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cs-CZ" altLang="cs-CZ"/>
          </a:p>
        </p:txBody>
      </p:sp>
      <p:sp>
        <p:nvSpPr>
          <p:cNvPr id="3077" name="Rectangle 7"/>
          <p:cNvSpPr>
            <a:spLocks noGrp="1" noChangeArrowheads="1"/>
          </p:cNvSpPr>
          <p:nvPr>
            <p:ph type="title"/>
          </p:nvPr>
        </p:nvSpPr>
        <p:spPr>
          <a:xfrm>
            <a:off x="970110" y="540432"/>
            <a:ext cx="7311727" cy="844167"/>
          </a:xfrm>
        </p:spPr>
        <p:txBody>
          <a:bodyPr/>
          <a:lstStyle/>
          <a:p>
            <a:pPr eaLnBrk="1" hangingPunct="1"/>
            <a:r>
              <a:rPr lang="cs-CZ" altLang="cs-CZ" sz="2600" dirty="0"/>
              <a:t>Publicita projektu</a:t>
            </a: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>
          <a:xfrm>
            <a:off x="320544" y="1066544"/>
            <a:ext cx="8288284" cy="3793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Clr>
                <a:srgbClr val="C4241F"/>
              </a:buClr>
              <a:buFont typeface="Arial" panose="020B0604020202020204" pitchFamily="34" charset="0"/>
              <a:buChar char="•"/>
              <a:defRPr sz="3200" kern="1200">
                <a:solidFill>
                  <a:srgbClr val="57575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Clr>
                <a:srgbClr val="C4241F"/>
              </a:buClr>
              <a:buFont typeface="Arial" panose="020B0604020202020204" pitchFamily="34" charset="0"/>
              <a:buChar char="–"/>
              <a:defRPr sz="2800" kern="1200">
                <a:solidFill>
                  <a:srgbClr val="57575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Clr>
                <a:srgbClr val="C4241F"/>
              </a:buClr>
              <a:buFont typeface="Arial" panose="020B0604020202020204" pitchFamily="34" charset="0"/>
              <a:buChar char="•"/>
              <a:defRPr sz="2400" kern="1200">
                <a:solidFill>
                  <a:srgbClr val="57575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Clr>
                <a:srgbClr val="C4241F"/>
              </a:buClr>
              <a:buFont typeface="Arial" panose="020B0604020202020204" pitchFamily="34" charset="0"/>
              <a:buChar char="–"/>
              <a:defRPr sz="2000" kern="1200">
                <a:solidFill>
                  <a:srgbClr val="57575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Clr>
                <a:srgbClr val="C4241F"/>
              </a:buClr>
              <a:buFont typeface="Arial" panose="020B0604020202020204" pitchFamily="34" charset="0"/>
              <a:buChar char="»"/>
              <a:defRPr sz="2000" kern="1200">
                <a:solidFill>
                  <a:srgbClr val="57575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 fontAlgn="auto">
              <a:spcBef>
                <a:spcPts val="600"/>
              </a:spcBef>
              <a:spcAft>
                <a:spcPts val="1200"/>
              </a:spcAft>
              <a:buSzPct val="95000"/>
              <a:buNone/>
            </a:pPr>
            <a:endParaRPr lang="cs-CZ" altLang="cs-CZ" sz="2000" i="0" dirty="0"/>
          </a:p>
        </p:txBody>
      </p:sp>
      <p:sp>
        <p:nvSpPr>
          <p:cNvPr id="3" name="Obdélník 2"/>
          <p:cNvSpPr/>
          <p:nvPr/>
        </p:nvSpPr>
        <p:spPr>
          <a:xfrm>
            <a:off x="526919" y="1282513"/>
            <a:ext cx="832737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l"/>
            <a:endParaRPr lang="cs-CZ" sz="1600" dirty="0"/>
          </a:p>
          <a:p>
            <a:pPr algn="l"/>
            <a:r>
              <a:rPr lang="cs-CZ" sz="1600" dirty="0"/>
              <a:t> </a:t>
            </a:r>
          </a:p>
          <a:p>
            <a:pPr marL="809381" lvl="1" indent="-342900" algn="l">
              <a:buFont typeface="Arial" panose="020B0604020202020204" pitchFamily="34" charset="0"/>
              <a:buChar char="•"/>
            </a:pPr>
            <a:endParaRPr lang="cs-CZ" sz="1600" i="0" dirty="0">
              <a:solidFill>
                <a:srgbClr val="575756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152400" y="1524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100" b="0" i="0" u="none" strike="noStrike" cap="none" normalizeH="0" baseline="0" dirty="0">
                <a:ln>
                  <a:noFill/>
                </a:ln>
                <a:solidFill>
                  <a:srgbClr val="777777"/>
                </a:solidFill>
                <a:effectLst/>
                <a:latin typeface="Arial" panose="020B0604020202020204" pitchFamily="34" charset="0"/>
              </a:rPr>
              <a:t>Osoby, u nichž služba z oblasti sociálních služeb naplnila svůj účel</a:t>
            </a:r>
            <a:r>
              <a:rPr kumimoji="0" lang="cs-CZ" altLang="cs-CZ" sz="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endParaRPr kumimoji="0" lang="cs-CZ" altLang="cs-CZ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" name="Obdélník 1"/>
          <p:cNvSpPr/>
          <p:nvPr/>
        </p:nvSpPr>
        <p:spPr>
          <a:xfrm>
            <a:off x="404734" y="1204692"/>
            <a:ext cx="8410469" cy="68788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spcAft>
                <a:spcPts val="600"/>
              </a:spcAft>
            </a:pPr>
            <a:r>
              <a:rPr lang="cs-CZ" sz="1600" i="0" dirty="0"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Na všech písemnostech, které souvisejí s realizací sociální služby, viditelně uvádějte skutečnost, že se jedná o aktivity projektu. </a:t>
            </a:r>
          </a:p>
          <a:p>
            <a:pPr lvl="0" algn="just">
              <a:spcAft>
                <a:spcPts val="600"/>
              </a:spcAft>
            </a:pPr>
            <a:r>
              <a:rPr lang="cs-CZ" sz="1600" i="0" dirty="0"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Jedná se zejména o:</a:t>
            </a:r>
            <a:endParaRPr lang="cs-CZ" sz="2000" i="0" dirty="0"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spcBef>
                <a:spcPts val="600"/>
              </a:spcBef>
              <a:spcAft>
                <a:spcPts val="600"/>
              </a:spcAft>
              <a:buFont typeface="+mj-lt"/>
              <a:buAutoNum type="alphaLcParenR"/>
              <a:tabLst>
                <a:tab pos="914400" algn="l"/>
                <a:tab pos="1485900" algn="l"/>
              </a:tabLst>
            </a:pPr>
            <a:r>
              <a:rPr lang="cs-CZ" sz="1600" i="0" dirty="0"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informace o nakládání s osobními údaji (Příloha č. 1 Metodiky projektu),</a:t>
            </a:r>
          </a:p>
          <a:p>
            <a:pPr marL="342900" lvl="0" indent="-342900" algn="just">
              <a:spcBef>
                <a:spcPts val="600"/>
              </a:spcBef>
              <a:spcAft>
                <a:spcPts val="600"/>
              </a:spcAft>
              <a:buFont typeface="+mj-lt"/>
              <a:buAutoNum type="alphaLcParenR"/>
              <a:tabLst>
                <a:tab pos="914400" algn="l"/>
                <a:tab pos="1485900" algn="l"/>
              </a:tabLst>
            </a:pPr>
            <a:r>
              <a:rPr lang="cs-CZ" sz="1600" i="0" dirty="0"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letáky o poskytované službě, jsou-li tištěny,</a:t>
            </a:r>
            <a:endParaRPr lang="cs-CZ" sz="2000" i="0" dirty="0"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spcBef>
                <a:spcPts val="600"/>
              </a:spcBef>
              <a:spcAft>
                <a:spcPts val="600"/>
              </a:spcAft>
              <a:buFont typeface="+mj-lt"/>
              <a:buAutoNum type="alphaLcParenR"/>
              <a:tabLst>
                <a:tab pos="914400" algn="l"/>
                <a:tab pos="1485900" algn="l"/>
              </a:tabLst>
            </a:pPr>
            <a:r>
              <a:rPr lang="cs-CZ" sz="1600" i="0" dirty="0"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webovou stránku o poskytované službě, je-li zřízena,</a:t>
            </a:r>
            <a:endParaRPr lang="cs-CZ" sz="2000" i="0" dirty="0"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spcBef>
                <a:spcPts val="600"/>
              </a:spcBef>
              <a:spcAft>
                <a:spcPts val="600"/>
              </a:spcAft>
              <a:buFont typeface="+mj-lt"/>
              <a:buAutoNum type="alphaLcParenR"/>
              <a:tabLst>
                <a:tab pos="914400" algn="l"/>
                <a:tab pos="1485900" algn="l"/>
              </a:tabLst>
            </a:pPr>
            <a:r>
              <a:rPr lang="cs-CZ" sz="1600" i="0" dirty="0"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výroční zprávy, jsou-li zpracovávány,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Font typeface="+mj-lt"/>
              <a:buAutoNum type="alphaLcParenR"/>
              <a:tabLst>
                <a:tab pos="914400" algn="l"/>
                <a:tab pos="1485900" algn="l"/>
              </a:tabLst>
            </a:pPr>
            <a:r>
              <a:rPr lang="cs-CZ" sz="1600" i="0" dirty="0"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plakát</a:t>
            </a:r>
          </a:p>
          <a:p>
            <a:pPr marL="809381" lvl="1" indent="-342900" algn="just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  <a:tabLst>
                <a:tab pos="914400" algn="l"/>
                <a:tab pos="1485900" algn="l"/>
              </a:tabLst>
            </a:pPr>
            <a:r>
              <a:rPr lang="cs-CZ" sz="1600" i="0" dirty="0"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 místě poskytování sociální služby umístěte na místě snadno viditelném pro veřejnost plakát s informacemi o projektu. </a:t>
            </a:r>
          </a:p>
          <a:p>
            <a:pPr marL="809381" lvl="1" indent="-342900" algn="just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  <a:tabLst>
                <a:tab pos="914400" algn="l"/>
                <a:tab pos="1485900" algn="l"/>
              </a:tabLst>
            </a:pPr>
            <a:r>
              <a:rPr lang="cs-CZ" sz="1600" i="0" dirty="0"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 případě terénní formy poskytování služby umístěte plakát v sídle poskytovatele sociální služby.</a:t>
            </a:r>
            <a:r>
              <a:rPr lang="cs-CZ" sz="2000" b="1" i="0" dirty="0"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  <a:tabLst>
                <a:tab pos="914400" algn="l"/>
                <a:tab pos="1485900" algn="l"/>
              </a:tabLst>
            </a:pPr>
            <a:r>
              <a:rPr lang="cs-CZ" sz="1600" b="1" i="0" dirty="0"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Proč publicita? Donátor vyžaduje, aby všechny zainteresované strany věděly, kdo aktivitu financuje. </a:t>
            </a:r>
          </a:p>
          <a:p>
            <a:pPr marL="809381" lvl="1" indent="-342900" algn="just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  <a:tabLst>
                <a:tab pos="914400" algn="l"/>
                <a:tab pos="1485900" algn="l"/>
              </a:tabLst>
            </a:pPr>
            <a:endParaRPr lang="cs-CZ" sz="2000" i="0" dirty="0"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Font typeface="+mj-lt"/>
              <a:buAutoNum type="alphaLcParenR"/>
              <a:tabLst>
                <a:tab pos="914400" algn="l"/>
                <a:tab pos="1485900" algn="l"/>
              </a:tabLst>
            </a:pPr>
            <a:endParaRPr lang="cs-CZ" sz="1600" i="0" dirty="0">
              <a:latin typeface="Tahoma" panose="020B060403050404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spcBef>
                <a:spcPts val="600"/>
              </a:spcBef>
              <a:spcAft>
                <a:spcPts val="600"/>
              </a:spcAft>
              <a:buFont typeface="+mj-lt"/>
              <a:buAutoNum type="alphaLcParenR"/>
              <a:tabLst>
                <a:tab pos="914400" algn="l"/>
                <a:tab pos="1485900" algn="l"/>
              </a:tabLst>
            </a:pPr>
            <a:endParaRPr lang="cs-CZ" sz="1600" i="0" dirty="0">
              <a:latin typeface="Tahoma" panose="020B060403050404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spcBef>
                <a:spcPts val="600"/>
              </a:spcBef>
              <a:spcAft>
                <a:spcPts val="600"/>
              </a:spcAft>
              <a:buFont typeface="+mj-lt"/>
              <a:buAutoNum type="alphaLcParenR"/>
              <a:tabLst>
                <a:tab pos="914400" algn="l"/>
                <a:tab pos="1485900" algn="l"/>
              </a:tabLst>
            </a:pPr>
            <a:endParaRPr lang="cs-CZ" sz="2000" i="0" dirty="0"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13" name="Skupina 12">
            <a:extLst>
              <a:ext uri="{FF2B5EF4-FFF2-40B4-BE49-F238E27FC236}">
                <a16:creationId xmlns:a16="http://schemas.microsoft.com/office/drawing/2014/main" id="{4B4F10FD-804D-4C00-8F78-B2E278D519EA}"/>
              </a:ext>
            </a:extLst>
          </p:cNvPr>
          <p:cNvGrpSpPr/>
          <p:nvPr/>
        </p:nvGrpSpPr>
        <p:grpSpPr>
          <a:xfrm>
            <a:off x="4938490" y="3633236"/>
            <a:ext cx="3754528" cy="474151"/>
            <a:chOff x="0" y="0"/>
            <a:chExt cx="4504055" cy="557530"/>
          </a:xfrm>
        </p:grpSpPr>
        <p:pic>
          <p:nvPicPr>
            <p:cNvPr id="14" name="Picture 20">
              <a:extLst>
                <a:ext uri="{FF2B5EF4-FFF2-40B4-BE49-F238E27FC236}">
                  <a16:creationId xmlns:a16="http://schemas.microsoft.com/office/drawing/2014/main" id="{BE5C4A90-316C-4697-96E0-575F0240255A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930400" y="25400"/>
              <a:ext cx="1459230" cy="4483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5" name="Picture 21">
              <a:extLst>
                <a:ext uri="{FF2B5EF4-FFF2-40B4-BE49-F238E27FC236}">
                  <a16:creationId xmlns:a16="http://schemas.microsoft.com/office/drawing/2014/main" id="{9E4E8142-DE9A-47FE-BE6C-5095AE7D0411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36950" y="6350"/>
              <a:ext cx="967105" cy="5511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6" name="Obrázek 15">
              <a:extLst>
                <a:ext uri="{FF2B5EF4-FFF2-40B4-BE49-F238E27FC236}">
                  <a16:creationId xmlns:a16="http://schemas.microsoft.com/office/drawing/2014/main" id="{449C6D92-D6B8-4E3E-AA43-AE479A50F9AA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1689100" cy="505460"/>
            </a:xfrm>
            <a:prstGeom prst="rect">
              <a:avLst/>
            </a:prstGeom>
            <a:noFill/>
            <a:ln>
              <a:noFill/>
            </a:ln>
          </p:spPr>
        </p:pic>
      </p:grpSp>
      <p:grpSp>
        <p:nvGrpSpPr>
          <p:cNvPr id="4" name="Skupina 3">
            <a:extLst>
              <a:ext uri="{FF2B5EF4-FFF2-40B4-BE49-F238E27FC236}">
                <a16:creationId xmlns:a16="http://schemas.microsoft.com/office/drawing/2014/main" id="{6B73FF64-37A7-37DC-2E31-897CBB3BCA92}"/>
              </a:ext>
            </a:extLst>
          </p:cNvPr>
          <p:cNvGrpSpPr/>
          <p:nvPr/>
        </p:nvGrpSpPr>
        <p:grpSpPr>
          <a:xfrm>
            <a:off x="311279" y="105645"/>
            <a:ext cx="6489117" cy="742080"/>
            <a:chOff x="0" y="0"/>
            <a:chExt cx="4504055" cy="557530"/>
          </a:xfrm>
        </p:grpSpPr>
        <p:pic>
          <p:nvPicPr>
            <p:cNvPr id="5" name="Picture 20">
              <a:extLst>
                <a:ext uri="{FF2B5EF4-FFF2-40B4-BE49-F238E27FC236}">
                  <a16:creationId xmlns:a16="http://schemas.microsoft.com/office/drawing/2014/main" id="{1619746D-4861-A032-027C-D820EEF1CC95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930400" y="25400"/>
              <a:ext cx="1459230" cy="4483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" name="Picture 21">
              <a:extLst>
                <a:ext uri="{FF2B5EF4-FFF2-40B4-BE49-F238E27FC236}">
                  <a16:creationId xmlns:a16="http://schemas.microsoft.com/office/drawing/2014/main" id="{93BD8809-169D-89A4-7260-05EA7E4B72E8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36950" y="6350"/>
              <a:ext cx="967105" cy="5511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9" name="Obrázek 8">
              <a:extLst>
                <a:ext uri="{FF2B5EF4-FFF2-40B4-BE49-F238E27FC236}">
                  <a16:creationId xmlns:a16="http://schemas.microsoft.com/office/drawing/2014/main" id="{CCD5405C-61B7-C25E-2EED-DC9186752BC4}"/>
                </a:ext>
              </a:extLst>
            </p:cNvPr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1689100" cy="505460"/>
            </a:xfrm>
            <a:prstGeom prst="rect">
              <a:avLst/>
            </a:prstGeom>
            <a:noFill/>
            <a:ln>
              <a:noFill/>
            </a:ln>
          </p:spPr>
        </p:pic>
      </p:grpSp>
    </p:spTree>
    <p:extLst>
      <p:ext uri="{BB962C8B-B14F-4D97-AF65-F5344CB8AC3E}">
        <p14:creationId xmlns:p14="http://schemas.microsoft.com/office/powerpoint/2010/main" val="40119248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0" y="135172"/>
            <a:ext cx="9144000" cy="1557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b="1">
                <a:solidFill>
                  <a:srgbClr val="5F5F5F"/>
                </a:solidFill>
                <a:latin typeface="Tahoma" pitchFamily="34" charset="0"/>
              </a:defRPr>
            </a:lvl1pPr>
            <a:lvl2pPr marL="742950" indent="-285750" eaLnBrk="0" hangingPunct="0"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cs-CZ" altLang="cs-CZ"/>
          </a:p>
        </p:txBody>
      </p:sp>
      <p:sp>
        <p:nvSpPr>
          <p:cNvPr id="3075" name="Rectangle 3"/>
          <p:cNvSpPr>
            <a:spLocks noChangeArrowheads="1"/>
          </p:cNvSpPr>
          <p:nvPr/>
        </p:nvSpPr>
        <p:spPr bwMode="auto">
          <a:xfrm>
            <a:off x="0" y="0"/>
            <a:ext cx="9036050" cy="1412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b="1">
                <a:solidFill>
                  <a:srgbClr val="5F5F5F"/>
                </a:solidFill>
                <a:latin typeface="Tahoma" pitchFamily="34" charset="0"/>
              </a:defRPr>
            </a:lvl1pPr>
            <a:lvl2pPr marL="742950" indent="-285750" eaLnBrk="0" hangingPunct="0"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cs-CZ" altLang="cs-CZ"/>
          </a:p>
        </p:txBody>
      </p:sp>
      <p:sp>
        <p:nvSpPr>
          <p:cNvPr id="3076" name="Rectangle 4"/>
          <p:cNvSpPr>
            <a:spLocks noChangeArrowheads="1"/>
          </p:cNvSpPr>
          <p:nvPr/>
        </p:nvSpPr>
        <p:spPr bwMode="auto">
          <a:xfrm>
            <a:off x="611188" y="476250"/>
            <a:ext cx="2808287" cy="720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b="1">
                <a:solidFill>
                  <a:srgbClr val="5F5F5F"/>
                </a:solidFill>
                <a:latin typeface="Tahoma" pitchFamily="34" charset="0"/>
              </a:defRPr>
            </a:lvl1pPr>
            <a:lvl2pPr marL="742950" indent="-285750" eaLnBrk="0" hangingPunct="0"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cs-CZ" altLang="cs-CZ"/>
          </a:p>
        </p:txBody>
      </p:sp>
      <p:sp>
        <p:nvSpPr>
          <p:cNvPr id="3077" name="Rectangle 7"/>
          <p:cNvSpPr>
            <a:spLocks noGrp="1" noChangeArrowheads="1"/>
          </p:cNvSpPr>
          <p:nvPr>
            <p:ph type="title"/>
          </p:nvPr>
        </p:nvSpPr>
        <p:spPr>
          <a:xfrm>
            <a:off x="1008062" y="821796"/>
            <a:ext cx="7127875" cy="646113"/>
          </a:xfrm>
        </p:spPr>
        <p:txBody>
          <a:bodyPr/>
          <a:lstStyle/>
          <a:p>
            <a:pPr eaLnBrk="1" hangingPunct="1"/>
            <a:r>
              <a:rPr lang="cs-CZ" altLang="cs-CZ" sz="2600" dirty="0"/>
              <a:t>Obsah prezentace</a:t>
            </a: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>
          <a:xfrm>
            <a:off x="434566" y="1393885"/>
            <a:ext cx="8311082" cy="47529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Clr>
                <a:srgbClr val="C4241F"/>
              </a:buClr>
              <a:buFont typeface="Arial" panose="020B0604020202020204" pitchFamily="34" charset="0"/>
              <a:buChar char="•"/>
              <a:defRPr sz="3200" kern="1200">
                <a:solidFill>
                  <a:srgbClr val="57575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Clr>
                <a:srgbClr val="C4241F"/>
              </a:buClr>
              <a:buFont typeface="Arial" panose="020B0604020202020204" pitchFamily="34" charset="0"/>
              <a:buChar char="–"/>
              <a:defRPr sz="2800" kern="1200">
                <a:solidFill>
                  <a:srgbClr val="57575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Clr>
                <a:srgbClr val="C4241F"/>
              </a:buClr>
              <a:buFont typeface="Arial" panose="020B0604020202020204" pitchFamily="34" charset="0"/>
              <a:buChar char="•"/>
              <a:defRPr sz="2400" kern="1200">
                <a:solidFill>
                  <a:srgbClr val="57575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Clr>
                <a:srgbClr val="C4241F"/>
              </a:buClr>
              <a:buFont typeface="Arial" panose="020B0604020202020204" pitchFamily="34" charset="0"/>
              <a:buChar char="–"/>
              <a:defRPr sz="2000" kern="1200">
                <a:solidFill>
                  <a:srgbClr val="57575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Clr>
                <a:srgbClr val="C4241F"/>
              </a:buClr>
              <a:buFont typeface="Arial" panose="020B0604020202020204" pitchFamily="34" charset="0"/>
              <a:buChar char="»"/>
              <a:defRPr sz="2000" kern="1200">
                <a:solidFill>
                  <a:srgbClr val="57575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Tx/>
              <a:buChar char="-"/>
            </a:pPr>
            <a:r>
              <a:rPr lang="cs-CZ" sz="2400" b="1" i="0" dirty="0">
                <a:solidFill>
                  <a:schemeClr val="tx1"/>
                </a:solidFill>
              </a:rPr>
              <a:t>Souhrnné informace o připravovaném projektu a dotačním programu </a:t>
            </a:r>
          </a:p>
          <a:p>
            <a:pPr>
              <a:buFontTx/>
              <a:buChar char="-"/>
            </a:pPr>
            <a:endParaRPr lang="cs-CZ" sz="800" b="1" i="0" dirty="0">
              <a:solidFill>
                <a:schemeClr val="tx1"/>
              </a:solidFill>
            </a:endParaRPr>
          </a:p>
          <a:p>
            <a:pPr>
              <a:buFontTx/>
              <a:buChar char="-"/>
            </a:pPr>
            <a:r>
              <a:rPr lang="cs-CZ" sz="2400" b="1" i="0" dirty="0">
                <a:solidFill>
                  <a:schemeClr val="tx1"/>
                </a:solidFill>
              </a:rPr>
              <a:t>Projektový tým</a:t>
            </a:r>
          </a:p>
          <a:p>
            <a:pPr>
              <a:buFontTx/>
              <a:buChar char="-"/>
            </a:pPr>
            <a:r>
              <a:rPr lang="cs-CZ" sz="2400" b="1" i="0" dirty="0">
                <a:solidFill>
                  <a:schemeClr val="tx1"/>
                </a:solidFill>
              </a:rPr>
              <a:t>Podávání žádosti</a:t>
            </a:r>
          </a:p>
          <a:p>
            <a:pPr>
              <a:buFontTx/>
              <a:buChar char="-"/>
            </a:pPr>
            <a:r>
              <a:rPr lang="cs-CZ" sz="2400" b="1" i="0" dirty="0">
                <a:solidFill>
                  <a:schemeClr val="tx1"/>
                </a:solidFill>
              </a:rPr>
              <a:t>Požadavky vyplývající ze zapojení do projektu:</a:t>
            </a:r>
            <a:endParaRPr lang="cs-CZ" sz="2000" b="1" i="0" dirty="0">
              <a:solidFill>
                <a:schemeClr val="tx1"/>
              </a:solidFill>
            </a:endParaRPr>
          </a:p>
          <a:p>
            <a:pPr lvl="1">
              <a:buFontTx/>
              <a:buChar char="-"/>
            </a:pPr>
            <a:r>
              <a:rPr lang="cs-CZ" sz="2400" i="0" dirty="0">
                <a:solidFill>
                  <a:schemeClr val="tx1"/>
                </a:solidFill>
              </a:rPr>
              <a:t>Vykazování podpořených osob</a:t>
            </a:r>
          </a:p>
          <a:p>
            <a:pPr lvl="1">
              <a:buFontTx/>
              <a:buChar char="-"/>
            </a:pPr>
            <a:r>
              <a:rPr lang="cs-CZ" sz="2400" i="0" dirty="0">
                <a:solidFill>
                  <a:schemeClr val="tx1"/>
                </a:solidFill>
              </a:rPr>
              <a:t>Publicita</a:t>
            </a:r>
          </a:p>
          <a:p>
            <a:pPr lvl="1">
              <a:buFontTx/>
              <a:buChar char="-"/>
            </a:pPr>
            <a:r>
              <a:rPr lang="cs-CZ" sz="2400" i="0" dirty="0">
                <a:solidFill>
                  <a:schemeClr val="tx1"/>
                </a:solidFill>
              </a:rPr>
              <a:t>Vykazování kapacity</a:t>
            </a:r>
          </a:p>
          <a:p>
            <a:pPr lvl="1">
              <a:buFontTx/>
              <a:buChar char="-"/>
            </a:pPr>
            <a:r>
              <a:rPr lang="cs-CZ" sz="2400" i="0" dirty="0">
                <a:solidFill>
                  <a:schemeClr val="tx1"/>
                </a:solidFill>
              </a:rPr>
              <a:t>Náklady / vyúčtování projektu</a:t>
            </a:r>
          </a:p>
          <a:p>
            <a:pPr lvl="1">
              <a:buFontTx/>
              <a:buChar char="-"/>
            </a:pPr>
            <a:r>
              <a:rPr lang="cs-CZ" sz="2400" i="0" dirty="0">
                <a:solidFill>
                  <a:schemeClr val="tx1"/>
                </a:solidFill>
              </a:rPr>
              <a:t>Ukončení / archivace</a:t>
            </a:r>
          </a:p>
          <a:p>
            <a:pPr lvl="1">
              <a:buFontTx/>
              <a:buChar char="-"/>
            </a:pPr>
            <a:endParaRPr lang="cs-CZ" sz="1600" b="1" i="0" dirty="0"/>
          </a:p>
          <a:p>
            <a:pPr marL="457200" lvl="1" indent="0">
              <a:buNone/>
            </a:pPr>
            <a:endParaRPr lang="cs-CZ" sz="1600" b="1" i="0" dirty="0"/>
          </a:p>
          <a:p>
            <a:endParaRPr lang="cs-CZ" altLang="cs-CZ" sz="2000" i="0" dirty="0"/>
          </a:p>
          <a:p>
            <a:pPr algn="just" fontAlgn="auto">
              <a:spcBef>
                <a:spcPts val="600"/>
              </a:spcBef>
              <a:spcAft>
                <a:spcPts val="600"/>
              </a:spcAft>
              <a:buSzPct val="95000"/>
            </a:pPr>
            <a:endParaRPr lang="cs-CZ" altLang="cs-CZ" sz="2000" i="0" dirty="0"/>
          </a:p>
        </p:txBody>
      </p:sp>
      <p:grpSp>
        <p:nvGrpSpPr>
          <p:cNvPr id="2" name="Skupina 1">
            <a:extLst>
              <a:ext uri="{FF2B5EF4-FFF2-40B4-BE49-F238E27FC236}">
                <a16:creationId xmlns:a16="http://schemas.microsoft.com/office/drawing/2014/main" id="{BB842491-1498-6D51-2FF7-319B3763E62A}"/>
              </a:ext>
            </a:extLst>
          </p:cNvPr>
          <p:cNvGrpSpPr/>
          <p:nvPr/>
        </p:nvGrpSpPr>
        <p:grpSpPr>
          <a:xfrm>
            <a:off x="320804" y="111372"/>
            <a:ext cx="6489117" cy="742080"/>
            <a:chOff x="0" y="0"/>
            <a:chExt cx="4504055" cy="557530"/>
          </a:xfrm>
        </p:grpSpPr>
        <p:pic>
          <p:nvPicPr>
            <p:cNvPr id="3" name="Picture 20">
              <a:extLst>
                <a:ext uri="{FF2B5EF4-FFF2-40B4-BE49-F238E27FC236}">
                  <a16:creationId xmlns:a16="http://schemas.microsoft.com/office/drawing/2014/main" id="{CD5CACF9-76BA-6F80-A418-9F51DFABEC12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930400" y="25400"/>
              <a:ext cx="1459230" cy="4483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" name="Picture 21">
              <a:extLst>
                <a:ext uri="{FF2B5EF4-FFF2-40B4-BE49-F238E27FC236}">
                  <a16:creationId xmlns:a16="http://schemas.microsoft.com/office/drawing/2014/main" id="{A2687D57-FE1E-8B9E-868E-DB546F49CD89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36950" y="6350"/>
              <a:ext cx="967105" cy="5511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5" name="Obrázek 4">
              <a:extLst>
                <a:ext uri="{FF2B5EF4-FFF2-40B4-BE49-F238E27FC236}">
                  <a16:creationId xmlns:a16="http://schemas.microsoft.com/office/drawing/2014/main" id="{D5E92B4B-19A2-7C77-FF07-1F833947F2E2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1689100" cy="505460"/>
            </a:xfrm>
            <a:prstGeom prst="rect">
              <a:avLst/>
            </a:prstGeom>
            <a:noFill/>
            <a:ln>
              <a:noFill/>
            </a:ln>
          </p:spPr>
        </p:pic>
      </p:grpSp>
    </p:spTree>
    <p:extLst>
      <p:ext uri="{BB962C8B-B14F-4D97-AF65-F5344CB8AC3E}">
        <p14:creationId xmlns:p14="http://schemas.microsoft.com/office/powerpoint/2010/main" val="43669572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-53975" y="26672"/>
            <a:ext cx="9144000" cy="1557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b="1">
                <a:solidFill>
                  <a:srgbClr val="5F5F5F"/>
                </a:solidFill>
                <a:latin typeface="Tahoma" pitchFamily="34" charset="0"/>
              </a:defRPr>
            </a:lvl1pPr>
            <a:lvl2pPr marL="742950" indent="-285750" eaLnBrk="0" hangingPunct="0"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cs-CZ" altLang="cs-CZ"/>
          </a:p>
        </p:txBody>
      </p:sp>
      <p:sp>
        <p:nvSpPr>
          <p:cNvPr id="3075" name="Rectangle 3"/>
          <p:cNvSpPr>
            <a:spLocks noChangeArrowheads="1"/>
          </p:cNvSpPr>
          <p:nvPr/>
        </p:nvSpPr>
        <p:spPr bwMode="auto">
          <a:xfrm>
            <a:off x="0" y="0"/>
            <a:ext cx="9036050" cy="1412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b="1">
                <a:solidFill>
                  <a:srgbClr val="5F5F5F"/>
                </a:solidFill>
                <a:latin typeface="Tahoma" pitchFamily="34" charset="0"/>
              </a:defRPr>
            </a:lvl1pPr>
            <a:lvl2pPr marL="742950" indent="-285750" eaLnBrk="0" hangingPunct="0"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cs-CZ" altLang="cs-CZ"/>
          </a:p>
        </p:txBody>
      </p:sp>
      <p:sp>
        <p:nvSpPr>
          <p:cNvPr id="3076" name="Rectangle 4"/>
          <p:cNvSpPr>
            <a:spLocks noChangeArrowheads="1"/>
          </p:cNvSpPr>
          <p:nvPr/>
        </p:nvSpPr>
        <p:spPr bwMode="auto">
          <a:xfrm>
            <a:off x="611188" y="476250"/>
            <a:ext cx="2808287" cy="720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b="1">
                <a:solidFill>
                  <a:srgbClr val="5F5F5F"/>
                </a:solidFill>
                <a:latin typeface="Tahoma" pitchFamily="34" charset="0"/>
              </a:defRPr>
            </a:lvl1pPr>
            <a:lvl2pPr marL="742950" indent="-285750" eaLnBrk="0" hangingPunct="0"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cs-CZ" altLang="cs-CZ"/>
          </a:p>
        </p:txBody>
      </p:sp>
      <p:sp>
        <p:nvSpPr>
          <p:cNvPr id="3077" name="Rectangle 7"/>
          <p:cNvSpPr>
            <a:spLocks noGrp="1" noChangeArrowheads="1"/>
          </p:cNvSpPr>
          <p:nvPr>
            <p:ph type="title"/>
          </p:nvPr>
        </p:nvSpPr>
        <p:spPr>
          <a:xfrm>
            <a:off x="916135" y="686034"/>
            <a:ext cx="7311727" cy="753513"/>
          </a:xfrm>
        </p:spPr>
        <p:txBody>
          <a:bodyPr/>
          <a:lstStyle/>
          <a:p>
            <a:pPr eaLnBrk="1" hangingPunct="1"/>
            <a:r>
              <a:rPr lang="cs-CZ" altLang="cs-CZ" sz="2600" dirty="0"/>
              <a:t>Platební podmínky a vykazování kapacity</a:t>
            </a: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>
          <a:xfrm>
            <a:off x="427857" y="1282513"/>
            <a:ext cx="8288284" cy="3793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Clr>
                <a:srgbClr val="C4241F"/>
              </a:buClr>
              <a:buFont typeface="Arial" panose="020B0604020202020204" pitchFamily="34" charset="0"/>
              <a:buChar char="•"/>
              <a:defRPr sz="3200" kern="1200">
                <a:solidFill>
                  <a:srgbClr val="57575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Clr>
                <a:srgbClr val="C4241F"/>
              </a:buClr>
              <a:buFont typeface="Arial" panose="020B0604020202020204" pitchFamily="34" charset="0"/>
              <a:buChar char="–"/>
              <a:defRPr sz="2800" kern="1200">
                <a:solidFill>
                  <a:srgbClr val="57575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Clr>
                <a:srgbClr val="C4241F"/>
              </a:buClr>
              <a:buFont typeface="Arial" panose="020B0604020202020204" pitchFamily="34" charset="0"/>
              <a:buChar char="•"/>
              <a:defRPr sz="2400" kern="1200">
                <a:solidFill>
                  <a:srgbClr val="57575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Clr>
                <a:srgbClr val="C4241F"/>
              </a:buClr>
              <a:buFont typeface="Arial" panose="020B0604020202020204" pitchFamily="34" charset="0"/>
              <a:buChar char="–"/>
              <a:defRPr sz="2000" kern="1200">
                <a:solidFill>
                  <a:srgbClr val="57575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Clr>
                <a:srgbClr val="C4241F"/>
              </a:buClr>
              <a:buFont typeface="Arial" panose="020B0604020202020204" pitchFamily="34" charset="0"/>
              <a:buChar char="»"/>
              <a:defRPr sz="2000" kern="1200">
                <a:solidFill>
                  <a:srgbClr val="57575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 fontAlgn="auto">
              <a:spcBef>
                <a:spcPts val="600"/>
              </a:spcBef>
              <a:spcAft>
                <a:spcPts val="1200"/>
              </a:spcAft>
              <a:buSzPct val="95000"/>
              <a:buNone/>
            </a:pPr>
            <a:endParaRPr lang="cs-CZ" altLang="cs-CZ" sz="2000" i="0" dirty="0"/>
          </a:p>
        </p:txBody>
      </p:sp>
      <p:sp>
        <p:nvSpPr>
          <p:cNvPr id="3" name="Obdélník 2"/>
          <p:cNvSpPr/>
          <p:nvPr/>
        </p:nvSpPr>
        <p:spPr>
          <a:xfrm>
            <a:off x="526919" y="1282513"/>
            <a:ext cx="832737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l"/>
            <a:endParaRPr lang="cs-CZ" sz="1600" dirty="0"/>
          </a:p>
          <a:p>
            <a:pPr algn="l"/>
            <a:r>
              <a:rPr lang="cs-CZ" sz="1600" dirty="0"/>
              <a:t> </a:t>
            </a:r>
          </a:p>
          <a:p>
            <a:pPr marL="809381" lvl="1" indent="-342900" algn="l">
              <a:buFont typeface="Arial" panose="020B0604020202020204" pitchFamily="34" charset="0"/>
              <a:buChar char="•"/>
            </a:pPr>
            <a:endParaRPr lang="cs-CZ" sz="1600" i="0" dirty="0">
              <a:solidFill>
                <a:srgbClr val="575756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152400" y="1524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100" b="0" i="0" u="none" strike="noStrike" cap="none" normalizeH="0" baseline="0" dirty="0">
                <a:ln>
                  <a:noFill/>
                </a:ln>
                <a:solidFill>
                  <a:srgbClr val="777777"/>
                </a:solidFill>
                <a:effectLst/>
                <a:latin typeface="Arial" panose="020B0604020202020204" pitchFamily="34" charset="0"/>
              </a:rPr>
              <a:t>Osoby, u nichž služba z oblasti sociálních služeb naplnila svůj účel</a:t>
            </a:r>
            <a:r>
              <a:rPr kumimoji="0" lang="cs-CZ" altLang="cs-CZ" sz="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endParaRPr kumimoji="0" lang="cs-CZ" altLang="cs-CZ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2" name="Rectangle 5"/>
          <p:cNvSpPr txBox="1">
            <a:spLocks noChangeArrowheads="1"/>
          </p:cNvSpPr>
          <p:nvPr/>
        </p:nvSpPr>
        <p:spPr>
          <a:xfrm>
            <a:off x="820132" y="1492900"/>
            <a:ext cx="7311727" cy="4824412"/>
          </a:xfrm>
          <a:prstGeom prst="rect">
            <a:avLst/>
          </a:prstGeom>
        </p:spPr>
        <p:txBody>
          <a:bodyPr lIns="91440" tIns="45720" rIns="91440" bIns="45720" anchor="t"/>
          <a:lstStyle>
            <a:lvl1pPr marL="342900" indent="-342900" algn="l" defTabSz="914400" rtl="0" eaLnBrk="1" latinLnBrk="0" hangingPunct="1">
              <a:spcBef>
                <a:spcPct val="20000"/>
              </a:spcBef>
              <a:buClr>
                <a:srgbClr val="C4241F"/>
              </a:buClr>
              <a:buFont typeface="Arial" panose="020B0604020202020204" pitchFamily="34" charset="0"/>
              <a:buChar char="•"/>
              <a:defRPr sz="3200" kern="1200">
                <a:solidFill>
                  <a:srgbClr val="57575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Clr>
                <a:srgbClr val="C4241F"/>
              </a:buClr>
              <a:buFont typeface="Arial" panose="020B0604020202020204" pitchFamily="34" charset="0"/>
              <a:buChar char="–"/>
              <a:defRPr sz="2800" kern="1200">
                <a:solidFill>
                  <a:srgbClr val="57575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Clr>
                <a:srgbClr val="C4241F"/>
              </a:buClr>
              <a:buFont typeface="Arial" panose="020B0604020202020204" pitchFamily="34" charset="0"/>
              <a:buChar char="•"/>
              <a:defRPr sz="2400" kern="1200">
                <a:solidFill>
                  <a:srgbClr val="57575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Clr>
                <a:srgbClr val="C4241F"/>
              </a:buClr>
              <a:buFont typeface="Arial" panose="020B0604020202020204" pitchFamily="34" charset="0"/>
              <a:buChar char="–"/>
              <a:defRPr sz="2000" kern="1200">
                <a:solidFill>
                  <a:srgbClr val="57575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Clr>
                <a:srgbClr val="C4241F"/>
              </a:buClr>
              <a:buFont typeface="Arial" panose="020B0604020202020204" pitchFamily="34" charset="0"/>
              <a:buChar char="»"/>
              <a:defRPr sz="2000" kern="1200">
                <a:solidFill>
                  <a:srgbClr val="57575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 fontAlgn="auto">
              <a:spcAft>
                <a:spcPts val="0"/>
              </a:spcAft>
              <a:buNone/>
              <a:defRPr/>
            </a:pPr>
            <a:r>
              <a:rPr lang="cs-CZ" sz="2000" b="1" i="0" dirty="0">
                <a:solidFill>
                  <a:schemeClr val="tx1"/>
                </a:solidFill>
              </a:rPr>
              <a:t>Účelové určení </a:t>
            </a:r>
          </a:p>
          <a:p>
            <a:pPr algn="just" fontAlgn="auto">
              <a:spcAft>
                <a:spcPts val="0"/>
              </a:spcAft>
              <a:defRPr/>
            </a:pPr>
            <a:r>
              <a:rPr lang="cs-CZ" sz="2000" i="0" dirty="0">
                <a:solidFill>
                  <a:schemeClr val="tx1"/>
                </a:solidFill>
                <a:latin typeface="Tahoma"/>
                <a:ea typeface="Tahoma"/>
                <a:cs typeface="Tahoma"/>
              </a:rPr>
              <a:t>Finanční prostředky jsou účelově určeny na financování běžných výdajů souvisejících s poskytováním základních druhů a forem sociálních služeb v rozsahu stanoveném základními činnostmi u jednotlivých druhů sociálních služeb.</a:t>
            </a:r>
          </a:p>
          <a:p>
            <a:pPr algn="just" fontAlgn="auto">
              <a:spcAft>
                <a:spcPts val="0"/>
              </a:spcAft>
              <a:defRPr/>
            </a:pPr>
            <a:endParaRPr lang="cs-CZ" sz="2000" i="0" dirty="0">
              <a:solidFill>
                <a:schemeClr val="tx1"/>
              </a:solidFill>
            </a:endParaRPr>
          </a:p>
          <a:p>
            <a:pPr algn="just" fontAlgn="auto">
              <a:spcAft>
                <a:spcPts val="0"/>
              </a:spcAft>
              <a:defRPr/>
            </a:pPr>
            <a:r>
              <a:rPr lang="cs-CZ" sz="2000" i="0" dirty="0">
                <a:solidFill>
                  <a:schemeClr val="tx1"/>
                </a:solidFill>
              </a:rPr>
              <a:t>Finanční prostředky jsou určeny na:</a:t>
            </a:r>
          </a:p>
          <a:p>
            <a:pPr lvl="1" algn="just" fontAlgn="auto">
              <a:spcAft>
                <a:spcPts val="0"/>
              </a:spcAft>
              <a:defRPr/>
            </a:pPr>
            <a:r>
              <a:rPr lang="cs-CZ" sz="2000" b="1" i="0" dirty="0">
                <a:solidFill>
                  <a:schemeClr val="tx1"/>
                </a:solidFill>
              </a:rPr>
              <a:t>Provoz služby osobní asistence</a:t>
            </a:r>
          </a:p>
          <a:p>
            <a:pPr algn="just" fontAlgn="auto">
              <a:spcAft>
                <a:spcPts val="0"/>
              </a:spcAft>
              <a:defRPr/>
            </a:pPr>
            <a:endParaRPr lang="cs-CZ" sz="2000" i="0" dirty="0">
              <a:solidFill>
                <a:schemeClr val="tx1"/>
              </a:solidFill>
            </a:endParaRPr>
          </a:p>
          <a:p>
            <a:pPr algn="just" fontAlgn="auto">
              <a:spcAft>
                <a:spcPts val="0"/>
              </a:spcAft>
              <a:defRPr/>
            </a:pPr>
            <a:r>
              <a:rPr lang="cs-CZ" sz="2000" i="0" dirty="0">
                <a:solidFill>
                  <a:schemeClr val="tx1"/>
                </a:solidFill>
              </a:rPr>
              <a:t>Finanční prostředky NELZE využít na zajištění fakultativních činností.</a:t>
            </a:r>
          </a:p>
          <a:p>
            <a:pPr marL="0" indent="0" algn="just" fontAlgn="auto">
              <a:spcAft>
                <a:spcPts val="0"/>
              </a:spcAft>
              <a:buFontTx/>
              <a:buNone/>
              <a:defRPr/>
            </a:pPr>
            <a:endParaRPr lang="cs-CZ" sz="2000" i="0" dirty="0">
              <a:solidFill>
                <a:schemeClr val="tx1"/>
              </a:solidFill>
            </a:endParaRPr>
          </a:p>
          <a:p>
            <a:pPr marL="0" lvl="1" indent="9525" algn="just" fontAlgn="auto">
              <a:spcBef>
                <a:spcPts val="0"/>
              </a:spcBef>
              <a:spcAft>
                <a:spcPts val="600"/>
              </a:spcAft>
              <a:buFontTx/>
              <a:buNone/>
              <a:defRPr/>
            </a:pPr>
            <a:endParaRPr lang="cs-CZ" sz="2000" i="0" dirty="0">
              <a:latin typeface="+mj-lt"/>
            </a:endParaRPr>
          </a:p>
          <a:p>
            <a:pPr marL="182245" indent="-182245" fontAlgn="auto">
              <a:spcBef>
                <a:spcPct val="0"/>
              </a:spcBef>
              <a:spcAft>
                <a:spcPts val="600"/>
              </a:spcAft>
              <a:defRPr/>
            </a:pPr>
            <a:endParaRPr lang="cs-CZ" sz="1400" i="0" dirty="0">
              <a:solidFill>
                <a:schemeClr val="tx1"/>
              </a:solidFill>
              <a:latin typeface="+mj-lt"/>
            </a:endParaRPr>
          </a:p>
        </p:txBody>
      </p:sp>
      <p:grpSp>
        <p:nvGrpSpPr>
          <p:cNvPr id="2" name="Skupina 1">
            <a:extLst>
              <a:ext uri="{FF2B5EF4-FFF2-40B4-BE49-F238E27FC236}">
                <a16:creationId xmlns:a16="http://schemas.microsoft.com/office/drawing/2014/main" id="{1D12829B-28FD-D6FF-8AE3-8956247C9534}"/>
              </a:ext>
            </a:extLst>
          </p:cNvPr>
          <p:cNvGrpSpPr/>
          <p:nvPr/>
        </p:nvGrpSpPr>
        <p:grpSpPr>
          <a:xfrm>
            <a:off x="311279" y="105645"/>
            <a:ext cx="6489117" cy="742080"/>
            <a:chOff x="0" y="0"/>
            <a:chExt cx="4504055" cy="557530"/>
          </a:xfrm>
        </p:grpSpPr>
        <p:pic>
          <p:nvPicPr>
            <p:cNvPr id="4" name="Picture 20">
              <a:extLst>
                <a:ext uri="{FF2B5EF4-FFF2-40B4-BE49-F238E27FC236}">
                  <a16:creationId xmlns:a16="http://schemas.microsoft.com/office/drawing/2014/main" id="{7D35B479-8415-AA36-4D94-68A58611084A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930400" y="25400"/>
              <a:ext cx="1459230" cy="4483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5" name="Picture 21">
              <a:extLst>
                <a:ext uri="{FF2B5EF4-FFF2-40B4-BE49-F238E27FC236}">
                  <a16:creationId xmlns:a16="http://schemas.microsoft.com/office/drawing/2014/main" id="{C291DC50-A68C-AA0C-125C-4CE82B1B949F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36950" y="6350"/>
              <a:ext cx="967105" cy="5511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" name="Obrázek 7">
              <a:extLst>
                <a:ext uri="{FF2B5EF4-FFF2-40B4-BE49-F238E27FC236}">
                  <a16:creationId xmlns:a16="http://schemas.microsoft.com/office/drawing/2014/main" id="{11F835FB-BF81-C036-6A90-9A206B9607C6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1689100" cy="505460"/>
            </a:xfrm>
            <a:prstGeom prst="rect">
              <a:avLst/>
            </a:prstGeom>
            <a:noFill/>
            <a:ln>
              <a:noFill/>
            </a:ln>
          </p:spPr>
        </p:pic>
      </p:grpSp>
    </p:spTree>
    <p:extLst>
      <p:ext uri="{BB962C8B-B14F-4D97-AF65-F5344CB8AC3E}">
        <p14:creationId xmlns:p14="http://schemas.microsoft.com/office/powerpoint/2010/main" val="4740447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-53975" y="26672"/>
            <a:ext cx="9144000" cy="1557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b="1">
                <a:solidFill>
                  <a:srgbClr val="5F5F5F"/>
                </a:solidFill>
                <a:latin typeface="Tahoma" pitchFamily="34" charset="0"/>
              </a:defRPr>
            </a:lvl1pPr>
            <a:lvl2pPr marL="742950" indent="-285750" eaLnBrk="0" hangingPunct="0"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cs-CZ" altLang="cs-CZ"/>
          </a:p>
        </p:txBody>
      </p:sp>
      <p:sp>
        <p:nvSpPr>
          <p:cNvPr id="3075" name="Rectangle 3"/>
          <p:cNvSpPr>
            <a:spLocks noChangeArrowheads="1"/>
          </p:cNvSpPr>
          <p:nvPr/>
        </p:nvSpPr>
        <p:spPr bwMode="auto">
          <a:xfrm>
            <a:off x="0" y="0"/>
            <a:ext cx="9036050" cy="1412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b="1">
                <a:solidFill>
                  <a:srgbClr val="5F5F5F"/>
                </a:solidFill>
                <a:latin typeface="Tahoma" pitchFamily="34" charset="0"/>
              </a:defRPr>
            </a:lvl1pPr>
            <a:lvl2pPr marL="742950" indent="-285750" eaLnBrk="0" hangingPunct="0"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cs-CZ" altLang="cs-CZ"/>
          </a:p>
        </p:txBody>
      </p:sp>
      <p:sp>
        <p:nvSpPr>
          <p:cNvPr id="3076" name="Rectangle 4"/>
          <p:cNvSpPr>
            <a:spLocks noChangeArrowheads="1"/>
          </p:cNvSpPr>
          <p:nvPr/>
        </p:nvSpPr>
        <p:spPr bwMode="auto">
          <a:xfrm>
            <a:off x="611188" y="476250"/>
            <a:ext cx="2808287" cy="720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b="1">
                <a:solidFill>
                  <a:srgbClr val="5F5F5F"/>
                </a:solidFill>
                <a:latin typeface="Tahoma" pitchFamily="34" charset="0"/>
              </a:defRPr>
            </a:lvl1pPr>
            <a:lvl2pPr marL="742950" indent="-285750" eaLnBrk="0" hangingPunct="0"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cs-CZ" altLang="cs-CZ"/>
          </a:p>
        </p:txBody>
      </p:sp>
      <p:sp>
        <p:nvSpPr>
          <p:cNvPr id="3077" name="Rectangle 7"/>
          <p:cNvSpPr>
            <a:spLocks noGrp="1" noChangeArrowheads="1"/>
          </p:cNvSpPr>
          <p:nvPr>
            <p:ph type="title"/>
          </p:nvPr>
        </p:nvSpPr>
        <p:spPr>
          <a:xfrm>
            <a:off x="916135" y="686034"/>
            <a:ext cx="7311727" cy="646113"/>
          </a:xfrm>
        </p:spPr>
        <p:txBody>
          <a:bodyPr/>
          <a:lstStyle/>
          <a:p>
            <a:pPr eaLnBrk="1" hangingPunct="1"/>
            <a:r>
              <a:rPr lang="cs-CZ" altLang="cs-CZ" sz="2600" dirty="0"/>
              <a:t>Platební podmínky a vykazování kapacity</a:t>
            </a: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>
          <a:xfrm>
            <a:off x="427857" y="1282513"/>
            <a:ext cx="8288284" cy="3793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Clr>
                <a:srgbClr val="C4241F"/>
              </a:buClr>
              <a:buFont typeface="Arial" panose="020B0604020202020204" pitchFamily="34" charset="0"/>
              <a:buChar char="•"/>
              <a:defRPr sz="3200" kern="1200">
                <a:solidFill>
                  <a:srgbClr val="57575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Clr>
                <a:srgbClr val="C4241F"/>
              </a:buClr>
              <a:buFont typeface="Arial" panose="020B0604020202020204" pitchFamily="34" charset="0"/>
              <a:buChar char="–"/>
              <a:defRPr sz="2800" kern="1200">
                <a:solidFill>
                  <a:srgbClr val="57575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Clr>
                <a:srgbClr val="C4241F"/>
              </a:buClr>
              <a:buFont typeface="Arial" panose="020B0604020202020204" pitchFamily="34" charset="0"/>
              <a:buChar char="•"/>
              <a:defRPr sz="2400" kern="1200">
                <a:solidFill>
                  <a:srgbClr val="57575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Clr>
                <a:srgbClr val="C4241F"/>
              </a:buClr>
              <a:buFont typeface="Arial" panose="020B0604020202020204" pitchFamily="34" charset="0"/>
              <a:buChar char="–"/>
              <a:defRPr sz="2000" kern="1200">
                <a:solidFill>
                  <a:srgbClr val="57575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Clr>
                <a:srgbClr val="C4241F"/>
              </a:buClr>
              <a:buFont typeface="Arial" panose="020B0604020202020204" pitchFamily="34" charset="0"/>
              <a:buChar char="»"/>
              <a:defRPr sz="2000" kern="1200">
                <a:solidFill>
                  <a:srgbClr val="57575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 fontAlgn="auto">
              <a:spcBef>
                <a:spcPts val="600"/>
              </a:spcBef>
              <a:spcAft>
                <a:spcPts val="1200"/>
              </a:spcAft>
              <a:buSzPct val="95000"/>
              <a:buNone/>
            </a:pPr>
            <a:endParaRPr lang="cs-CZ" altLang="cs-CZ" sz="2000" i="0" dirty="0"/>
          </a:p>
        </p:txBody>
      </p:sp>
      <p:sp>
        <p:nvSpPr>
          <p:cNvPr id="3" name="Obdélník 2"/>
          <p:cNvSpPr/>
          <p:nvPr/>
        </p:nvSpPr>
        <p:spPr>
          <a:xfrm>
            <a:off x="526919" y="1282513"/>
            <a:ext cx="832737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l"/>
            <a:endParaRPr lang="cs-CZ" sz="1600" dirty="0"/>
          </a:p>
          <a:p>
            <a:pPr algn="l"/>
            <a:r>
              <a:rPr lang="cs-CZ" sz="1600" dirty="0"/>
              <a:t> </a:t>
            </a:r>
          </a:p>
          <a:p>
            <a:pPr marL="809381" lvl="1" indent="-342900" algn="l">
              <a:buFont typeface="Arial" panose="020B0604020202020204" pitchFamily="34" charset="0"/>
              <a:buChar char="•"/>
            </a:pPr>
            <a:endParaRPr lang="cs-CZ" sz="1600" i="0" dirty="0">
              <a:solidFill>
                <a:srgbClr val="575756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152400" y="1524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100" b="0" i="0" u="none" strike="noStrike" cap="none" normalizeH="0" baseline="0" dirty="0">
                <a:ln>
                  <a:noFill/>
                </a:ln>
                <a:solidFill>
                  <a:srgbClr val="777777"/>
                </a:solidFill>
                <a:effectLst/>
                <a:latin typeface="Arial" panose="020B0604020202020204" pitchFamily="34" charset="0"/>
              </a:rPr>
              <a:t>Osoby, u nichž služba z oblasti sociálních služeb naplnila svůj účel</a:t>
            </a:r>
            <a:r>
              <a:rPr kumimoji="0" lang="cs-CZ" altLang="cs-CZ" sz="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endParaRPr kumimoji="0" lang="cs-CZ" altLang="cs-CZ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2" name="Rectangle 5"/>
          <p:cNvSpPr txBox="1">
            <a:spLocks noChangeArrowheads="1"/>
          </p:cNvSpPr>
          <p:nvPr/>
        </p:nvSpPr>
        <p:spPr>
          <a:xfrm>
            <a:off x="-182238" y="1520825"/>
            <a:ext cx="8669129" cy="4824412"/>
          </a:xfrm>
          <a:prstGeom prst="rect">
            <a:avLst/>
          </a:prstGeom>
        </p:spPr>
        <p:txBody>
          <a:bodyPr lIns="91440" tIns="45720" rIns="91440" bIns="45720" anchor="t"/>
          <a:lstStyle>
            <a:lvl1pPr marL="342900" indent="-342900" algn="l" defTabSz="914400" rtl="0" eaLnBrk="1" latinLnBrk="0" hangingPunct="1">
              <a:spcBef>
                <a:spcPct val="20000"/>
              </a:spcBef>
              <a:buClr>
                <a:srgbClr val="C4241F"/>
              </a:buClr>
              <a:buFont typeface="Arial" panose="020B0604020202020204" pitchFamily="34" charset="0"/>
              <a:buChar char="•"/>
              <a:defRPr sz="3200" kern="1200">
                <a:solidFill>
                  <a:srgbClr val="57575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Clr>
                <a:srgbClr val="C4241F"/>
              </a:buClr>
              <a:buFont typeface="Arial" panose="020B0604020202020204" pitchFamily="34" charset="0"/>
              <a:buChar char="–"/>
              <a:defRPr sz="2800" kern="1200">
                <a:solidFill>
                  <a:srgbClr val="57575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Clr>
                <a:srgbClr val="C4241F"/>
              </a:buClr>
              <a:buFont typeface="Arial" panose="020B0604020202020204" pitchFamily="34" charset="0"/>
              <a:buChar char="•"/>
              <a:defRPr sz="2400" kern="1200">
                <a:solidFill>
                  <a:srgbClr val="57575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Clr>
                <a:srgbClr val="C4241F"/>
              </a:buClr>
              <a:buFont typeface="Arial" panose="020B0604020202020204" pitchFamily="34" charset="0"/>
              <a:buChar char="–"/>
              <a:defRPr sz="2000" kern="1200">
                <a:solidFill>
                  <a:srgbClr val="57575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Clr>
                <a:srgbClr val="C4241F"/>
              </a:buClr>
              <a:buFont typeface="Arial" panose="020B0604020202020204" pitchFamily="34" charset="0"/>
              <a:buChar char="»"/>
              <a:defRPr sz="2000" kern="1200">
                <a:solidFill>
                  <a:srgbClr val="57575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833120" lvl="1" indent="0" fontAlgn="auto">
              <a:spcAft>
                <a:spcPts val="0"/>
              </a:spcAft>
              <a:buNone/>
              <a:defRPr/>
            </a:pPr>
            <a:r>
              <a:rPr lang="cs-CZ" sz="2400" b="1" i="0" dirty="0">
                <a:solidFill>
                  <a:schemeClr val="tx1"/>
                </a:solidFill>
              </a:rPr>
              <a:t>Provoz služby osobní asistence</a:t>
            </a:r>
          </a:p>
          <a:p>
            <a:pPr marL="833120" lvl="1" indent="0" fontAlgn="auto">
              <a:spcAft>
                <a:spcPts val="0"/>
              </a:spcAft>
              <a:buNone/>
              <a:defRPr/>
            </a:pPr>
            <a:endParaRPr lang="cs-CZ" sz="2000" b="1" i="0" dirty="0">
              <a:solidFill>
                <a:schemeClr val="tx1"/>
              </a:solidFill>
            </a:endParaRPr>
          </a:p>
          <a:p>
            <a:pPr marL="1176020" lvl="1" indent="-342900" fontAlgn="auto">
              <a:spcAft>
                <a:spcPts val="0"/>
              </a:spcAft>
              <a:defRPr/>
            </a:pPr>
            <a:r>
              <a:rPr lang="cs-CZ" sz="2000" b="1" i="0" dirty="0">
                <a:solidFill>
                  <a:schemeClr val="tx1"/>
                </a:solidFill>
              </a:rPr>
              <a:t>Indikátor kapacity sociální služby</a:t>
            </a:r>
          </a:p>
          <a:p>
            <a:pPr marL="1176020" lvl="1" indent="-342900" fontAlgn="auto">
              <a:spcAft>
                <a:spcPts val="0"/>
              </a:spcAft>
              <a:defRPr/>
            </a:pPr>
            <a:r>
              <a:rPr lang="cs-CZ" sz="2000" i="0" dirty="0">
                <a:solidFill>
                  <a:schemeClr val="tx1"/>
                </a:solidFill>
              </a:rPr>
              <a:t>Je definován v Metodice</a:t>
            </a:r>
          </a:p>
          <a:p>
            <a:pPr marL="1176020" lvl="1" indent="-342900" fontAlgn="auto">
              <a:spcAft>
                <a:spcPts val="0"/>
              </a:spcAft>
              <a:defRPr/>
            </a:pPr>
            <a:endParaRPr lang="cs-CZ" sz="2000" b="1" i="0" dirty="0">
              <a:solidFill>
                <a:schemeClr val="tx1"/>
              </a:solidFill>
            </a:endParaRPr>
          </a:p>
          <a:p>
            <a:pPr marL="1118870" lvl="1" fontAlgn="auto">
              <a:spcAft>
                <a:spcPts val="0"/>
              </a:spcAft>
              <a:defRPr/>
            </a:pPr>
            <a:r>
              <a:rPr lang="cs-CZ" sz="2000" i="0" dirty="0">
                <a:solidFill>
                  <a:schemeClr val="tx1"/>
                </a:solidFill>
                <a:latin typeface="Tahoma"/>
                <a:ea typeface="Tahoma"/>
                <a:cs typeface="Tahoma"/>
              </a:rPr>
              <a:t>Představuje měsíční úvazek pracovníka v přímé péči. </a:t>
            </a:r>
          </a:p>
          <a:p>
            <a:pPr marL="1118870" lvl="1" fontAlgn="auto">
              <a:spcAft>
                <a:spcPts val="0"/>
              </a:spcAft>
              <a:defRPr/>
            </a:pPr>
            <a:endParaRPr lang="cs-CZ" sz="2000" i="0" dirty="0">
              <a:solidFill>
                <a:schemeClr val="tx1"/>
              </a:solidFill>
            </a:endParaRPr>
          </a:p>
          <a:p>
            <a:pPr marL="1118870" lvl="1" fontAlgn="auto">
              <a:spcAft>
                <a:spcPts val="0"/>
              </a:spcAft>
              <a:defRPr/>
            </a:pPr>
            <a:r>
              <a:rPr lang="cs-CZ" sz="2000" b="1" i="0" dirty="0">
                <a:solidFill>
                  <a:schemeClr val="tx1"/>
                </a:solidFill>
                <a:latin typeface="Tahoma"/>
                <a:ea typeface="Tahoma"/>
                <a:cs typeface="Tahoma"/>
              </a:rPr>
              <a:t>Pokud není úvazek uzavřen po dobu celého měsíce, nelze jej do jednotky započítat.</a:t>
            </a:r>
            <a:r>
              <a:rPr lang="cs-CZ" sz="2000" i="0" dirty="0">
                <a:solidFill>
                  <a:schemeClr val="tx1"/>
                </a:solidFill>
                <a:latin typeface="Tahoma"/>
                <a:ea typeface="Tahoma"/>
                <a:cs typeface="Tahoma"/>
              </a:rPr>
              <a:t> </a:t>
            </a:r>
          </a:p>
          <a:p>
            <a:pPr marL="833120" lvl="1" indent="0" fontAlgn="auto">
              <a:spcAft>
                <a:spcPts val="0"/>
              </a:spcAft>
              <a:buNone/>
              <a:defRPr/>
            </a:pPr>
            <a:endParaRPr lang="cs-CZ" sz="2000" i="0" dirty="0">
              <a:solidFill>
                <a:schemeClr val="tx1"/>
              </a:solidFill>
            </a:endParaRPr>
          </a:p>
          <a:p>
            <a:pPr marL="1118870" lvl="1" fontAlgn="auto">
              <a:spcAft>
                <a:spcPts val="0"/>
              </a:spcAft>
              <a:defRPr/>
            </a:pPr>
            <a:r>
              <a:rPr lang="cs-CZ" sz="2000" i="0" dirty="0">
                <a:solidFill>
                  <a:schemeClr val="tx1"/>
                </a:solidFill>
                <a:latin typeface="Tahoma"/>
                <a:ea typeface="Tahoma"/>
                <a:cs typeface="Tahoma"/>
              </a:rPr>
              <a:t>Minimální výše jednotky je stanovena ve smlouvě o poskytnutí dotace.</a:t>
            </a:r>
            <a:endParaRPr lang="cs-CZ" sz="2000" i="0" dirty="0">
              <a:solidFill>
                <a:schemeClr val="tx1"/>
              </a:solidFill>
            </a:endParaRPr>
          </a:p>
          <a:p>
            <a:pPr marL="833120" lvl="1" indent="0" fontAlgn="auto">
              <a:spcAft>
                <a:spcPts val="0"/>
              </a:spcAft>
              <a:buNone/>
              <a:defRPr/>
            </a:pPr>
            <a:endParaRPr lang="cs-CZ" sz="2000" b="1" i="0" dirty="0">
              <a:solidFill>
                <a:schemeClr val="tx1"/>
              </a:solidFill>
            </a:endParaRPr>
          </a:p>
          <a:p>
            <a:pPr marL="833120" lvl="1" indent="0" fontAlgn="auto">
              <a:spcAft>
                <a:spcPts val="0"/>
              </a:spcAft>
              <a:buNone/>
              <a:defRPr/>
            </a:pPr>
            <a:endParaRPr lang="en-US" sz="800" dirty="0"/>
          </a:p>
          <a:p>
            <a:pPr marL="0" lvl="1" indent="9525" algn="just" fontAlgn="auto">
              <a:spcBef>
                <a:spcPts val="0"/>
              </a:spcBef>
              <a:spcAft>
                <a:spcPts val="600"/>
              </a:spcAft>
              <a:buFontTx/>
              <a:buNone/>
              <a:defRPr/>
            </a:pPr>
            <a:endParaRPr lang="cs-CZ" sz="1400" i="0" dirty="0">
              <a:latin typeface="+mj-lt"/>
            </a:endParaRPr>
          </a:p>
          <a:p>
            <a:pPr marL="582295" lvl="1" indent="-182245" fontAlgn="auto">
              <a:spcBef>
                <a:spcPct val="0"/>
              </a:spcBef>
              <a:spcAft>
                <a:spcPts val="600"/>
              </a:spcAft>
              <a:defRPr/>
            </a:pPr>
            <a:endParaRPr lang="cs-CZ" sz="1000" i="0" dirty="0">
              <a:solidFill>
                <a:schemeClr val="tx1"/>
              </a:solidFill>
              <a:latin typeface="+mj-lt"/>
            </a:endParaRPr>
          </a:p>
        </p:txBody>
      </p:sp>
      <p:grpSp>
        <p:nvGrpSpPr>
          <p:cNvPr id="2" name="Skupina 1">
            <a:extLst>
              <a:ext uri="{FF2B5EF4-FFF2-40B4-BE49-F238E27FC236}">
                <a16:creationId xmlns:a16="http://schemas.microsoft.com/office/drawing/2014/main" id="{50F69A35-0696-061A-AF11-C2E8B2532876}"/>
              </a:ext>
            </a:extLst>
          </p:cNvPr>
          <p:cNvGrpSpPr/>
          <p:nvPr/>
        </p:nvGrpSpPr>
        <p:grpSpPr>
          <a:xfrm>
            <a:off x="311279" y="105645"/>
            <a:ext cx="6489117" cy="742080"/>
            <a:chOff x="0" y="0"/>
            <a:chExt cx="4504055" cy="557530"/>
          </a:xfrm>
        </p:grpSpPr>
        <p:pic>
          <p:nvPicPr>
            <p:cNvPr id="4" name="Picture 20">
              <a:extLst>
                <a:ext uri="{FF2B5EF4-FFF2-40B4-BE49-F238E27FC236}">
                  <a16:creationId xmlns:a16="http://schemas.microsoft.com/office/drawing/2014/main" id="{E9B4D87A-C5FE-4398-A077-E5440A38DAE5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930400" y="25400"/>
              <a:ext cx="1459230" cy="4483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5" name="Picture 21">
              <a:extLst>
                <a:ext uri="{FF2B5EF4-FFF2-40B4-BE49-F238E27FC236}">
                  <a16:creationId xmlns:a16="http://schemas.microsoft.com/office/drawing/2014/main" id="{847B4CB1-8C7A-B28F-B9D8-0271FA65DE1D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36950" y="6350"/>
              <a:ext cx="967105" cy="5511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" name="Obrázek 7">
              <a:extLst>
                <a:ext uri="{FF2B5EF4-FFF2-40B4-BE49-F238E27FC236}">
                  <a16:creationId xmlns:a16="http://schemas.microsoft.com/office/drawing/2014/main" id="{CC36BBDC-DB5B-1419-7492-AFAEA55BC685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1689100" cy="505460"/>
            </a:xfrm>
            <a:prstGeom prst="rect">
              <a:avLst/>
            </a:prstGeom>
            <a:noFill/>
            <a:ln>
              <a:noFill/>
            </a:ln>
          </p:spPr>
        </p:pic>
      </p:grpSp>
    </p:spTree>
    <p:extLst>
      <p:ext uri="{BB962C8B-B14F-4D97-AF65-F5344CB8AC3E}">
        <p14:creationId xmlns:p14="http://schemas.microsoft.com/office/powerpoint/2010/main" val="365766434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22D0844-1912-3A28-3C71-FFCA0B83C5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0075" y="847726"/>
            <a:ext cx="8220075" cy="672774"/>
          </a:xfrm>
        </p:spPr>
        <p:txBody>
          <a:bodyPr/>
          <a:lstStyle/>
          <a:p>
            <a:endParaRPr lang="cs-CZ" dirty="0"/>
          </a:p>
        </p:txBody>
      </p:sp>
      <p:sp>
        <p:nvSpPr>
          <p:cNvPr id="3" name="Zástupný symbol pro tabulku 2">
            <a:extLst>
              <a:ext uri="{FF2B5EF4-FFF2-40B4-BE49-F238E27FC236}">
                <a16:creationId xmlns:a16="http://schemas.microsoft.com/office/drawing/2014/main" id="{6E036A91-8EBB-B2AA-E9D8-7E8E85965268}"/>
              </a:ext>
            </a:extLst>
          </p:cNvPr>
          <p:cNvSpPr>
            <a:spLocks noGrp="1"/>
          </p:cNvSpPr>
          <p:nvPr>
            <p:ph type="tbl" idx="1"/>
          </p:nvPr>
        </p:nvSpPr>
        <p:spPr>
          <a:xfrm>
            <a:off x="611188" y="1520501"/>
            <a:ext cx="8208962" cy="4748538"/>
          </a:xfrm>
        </p:spPr>
        <p:txBody>
          <a:bodyPr/>
          <a:lstStyle/>
          <a:p>
            <a:endParaRPr lang="cs-CZ" dirty="0"/>
          </a:p>
        </p:txBody>
      </p:sp>
      <p:grpSp>
        <p:nvGrpSpPr>
          <p:cNvPr id="4" name="Skupina 3">
            <a:extLst>
              <a:ext uri="{FF2B5EF4-FFF2-40B4-BE49-F238E27FC236}">
                <a16:creationId xmlns:a16="http://schemas.microsoft.com/office/drawing/2014/main" id="{91C56EE7-B6AA-03BD-843E-98BAFC8C2FCF}"/>
              </a:ext>
            </a:extLst>
          </p:cNvPr>
          <p:cNvGrpSpPr/>
          <p:nvPr/>
        </p:nvGrpSpPr>
        <p:grpSpPr>
          <a:xfrm>
            <a:off x="311279" y="105645"/>
            <a:ext cx="6489117" cy="742080"/>
            <a:chOff x="0" y="0"/>
            <a:chExt cx="4504055" cy="557530"/>
          </a:xfrm>
        </p:grpSpPr>
        <p:pic>
          <p:nvPicPr>
            <p:cNvPr id="5" name="Picture 20">
              <a:extLst>
                <a:ext uri="{FF2B5EF4-FFF2-40B4-BE49-F238E27FC236}">
                  <a16:creationId xmlns:a16="http://schemas.microsoft.com/office/drawing/2014/main" id="{6BE553F5-F707-75EF-7746-57361BD670FE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930400" y="25400"/>
              <a:ext cx="1459230" cy="4483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6" name="Picture 21">
              <a:extLst>
                <a:ext uri="{FF2B5EF4-FFF2-40B4-BE49-F238E27FC236}">
                  <a16:creationId xmlns:a16="http://schemas.microsoft.com/office/drawing/2014/main" id="{DFF89439-EB68-4AF3-24CE-C24849C34302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36950" y="6350"/>
              <a:ext cx="967105" cy="5511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" name="Obrázek 6">
              <a:extLst>
                <a:ext uri="{FF2B5EF4-FFF2-40B4-BE49-F238E27FC236}">
                  <a16:creationId xmlns:a16="http://schemas.microsoft.com/office/drawing/2014/main" id="{38323575-7C3B-0A07-4026-9B1270B2293A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1689100" cy="505460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id="9" name="Obrázek 8">
            <a:extLst>
              <a:ext uri="{FF2B5EF4-FFF2-40B4-BE49-F238E27FC236}">
                <a16:creationId xmlns:a16="http://schemas.microsoft.com/office/drawing/2014/main" id="{92323148-3D78-9857-7DED-D009EAA4019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1188" y="736160"/>
            <a:ext cx="8215248" cy="56846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231099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FBC66E1-A3D9-4584-2D64-AEB2825A94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tabulku 2">
            <a:extLst>
              <a:ext uri="{FF2B5EF4-FFF2-40B4-BE49-F238E27FC236}">
                <a16:creationId xmlns:a16="http://schemas.microsoft.com/office/drawing/2014/main" id="{9092A4A5-5D6A-83F2-8C96-D648D74B06FF}"/>
              </a:ext>
            </a:extLst>
          </p:cNvPr>
          <p:cNvSpPr>
            <a:spLocks noGrp="1"/>
          </p:cNvSpPr>
          <p:nvPr>
            <p:ph type="tbl" idx="1"/>
          </p:nvPr>
        </p:nvSpPr>
        <p:spPr/>
        <p:txBody>
          <a:bodyPr/>
          <a:lstStyle/>
          <a:p>
            <a:endParaRPr lang="cs-CZ" dirty="0"/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802B4F83-49A6-F32F-DD3C-42677811A8B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651" y="100013"/>
            <a:ext cx="9116697" cy="66151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347524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-53975" y="26672"/>
            <a:ext cx="9144000" cy="1557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b="1">
                <a:solidFill>
                  <a:srgbClr val="5F5F5F"/>
                </a:solidFill>
                <a:latin typeface="Tahoma" pitchFamily="34" charset="0"/>
              </a:defRPr>
            </a:lvl1pPr>
            <a:lvl2pPr marL="742950" indent="-285750" eaLnBrk="0" hangingPunct="0"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cs-CZ" altLang="cs-CZ"/>
          </a:p>
        </p:txBody>
      </p:sp>
      <p:sp>
        <p:nvSpPr>
          <p:cNvPr id="3075" name="Rectangle 3"/>
          <p:cNvSpPr>
            <a:spLocks noChangeArrowheads="1"/>
          </p:cNvSpPr>
          <p:nvPr/>
        </p:nvSpPr>
        <p:spPr bwMode="auto">
          <a:xfrm>
            <a:off x="0" y="0"/>
            <a:ext cx="9036050" cy="1412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b="1">
                <a:solidFill>
                  <a:srgbClr val="5F5F5F"/>
                </a:solidFill>
                <a:latin typeface="Tahoma" pitchFamily="34" charset="0"/>
              </a:defRPr>
            </a:lvl1pPr>
            <a:lvl2pPr marL="742950" indent="-285750" eaLnBrk="0" hangingPunct="0"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cs-CZ" altLang="cs-CZ"/>
          </a:p>
        </p:txBody>
      </p:sp>
      <p:sp>
        <p:nvSpPr>
          <p:cNvPr id="3076" name="Rectangle 4"/>
          <p:cNvSpPr>
            <a:spLocks noChangeArrowheads="1"/>
          </p:cNvSpPr>
          <p:nvPr/>
        </p:nvSpPr>
        <p:spPr bwMode="auto">
          <a:xfrm>
            <a:off x="611188" y="476250"/>
            <a:ext cx="2808287" cy="720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b="1">
                <a:solidFill>
                  <a:srgbClr val="5F5F5F"/>
                </a:solidFill>
                <a:latin typeface="Tahoma" pitchFamily="34" charset="0"/>
              </a:defRPr>
            </a:lvl1pPr>
            <a:lvl2pPr marL="742950" indent="-285750" eaLnBrk="0" hangingPunct="0"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cs-CZ" altLang="cs-CZ"/>
          </a:p>
        </p:txBody>
      </p:sp>
      <p:sp>
        <p:nvSpPr>
          <p:cNvPr id="3077" name="Rectangle 7"/>
          <p:cNvSpPr>
            <a:spLocks noGrp="1" noChangeArrowheads="1"/>
          </p:cNvSpPr>
          <p:nvPr>
            <p:ph type="title"/>
          </p:nvPr>
        </p:nvSpPr>
        <p:spPr>
          <a:xfrm>
            <a:off x="916135" y="686034"/>
            <a:ext cx="7311727" cy="646113"/>
          </a:xfrm>
        </p:spPr>
        <p:txBody>
          <a:bodyPr/>
          <a:lstStyle/>
          <a:p>
            <a:pPr eaLnBrk="1" hangingPunct="1"/>
            <a:r>
              <a:rPr lang="cs-CZ" altLang="cs-CZ" sz="2600" dirty="0"/>
              <a:t>Platební podmínky a vykazování kapacity</a:t>
            </a: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>
          <a:xfrm>
            <a:off x="427857" y="1282513"/>
            <a:ext cx="8288284" cy="3793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Clr>
                <a:srgbClr val="C4241F"/>
              </a:buClr>
              <a:buFont typeface="Arial" panose="020B0604020202020204" pitchFamily="34" charset="0"/>
              <a:buChar char="•"/>
              <a:defRPr sz="3200" kern="1200">
                <a:solidFill>
                  <a:srgbClr val="57575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Clr>
                <a:srgbClr val="C4241F"/>
              </a:buClr>
              <a:buFont typeface="Arial" panose="020B0604020202020204" pitchFamily="34" charset="0"/>
              <a:buChar char="–"/>
              <a:defRPr sz="2800" kern="1200">
                <a:solidFill>
                  <a:srgbClr val="57575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Clr>
                <a:srgbClr val="C4241F"/>
              </a:buClr>
              <a:buFont typeface="Arial" panose="020B0604020202020204" pitchFamily="34" charset="0"/>
              <a:buChar char="•"/>
              <a:defRPr sz="2400" kern="1200">
                <a:solidFill>
                  <a:srgbClr val="57575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Clr>
                <a:srgbClr val="C4241F"/>
              </a:buClr>
              <a:buFont typeface="Arial" panose="020B0604020202020204" pitchFamily="34" charset="0"/>
              <a:buChar char="–"/>
              <a:defRPr sz="2000" kern="1200">
                <a:solidFill>
                  <a:srgbClr val="57575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Clr>
                <a:srgbClr val="C4241F"/>
              </a:buClr>
              <a:buFont typeface="Arial" panose="020B0604020202020204" pitchFamily="34" charset="0"/>
              <a:buChar char="»"/>
              <a:defRPr sz="2000" kern="1200">
                <a:solidFill>
                  <a:srgbClr val="57575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 fontAlgn="auto">
              <a:spcBef>
                <a:spcPts val="600"/>
              </a:spcBef>
              <a:spcAft>
                <a:spcPts val="1200"/>
              </a:spcAft>
              <a:buSzPct val="95000"/>
              <a:buNone/>
            </a:pPr>
            <a:endParaRPr lang="cs-CZ" altLang="cs-CZ" sz="2000" i="0" dirty="0"/>
          </a:p>
        </p:txBody>
      </p:sp>
      <p:sp>
        <p:nvSpPr>
          <p:cNvPr id="3" name="Obdélník 2"/>
          <p:cNvSpPr/>
          <p:nvPr/>
        </p:nvSpPr>
        <p:spPr>
          <a:xfrm>
            <a:off x="526919" y="1282513"/>
            <a:ext cx="832737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l"/>
            <a:endParaRPr lang="cs-CZ" sz="1600" dirty="0"/>
          </a:p>
          <a:p>
            <a:pPr algn="l"/>
            <a:r>
              <a:rPr lang="cs-CZ" sz="1600" dirty="0"/>
              <a:t> </a:t>
            </a:r>
          </a:p>
          <a:p>
            <a:pPr marL="809381" lvl="1" indent="-342900" algn="l">
              <a:buFont typeface="Arial" panose="020B0604020202020204" pitchFamily="34" charset="0"/>
              <a:buChar char="•"/>
            </a:pPr>
            <a:endParaRPr lang="cs-CZ" sz="1600" i="0" dirty="0">
              <a:solidFill>
                <a:srgbClr val="575756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152400" y="1524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100" b="0" i="0" u="none" strike="noStrike" cap="none" normalizeH="0" baseline="0" dirty="0">
                <a:ln>
                  <a:noFill/>
                </a:ln>
                <a:solidFill>
                  <a:srgbClr val="777777"/>
                </a:solidFill>
                <a:effectLst/>
                <a:latin typeface="Arial" panose="020B0604020202020204" pitchFamily="34" charset="0"/>
              </a:rPr>
              <a:t>Osoby, u nichž služba z oblasti sociálních služeb naplnila svůj účel</a:t>
            </a:r>
            <a:r>
              <a:rPr kumimoji="0" lang="cs-CZ" altLang="cs-CZ" sz="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endParaRPr kumimoji="0" lang="cs-CZ" altLang="cs-CZ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5" name="Rectangle 5"/>
          <p:cNvSpPr txBox="1">
            <a:spLocks noChangeArrowheads="1"/>
          </p:cNvSpPr>
          <p:nvPr/>
        </p:nvSpPr>
        <p:spPr>
          <a:xfrm>
            <a:off x="295484" y="1282513"/>
            <a:ext cx="8558805" cy="4873959"/>
          </a:xfrm>
          <a:prstGeom prst="rect">
            <a:avLst/>
          </a:prstGeom>
        </p:spPr>
        <p:txBody>
          <a:bodyPr lIns="91440" tIns="45720" rIns="91440" bIns="45720" anchor="t"/>
          <a:lstStyle>
            <a:lvl1pPr marL="342900" indent="-342900" algn="l" defTabSz="914400" rtl="0" eaLnBrk="1" latinLnBrk="0" hangingPunct="1">
              <a:spcBef>
                <a:spcPct val="20000"/>
              </a:spcBef>
              <a:buClr>
                <a:srgbClr val="C4241F"/>
              </a:buClr>
              <a:buFont typeface="Arial" panose="020B0604020202020204" pitchFamily="34" charset="0"/>
              <a:buChar char="•"/>
              <a:defRPr sz="3200" kern="1200">
                <a:solidFill>
                  <a:srgbClr val="57575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Clr>
                <a:srgbClr val="C4241F"/>
              </a:buClr>
              <a:buFont typeface="Arial" panose="020B0604020202020204" pitchFamily="34" charset="0"/>
              <a:buChar char="–"/>
              <a:defRPr sz="2800" kern="1200">
                <a:solidFill>
                  <a:srgbClr val="57575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Clr>
                <a:srgbClr val="C4241F"/>
              </a:buClr>
              <a:buFont typeface="Arial" panose="020B0604020202020204" pitchFamily="34" charset="0"/>
              <a:buChar char="•"/>
              <a:defRPr sz="2400" kern="1200">
                <a:solidFill>
                  <a:srgbClr val="57575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Clr>
                <a:srgbClr val="C4241F"/>
              </a:buClr>
              <a:buFont typeface="Arial" panose="020B0604020202020204" pitchFamily="34" charset="0"/>
              <a:buChar char="–"/>
              <a:defRPr sz="2000" kern="1200">
                <a:solidFill>
                  <a:srgbClr val="57575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Clr>
                <a:srgbClr val="C4241F"/>
              </a:buClr>
              <a:buFont typeface="Arial" panose="020B0604020202020204" pitchFamily="34" charset="0"/>
              <a:buChar char="»"/>
              <a:defRPr sz="2000" kern="1200">
                <a:solidFill>
                  <a:srgbClr val="57575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fontAlgn="auto">
              <a:spcAft>
                <a:spcPts val="0"/>
              </a:spcAft>
              <a:buNone/>
              <a:defRPr/>
            </a:pPr>
            <a:r>
              <a:rPr lang="cs-CZ" sz="1800" i="0" dirty="0">
                <a:solidFill>
                  <a:schemeClr val="tx1"/>
                </a:solidFill>
                <a:latin typeface="Tahoma"/>
                <a:ea typeface="Tahoma"/>
                <a:cs typeface="Tahoma"/>
              </a:rPr>
              <a:t>Povinnosti poskytovatele sociální služby jsou uvedeny v č. II a č. III odst. 5 Metodiky - mimo jiné jsou uvedeny </a:t>
            </a:r>
            <a:r>
              <a:rPr lang="cs-CZ" sz="1800" i="0" u="sng" dirty="0">
                <a:solidFill>
                  <a:schemeClr val="tx1"/>
                </a:solidFill>
                <a:latin typeface="Tahoma"/>
                <a:ea typeface="Tahoma"/>
                <a:cs typeface="Tahoma"/>
              </a:rPr>
              <a:t>termíny</a:t>
            </a:r>
            <a:r>
              <a:rPr lang="cs-CZ" sz="1800" i="0" dirty="0">
                <a:solidFill>
                  <a:schemeClr val="tx1"/>
                </a:solidFill>
                <a:latin typeface="Tahoma"/>
                <a:ea typeface="Tahoma"/>
                <a:cs typeface="Tahoma"/>
              </a:rPr>
              <a:t>: </a:t>
            </a:r>
            <a:endParaRPr lang="cs-CZ" sz="1800" i="0" dirty="0">
              <a:solidFill>
                <a:schemeClr val="tx1"/>
              </a:solidFill>
            </a:endParaRPr>
          </a:p>
          <a:p>
            <a:pPr marL="0" indent="0" fontAlgn="auto">
              <a:spcAft>
                <a:spcPts val="0"/>
              </a:spcAft>
              <a:buNone/>
              <a:defRPr/>
            </a:pPr>
            <a:endParaRPr lang="cs-CZ" sz="400" i="0" dirty="0"/>
          </a:p>
          <a:p>
            <a:pPr marL="0" indent="0" fontAlgn="auto">
              <a:spcAft>
                <a:spcPts val="0"/>
              </a:spcAft>
              <a:buNone/>
              <a:defRPr/>
            </a:pPr>
            <a:r>
              <a:rPr lang="cs-CZ" sz="1800" b="1" i="0" dirty="0">
                <a:solidFill>
                  <a:schemeClr val="tx1"/>
                </a:solidFill>
                <a:latin typeface="Tahoma"/>
                <a:ea typeface="Tahoma"/>
                <a:cs typeface="Tahoma"/>
              </a:rPr>
              <a:t>Hlášení o kapacitě soc. služby</a:t>
            </a:r>
            <a:endParaRPr lang="cs-CZ" sz="1800" b="1" i="0" dirty="0">
              <a:solidFill>
                <a:schemeClr val="tx1"/>
              </a:solidFill>
            </a:endParaRPr>
          </a:p>
          <a:p>
            <a:pPr marL="718820" fontAlgn="auto">
              <a:spcAft>
                <a:spcPts val="0"/>
              </a:spcAft>
              <a:buFont typeface="+mj-lt"/>
              <a:buAutoNum type="alphaLcParenR"/>
              <a:defRPr/>
            </a:pPr>
            <a:r>
              <a:rPr lang="cs-CZ" sz="1800" i="0" dirty="0">
                <a:solidFill>
                  <a:schemeClr val="tx1"/>
                </a:solidFill>
                <a:latin typeface="Tahoma"/>
                <a:ea typeface="Tahoma"/>
                <a:cs typeface="Tahoma"/>
              </a:rPr>
              <a:t>předložit v rámci monitorovacích období</a:t>
            </a:r>
          </a:p>
          <a:p>
            <a:pPr marL="718820">
              <a:spcAft>
                <a:spcPts val="0"/>
              </a:spcAft>
              <a:buAutoNum type="alphaLcParenR"/>
              <a:defRPr/>
            </a:pPr>
            <a:r>
              <a:rPr lang="cs-CZ" sz="1800" i="0" dirty="0">
                <a:solidFill>
                  <a:schemeClr val="tx1"/>
                </a:solidFill>
                <a:latin typeface="Tahoma"/>
                <a:ea typeface="Tahoma"/>
                <a:cs typeface="Tahoma"/>
              </a:rPr>
              <a:t>nejpozději do </a:t>
            </a:r>
            <a:r>
              <a:rPr lang="cs-CZ" sz="1800" b="1" i="0" dirty="0">
                <a:solidFill>
                  <a:schemeClr val="tx1"/>
                </a:solidFill>
                <a:latin typeface="Tahoma"/>
                <a:ea typeface="Tahoma"/>
                <a:cs typeface="Tahoma"/>
              </a:rPr>
              <a:t>30. 7. a 31. 1. daného roku </a:t>
            </a:r>
            <a:r>
              <a:rPr lang="cs-CZ" sz="1800" i="0" dirty="0">
                <a:solidFill>
                  <a:schemeClr val="tx1"/>
                </a:solidFill>
                <a:latin typeface="Tahoma"/>
                <a:ea typeface="Tahoma"/>
                <a:cs typeface="Tahoma"/>
              </a:rPr>
              <a:t>na předepsaném formuláři (příloha Metodiky č. 4)</a:t>
            </a:r>
            <a:endParaRPr lang="cs-CZ" dirty="0">
              <a:solidFill>
                <a:schemeClr val="tx1"/>
              </a:solidFill>
            </a:endParaRPr>
          </a:p>
          <a:p>
            <a:pPr marL="718820">
              <a:spcAft>
                <a:spcPts val="0"/>
              </a:spcAft>
              <a:buAutoNum type="alphaLcParenR"/>
              <a:defRPr/>
            </a:pPr>
            <a:r>
              <a:rPr lang="cs-CZ" sz="1800" i="0" dirty="0">
                <a:solidFill>
                  <a:schemeClr val="tx1"/>
                </a:solidFill>
                <a:latin typeface="Tahoma"/>
                <a:ea typeface="Tahoma"/>
                <a:cs typeface="Tahoma"/>
              </a:rPr>
              <a:t>v případě nenaplnění indikátoru kapacity sociální služby vrátit finanční prostředky z poskytnuté dotace na účet MSK nejpozději </a:t>
            </a:r>
            <a:r>
              <a:rPr lang="cs-CZ" sz="1800" b="1" i="0" dirty="0">
                <a:solidFill>
                  <a:schemeClr val="tx1"/>
                </a:solidFill>
                <a:latin typeface="Tahoma"/>
                <a:ea typeface="Tahoma"/>
                <a:cs typeface="Tahoma"/>
              </a:rPr>
              <a:t>do 31. 1. 2027, 2024</a:t>
            </a:r>
            <a:r>
              <a:rPr lang="cs-CZ" sz="1800" i="0" dirty="0">
                <a:solidFill>
                  <a:schemeClr val="tx1"/>
                </a:solidFill>
                <a:latin typeface="Tahoma"/>
                <a:ea typeface="Tahoma"/>
                <a:cs typeface="Tahoma"/>
              </a:rPr>
              <a:t> (příloha Metodiky č. 8 v rámci průběžného vypořádání dotace) a nejpozději </a:t>
            </a:r>
            <a:r>
              <a:rPr lang="cs-CZ" sz="1800" b="1" i="0" dirty="0">
                <a:solidFill>
                  <a:schemeClr val="tx1"/>
                </a:solidFill>
                <a:latin typeface="Tahoma"/>
                <a:ea typeface="Tahoma"/>
                <a:cs typeface="Tahoma"/>
              </a:rPr>
              <a:t>do 31. 1. 2028 </a:t>
            </a:r>
            <a:r>
              <a:rPr lang="cs-CZ" sz="1800" i="0" dirty="0">
                <a:solidFill>
                  <a:schemeClr val="tx1"/>
                </a:solidFill>
                <a:latin typeface="Tahoma"/>
                <a:ea typeface="Tahoma"/>
                <a:cs typeface="Tahoma"/>
              </a:rPr>
              <a:t>(příloha Metodiky č. 11 v rámci závěrečného vypořádání dotace)     </a:t>
            </a:r>
            <a:endParaRPr lang="cs-CZ" sz="1800" b="1" i="0" dirty="0">
              <a:solidFill>
                <a:schemeClr val="tx1"/>
              </a:solidFill>
              <a:latin typeface="Tahoma"/>
              <a:ea typeface="Tahoma"/>
              <a:cs typeface="Tahoma"/>
            </a:endParaRPr>
          </a:p>
          <a:p>
            <a:pPr marL="833120" lvl="1" indent="0" fontAlgn="auto">
              <a:spcAft>
                <a:spcPts val="0"/>
              </a:spcAft>
              <a:buNone/>
              <a:defRPr/>
            </a:pPr>
            <a:endParaRPr lang="cs-CZ" sz="1200" i="0" dirty="0">
              <a:solidFill>
                <a:srgbClr val="FF0000"/>
              </a:solidFill>
            </a:endParaRPr>
          </a:p>
          <a:p>
            <a:pPr marL="833120" lvl="1" indent="0" fontAlgn="auto">
              <a:spcAft>
                <a:spcPts val="0"/>
              </a:spcAft>
              <a:buNone/>
              <a:defRPr/>
            </a:pPr>
            <a:r>
              <a:rPr lang="cs-CZ" sz="1200" b="1" i="0" dirty="0">
                <a:solidFill>
                  <a:srgbClr val="004289"/>
                </a:solidFill>
                <a:latin typeface="Tahoma"/>
                <a:ea typeface="Tahoma"/>
                <a:cs typeface="Tahoma"/>
              </a:rPr>
              <a:t>Příloha Metodiky č. 4</a:t>
            </a:r>
            <a:r>
              <a:rPr lang="cs-CZ" sz="1200" i="0" dirty="0">
                <a:solidFill>
                  <a:srgbClr val="004289"/>
                </a:solidFill>
                <a:latin typeface="Tahoma"/>
                <a:ea typeface="Tahoma"/>
                <a:cs typeface="Tahoma"/>
              </a:rPr>
              <a:t> - Hlášení o kapacitě sociální služby</a:t>
            </a:r>
            <a:endParaRPr lang="cs-CZ" sz="1200" b="1" i="0" dirty="0">
              <a:solidFill>
                <a:srgbClr val="004289"/>
              </a:solidFill>
              <a:latin typeface="Tahoma"/>
              <a:ea typeface="Tahoma"/>
              <a:cs typeface="Tahoma"/>
            </a:endParaRPr>
          </a:p>
          <a:p>
            <a:pPr marL="833120" lvl="1" indent="0" fontAlgn="auto">
              <a:spcAft>
                <a:spcPts val="0"/>
              </a:spcAft>
              <a:buNone/>
              <a:defRPr/>
            </a:pPr>
            <a:r>
              <a:rPr lang="cs-CZ" sz="1200" b="1" i="0" dirty="0">
                <a:solidFill>
                  <a:srgbClr val="004289"/>
                </a:solidFill>
                <a:latin typeface="Tahoma"/>
                <a:ea typeface="Tahoma"/>
                <a:cs typeface="Tahoma"/>
              </a:rPr>
              <a:t>Příloha Metodiky č. 8</a:t>
            </a:r>
            <a:r>
              <a:rPr lang="cs-CZ" sz="1200" i="0" dirty="0">
                <a:solidFill>
                  <a:srgbClr val="004289"/>
                </a:solidFill>
                <a:latin typeface="Tahoma"/>
                <a:ea typeface="Tahoma"/>
                <a:cs typeface="Tahoma"/>
              </a:rPr>
              <a:t> - Průběžný přehled o čerpání poskytnutých finančních prostředků – Oznámení o vrácení finančních prostředků </a:t>
            </a:r>
            <a:endParaRPr lang="cs-CZ" sz="1200" i="0" dirty="0">
              <a:solidFill>
                <a:srgbClr val="004289"/>
              </a:solidFill>
            </a:endParaRPr>
          </a:p>
          <a:p>
            <a:pPr marL="833120" lvl="1" indent="0">
              <a:spcAft>
                <a:spcPts val="0"/>
              </a:spcAft>
              <a:buNone/>
              <a:defRPr/>
            </a:pPr>
            <a:r>
              <a:rPr lang="cs-CZ" sz="1200" b="1" i="0" dirty="0">
                <a:solidFill>
                  <a:srgbClr val="004289"/>
                </a:solidFill>
                <a:latin typeface="Tahoma"/>
                <a:ea typeface="Tahoma"/>
                <a:cs typeface="Tahoma"/>
              </a:rPr>
              <a:t>Příloha Metodiky č. 11 </a:t>
            </a:r>
            <a:r>
              <a:rPr lang="cs-CZ" sz="1200" i="0" dirty="0">
                <a:solidFill>
                  <a:srgbClr val="004289"/>
                </a:solidFill>
                <a:latin typeface="Tahoma"/>
                <a:ea typeface="Tahoma"/>
                <a:cs typeface="Tahoma"/>
              </a:rPr>
              <a:t>- Závěrečné finanční vypořádání dotace – Oznámení o vrácení finančních prostředků</a:t>
            </a:r>
            <a:endParaRPr lang="cs-CZ" sz="1200" i="0" dirty="0">
              <a:solidFill>
                <a:srgbClr val="004289"/>
              </a:solidFill>
            </a:endParaRPr>
          </a:p>
          <a:p>
            <a:pPr marL="375920" indent="0" fontAlgn="auto">
              <a:spcAft>
                <a:spcPts val="0"/>
              </a:spcAft>
              <a:buNone/>
              <a:defRPr/>
            </a:pPr>
            <a:endParaRPr lang="cs-CZ" sz="1600" i="0" dirty="0">
              <a:solidFill>
                <a:srgbClr val="FF0000"/>
              </a:solidFill>
            </a:endParaRPr>
          </a:p>
          <a:p>
            <a:pPr marL="375920" indent="0" fontAlgn="auto">
              <a:spcAft>
                <a:spcPts val="0"/>
              </a:spcAft>
              <a:buNone/>
              <a:defRPr/>
            </a:pPr>
            <a:endParaRPr lang="cs-CZ" sz="1600" i="0" dirty="0">
              <a:solidFill>
                <a:srgbClr val="FF0000"/>
              </a:solidFill>
            </a:endParaRPr>
          </a:p>
          <a:p>
            <a:pPr marL="375920" indent="0" fontAlgn="auto">
              <a:spcAft>
                <a:spcPts val="0"/>
              </a:spcAft>
              <a:buNone/>
              <a:defRPr/>
            </a:pPr>
            <a:endParaRPr lang="cs-CZ" sz="1600" i="0" dirty="0">
              <a:solidFill>
                <a:srgbClr val="FF0000"/>
              </a:solidFill>
            </a:endParaRPr>
          </a:p>
          <a:p>
            <a:pPr marL="375920" indent="0" fontAlgn="auto">
              <a:spcAft>
                <a:spcPts val="0"/>
              </a:spcAft>
              <a:buNone/>
              <a:defRPr/>
            </a:pPr>
            <a:endParaRPr lang="cs-CZ" sz="1600" i="0" dirty="0">
              <a:solidFill>
                <a:srgbClr val="FF0000"/>
              </a:solidFill>
            </a:endParaRPr>
          </a:p>
          <a:p>
            <a:pPr marL="718820" fontAlgn="auto">
              <a:spcAft>
                <a:spcPts val="0"/>
              </a:spcAft>
              <a:buFont typeface="+mj-lt"/>
              <a:buAutoNum type="alphaLcParenR"/>
              <a:defRPr/>
            </a:pPr>
            <a:endParaRPr lang="cs-CZ" sz="800" i="0" dirty="0">
              <a:solidFill>
                <a:srgbClr val="FF0000"/>
              </a:solidFill>
            </a:endParaRPr>
          </a:p>
          <a:p>
            <a:pPr marL="718820" fontAlgn="auto">
              <a:spcAft>
                <a:spcPts val="0"/>
              </a:spcAft>
              <a:buFont typeface="+mj-lt"/>
              <a:buAutoNum type="alphaLcParenR"/>
              <a:defRPr/>
            </a:pPr>
            <a:endParaRPr lang="cs-CZ" sz="1400" i="0" dirty="0"/>
          </a:p>
          <a:p>
            <a:pPr fontAlgn="auto">
              <a:spcAft>
                <a:spcPts val="0"/>
              </a:spcAft>
              <a:defRPr/>
            </a:pPr>
            <a:endParaRPr lang="cs-CZ" sz="1400" i="0" dirty="0"/>
          </a:p>
          <a:p>
            <a:pPr marL="0" lvl="1" indent="9525" algn="just" fontAlgn="auto">
              <a:spcBef>
                <a:spcPts val="0"/>
              </a:spcBef>
              <a:spcAft>
                <a:spcPts val="600"/>
              </a:spcAft>
              <a:buFontTx/>
              <a:buNone/>
              <a:defRPr/>
            </a:pPr>
            <a:endParaRPr lang="cs-CZ" sz="1400" i="0" dirty="0">
              <a:latin typeface="+mj-lt"/>
            </a:endParaRPr>
          </a:p>
          <a:p>
            <a:pPr marL="182245" indent="-182245" fontAlgn="auto">
              <a:spcBef>
                <a:spcPct val="0"/>
              </a:spcBef>
              <a:spcAft>
                <a:spcPts val="600"/>
              </a:spcAft>
              <a:defRPr/>
            </a:pPr>
            <a:endParaRPr lang="cs-CZ" sz="1400" i="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16" name="Zástupný symbol pro obsah 14"/>
          <p:cNvSpPr txBox="1">
            <a:spLocks/>
          </p:cNvSpPr>
          <p:nvPr/>
        </p:nvSpPr>
        <p:spPr>
          <a:xfrm>
            <a:off x="107950" y="1557338"/>
            <a:ext cx="1584325" cy="47513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Clr>
                <a:srgbClr val="C4241F"/>
              </a:buClr>
              <a:buFont typeface="Arial" panose="020B0604020202020204" pitchFamily="34" charset="0"/>
              <a:buChar char="•"/>
              <a:defRPr sz="3200" kern="1200">
                <a:solidFill>
                  <a:srgbClr val="57575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Clr>
                <a:srgbClr val="C4241F"/>
              </a:buClr>
              <a:buFont typeface="Arial" panose="020B0604020202020204" pitchFamily="34" charset="0"/>
              <a:buChar char="–"/>
              <a:defRPr sz="2800" kern="1200">
                <a:solidFill>
                  <a:srgbClr val="57575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Clr>
                <a:srgbClr val="C4241F"/>
              </a:buClr>
              <a:buFont typeface="Arial" panose="020B0604020202020204" pitchFamily="34" charset="0"/>
              <a:buChar char="•"/>
              <a:defRPr sz="2400" kern="1200">
                <a:solidFill>
                  <a:srgbClr val="57575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Clr>
                <a:srgbClr val="C4241F"/>
              </a:buClr>
              <a:buFont typeface="Arial" panose="020B0604020202020204" pitchFamily="34" charset="0"/>
              <a:buChar char="–"/>
              <a:defRPr sz="2000" kern="1200">
                <a:solidFill>
                  <a:srgbClr val="57575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Clr>
                <a:srgbClr val="C4241F"/>
              </a:buClr>
              <a:buFont typeface="Arial" panose="020B0604020202020204" pitchFamily="34" charset="0"/>
              <a:buChar char="»"/>
              <a:defRPr sz="2000" kern="1200">
                <a:solidFill>
                  <a:srgbClr val="57575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fontAlgn="auto">
              <a:spcBef>
                <a:spcPct val="0"/>
              </a:spcBef>
              <a:spcAft>
                <a:spcPts val="600"/>
              </a:spcAft>
              <a:buFontTx/>
              <a:buNone/>
              <a:defRPr/>
            </a:pPr>
            <a:endParaRPr lang="cs-CZ" sz="1500" i="0" dirty="0">
              <a:solidFill>
                <a:schemeClr val="tx1"/>
              </a:solidFill>
            </a:endParaRPr>
          </a:p>
          <a:p>
            <a:pPr marL="0" lvl="1" indent="0" fontAlgn="auto">
              <a:spcBef>
                <a:spcPct val="0"/>
              </a:spcBef>
              <a:spcAft>
                <a:spcPts val="600"/>
              </a:spcAft>
              <a:buFontTx/>
              <a:buNone/>
              <a:defRPr/>
            </a:pPr>
            <a:endParaRPr lang="cs-CZ" sz="1500" b="1" i="0" dirty="0">
              <a:latin typeface="+mn-lt"/>
            </a:endParaRPr>
          </a:p>
          <a:p>
            <a:pPr marL="0" lvl="1" indent="0" fontAlgn="auto">
              <a:spcBef>
                <a:spcPct val="0"/>
              </a:spcBef>
              <a:spcAft>
                <a:spcPts val="600"/>
              </a:spcAft>
              <a:buFontTx/>
              <a:buNone/>
              <a:defRPr/>
            </a:pPr>
            <a:endParaRPr lang="cs-CZ" sz="1500" b="1" i="0" dirty="0">
              <a:latin typeface="+mn-lt"/>
            </a:endParaRPr>
          </a:p>
          <a:p>
            <a:pPr marL="0" lvl="1" indent="0" fontAlgn="auto">
              <a:spcBef>
                <a:spcPct val="0"/>
              </a:spcBef>
              <a:spcAft>
                <a:spcPts val="600"/>
              </a:spcAft>
              <a:buFontTx/>
              <a:buNone/>
              <a:defRPr/>
            </a:pPr>
            <a:endParaRPr lang="cs-CZ" sz="1500" b="1" i="0" dirty="0">
              <a:latin typeface="+mn-lt"/>
            </a:endParaRPr>
          </a:p>
          <a:p>
            <a:pPr marL="0" lvl="1" indent="0" fontAlgn="auto">
              <a:spcBef>
                <a:spcPct val="0"/>
              </a:spcBef>
              <a:spcAft>
                <a:spcPts val="600"/>
              </a:spcAft>
              <a:buFontTx/>
              <a:buNone/>
              <a:defRPr/>
            </a:pPr>
            <a:endParaRPr lang="cs-CZ" sz="1500" b="1" i="0" dirty="0">
              <a:latin typeface="+mn-lt"/>
            </a:endParaRPr>
          </a:p>
          <a:p>
            <a:pPr marL="0" lvl="1" indent="0" fontAlgn="auto">
              <a:spcBef>
                <a:spcPct val="0"/>
              </a:spcBef>
              <a:spcAft>
                <a:spcPts val="600"/>
              </a:spcAft>
              <a:buFontTx/>
              <a:buNone/>
              <a:defRPr/>
            </a:pPr>
            <a:endParaRPr lang="cs-CZ" sz="1500" b="1" i="0" dirty="0">
              <a:latin typeface="+mn-lt"/>
            </a:endParaRPr>
          </a:p>
          <a:p>
            <a:pPr marL="0" lvl="1" indent="0" fontAlgn="auto">
              <a:spcBef>
                <a:spcPct val="0"/>
              </a:spcBef>
              <a:spcAft>
                <a:spcPts val="600"/>
              </a:spcAft>
              <a:buFontTx/>
              <a:buNone/>
              <a:defRPr/>
            </a:pPr>
            <a:endParaRPr lang="cs-CZ" sz="1500" b="1" i="0" dirty="0">
              <a:latin typeface="+mn-lt"/>
            </a:endParaRPr>
          </a:p>
          <a:p>
            <a:pPr marL="0" lvl="1" indent="0" fontAlgn="auto">
              <a:spcBef>
                <a:spcPct val="0"/>
              </a:spcBef>
              <a:spcAft>
                <a:spcPts val="600"/>
              </a:spcAft>
              <a:buFontTx/>
              <a:buNone/>
              <a:defRPr/>
            </a:pPr>
            <a:endParaRPr lang="cs-CZ" sz="1500" b="1" i="0" dirty="0">
              <a:latin typeface="+mn-lt"/>
            </a:endParaRPr>
          </a:p>
          <a:p>
            <a:pPr fontAlgn="auto">
              <a:spcBef>
                <a:spcPct val="0"/>
              </a:spcBef>
              <a:spcAft>
                <a:spcPts val="600"/>
              </a:spcAft>
              <a:buFontTx/>
              <a:buNone/>
              <a:defRPr/>
            </a:pPr>
            <a:endParaRPr lang="cs-CZ" sz="1400" i="0" dirty="0">
              <a:solidFill>
                <a:schemeClr val="tx1"/>
              </a:solidFill>
            </a:endParaRPr>
          </a:p>
        </p:txBody>
      </p:sp>
      <p:grpSp>
        <p:nvGrpSpPr>
          <p:cNvPr id="2" name="Skupina 1">
            <a:extLst>
              <a:ext uri="{FF2B5EF4-FFF2-40B4-BE49-F238E27FC236}">
                <a16:creationId xmlns:a16="http://schemas.microsoft.com/office/drawing/2014/main" id="{47942347-3A66-B1B1-AFB6-C369A8F70053}"/>
              </a:ext>
            </a:extLst>
          </p:cNvPr>
          <p:cNvGrpSpPr/>
          <p:nvPr/>
        </p:nvGrpSpPr>
        <p:grpSpPr>
          <a:xfrm>
            <a:off x="311279" y="105645"/>
            <a:ext cx="6489117" cy="742080"/>
            <a:chOff x="0" y="0"/>
            <a:chExt cx="4504055" cy="557530"/>
          </a:xfrm>
        </p:grpSpPr>
        <p:pic>
          <p:nvPicPr>
            <p:cNvPr id="4" name="Picture 20">
              <a:extLst>
                <a:ext uri="{FF2B5EF4-FFF2-40B4-BE49-F238E27FC236}">
                  <a16:creationId xmlns:a16="http://schemas.microsoft.com/office/drawing/2014/main" id="{EC4B6F91-47EE-CD88-A6C0-BB9660FB8E54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930400" y="25400"/>
              <a:ext cx="1459230" cy="4483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5" name="Picture 21">
              <a:extLst>
                <a:ext uri="{FF2B5EF4-FFF2-40B4-BE49-F238E27FC236}">
                  <a16:creationId xmlns:a16="http://schemas.microsoft.com/office/drawing/2014/main" id="{0F69A158-D0C2-DCF9-323E-D926769AB0F7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36950" y="6350"/>
              <a:ext cx="967105" cy="5511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" name="Obrázek 7">
              <a:extLst>
                <a:ext uri="{FF2B5EF4-FFF2-40B4-BE49-F238E27FC236}">
                  <a16:creationId xmlns:a16="http://schemas.microsoft.com/office/drawing/2014/main" id="{DDF89846-079A-2341-8000-5BA01414C2E4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1689100" cy="505460"/>
            </a:xfrm>
            <a:prstGeom prst="rect">
              <a:avLst/>
            </a:prstGeom>
            <a:noFill/>
            <a:ln>
              <a:noFill/>
            </a:ln>
          </p:spPr>
        </p:pic>
      </p:grpSp>
    </p:spTree>
    <p:extLst>
      <p:ext uri="{BB962C8B-B14F-4D97-AF65-F5344CB8AC3E}">
        <p14:creationId xmlns:p14="http://schemas.microsoft.com/office/powerpoint/2010/main" val="126463321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-53975" y="26672"/>
            <a:ext cx="9144000" cy="1557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b="1">
                <a:solidFill>
                  <a:srgbClr val="5F5F5F"/>
                </a:solidFill>
                <a:latin typeface="Tahoma" pitchFamily="34" charset="0"/>
              </a:defRPr>
            </a:lvl1pPr>
            <a:lvl2pPr marL="742950" indent="-285750" eaLnBrk="0" hangingPunct="0"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cs-CZ" altLang="cs-CZ"/>
          </a:p>
        </p:txBody>
      </p:sp>
      <p:sp>
        <p:nvSpPr>
          <p:cNvPr id="3075" name="Rectangle 3"/>
          <p:cNvSpPr>
            <a:spLocks noChangeArrowheads="1"/>
          </p:cNvSpPr>
          <p:nvPr/>
        </p:nvSpPr>
        <p:spPr bwMode="auto">
          <a:xfrm>
            <a:off x="0" y="0"/>
            <a:ext cx="9036050" cy="1412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b="1">
                <a:solidFill>
                  <a:srgbClr val="5F5F5F"/>
                </a:solidFill>
                <a:latin typeface="Tahoma" pitchFamily="34" charset="0"/>
              </a:defRPr>
            </a:lvl1pPr>
            <a:lvl2pPr marL="742950" indent="-285750" eaLnBrk="0" hangingPunct="0"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cs-CZ" altLang="cs-CZ"/>
          </a:p>
        </p:txBody>
      </p:sp>
      <p:sp>
        <p:nvSpPr>
          <p:cNvPr id="3076" name="Rectangle 4"/>
          <p:cNvSpPr>
            <a:spLocks noChangeArrowheads="1"/>
          </p:cNvSpPr>
          <p:nvPr/>
        </p:nvSpPr>
        <p:spPr bwMode="auto">
          <a:xfrm>
            <a:off x="611188" y="476250"/>
            <a:ext cx="2808287" cy="720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b="1">
                <a:solidFill>
                  <a:srgbClr val="5F5F5F"/>
                </a:solidFill>
                <a:latin typeface="Tahoma" pitchFamily="34" charset="0"/>
              </a:defRPr>
            </a:lvl1pPr>
            <a:lvl2pPr marL="742950" indent="-285750" eaLnBrk="0" hangingPunct="0"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cs-CZ" altLang="cs-CZ"/>
          </a:p>
        </p:txBody>
      </p:sp>
      <p:sp>
        <p:nvSpPr>
          <p:cNvPr id="3077" name="Rectangle 7"/>
          <p:cNvSpPr>
            <a:spLocks noGrp="1" noChangeArrowheads="1"/>
          </p:cNvSpPr>
          <p:nvPr>
            <p:ph type="title"/>
          </p:nvPr>
        </p:nvSpPr>
        <p:spPr>
          <a:xfrm>
            <a:off x="916135" y="686034"/>
            <a:ext cx="7311727" cy="646113"/>
          </a:xfrm>
        </p:spPr>
        <p:txBody>
          <a:bodyPr/>
          <a:lstStyle/>
          <a:p>
            <a:pPr eaLnBrk="1" hangingPunct="1"/>
            <a:r>
              <a:rPr lang="cs-CZ" altLang="cs-CZ" sz="2600" dirty="0"/>
              <a:t>Platební podmínky a vyúčtování</a:t>
            </a: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>
          <a:xfrm>
            <a:off x="427857" y="1282513"/>
            <a:ext cx="8288284" cy="3793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Clr>
                <a:srgbClr val="C4241F"/>
              </a:buClr>
              <a:buFont typeface="Arial" panose="020B0604020202020204" pitchFamily="34" charset="0"/>
              <a:buChar char="•"/>
              <a:defRPr sz="3200" kern="1200">
                <a:solidFill>
                  <a:srgbClr val="57575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Clr>
                <a:srgbClr val="C4241F"/>
              </a:buClr>
              <a:buFont typeface="Arial" panose="020B0604020202020204" pitchFamily="34" charset="0"/>
              <a:buChar char="–"/>
              <a:defRPr sz="2800" kern="1200">
                <a:solidFill>
                  <a:srgbClr val="57575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Clr>
                <a:srgbClr val="C4241F"/>
              </a:buClr>
              <a:buFont typeface="Arial" panose="020B0604020202020204" pitchFamily="34" charset="0"/>
              <a:buChar char="•"/>
              <a:defRPr sz="2400" kern="1200">
                <a:solidFill>
                  <a:srgbClr val="57575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Clr>
                <a:srgbClr val="C4241F"/>
              </a:buClr>
              <a:buFont typeface="Arial" panose="020B0604020202020204" pitchFamily="34" charset="0"/>
              <a:buChar char="–"/>
              <a:defRPr sz="2000" kern="1200">
                <a:solidFill>
                  <a:srgbClr val="57575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Clr>
                <a:srgbClr val="C4241F"/>
              </a:buClr>
              <a:buFont typeface="Arial" panose="020B0604020202020204" pitchFamily="34" charset="0"/>
              <a:buChar char="»"/>
              <a:defRPr sz="2000" kern="1200">
                <a:solidFill>
                  <a:srgbClr val="57575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 fontAlgn="auto">
              <a:spcBef>
                <a:spcPts val="600"/>
              </a:spcBef>
              <a:spcAft>
                <a:spcPts val="1200"/>
              </a:spcAft>
              <a:buSzPct val="95000"/>
              <a:buNone/>
            </a:pPr>
            <a:endParaRPr lang="cs-CZ" altLang="cs-CZ" sz="2000" i="0" dirty="0"/>
          </a:p>
        </p:txBody>
      </p:sp>
      <p:sp>
        <p:nvSpPr>
          <p:cNvPr id="3" name="Obdélník 2"/>
          <p:cNvSpPr/>
          <p:nvPr/>
        </p:nvSpPr>
        <p:spPr>
          <a:xfrm>
            <a:off x="526919" y="1282513"/>
            <a:ext cx="832737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l"/>
            <a:endParaRPr lang="cs-CZ" sz="1600" dirty="0"/>
          </a:p>
          <a:p>
            <a:pPr algn="l"/>
            <a:r>
              <a:rPr lang="cs-CZ" sz="1600" dirty="0"/>
              <a:t> </a:t>
            </a:r>
          </a:p>
          <a:p>
            <a:pPr marL="809381" lvl="1" indent="-342900" algn="l">
              <a:buFont typeface="Arial" panose="020B0604020202020204" pitchFamily="34" charset="0"/>
              <a:buChar char="•"/>
            </a:pPr>
            <a:endParaRPr lang="cs-CZ" sz="1600" i="0" dirty="0">
              <a:solidFill>
                <a:srgbClr val="575756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152400" y="1524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100" b="0" i="0" u="none" strike="noStrike" cap="none" normalizeH="0" baseline="0" dirty="0">
                <a:ln>
                  <a:noFill/>
                </a:ln>
                <a:solidFill>
                  <a:srgbClr val="777777"/>
                </a:solidFill>
                <a:effectLst/>
                <a:latin typeface="Arial" panose="020B0604020202020204" pitchFamily="34" charset="0"/>
              </a:rPr>
              <a:t>Osoby, u nichž služba z oblasti sociálních služeb naplnila svůj účel</a:t>
            </a:r>
            <a:r>
              <a:rPr kumimoji="0" lang="cs-CZ" altLang="cs-CZ" sz="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endParaRPr kumimoji="0" lang="cs-CZ" altLang="cs-CZ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5" name="Rectangle 5"/>
          <p:cNvSpPr txBox="1">
            <a:spLocks noChangeArrowheads="1"/>
          </p:cNvSpPr>
          <p:nvPr/>
        </p:nvSpPr>
        <p:spPr>
          <a:xfrm>
            <a:off x="295484" y="1282513"/>
            <a:ext cx="8558805" cy="4873959"/>
          </a:xfrm>
          <a:prstGeom prst="rect">
            <a:avLst/>
          </a:prstGeom>
        </p:spPr>
        <p:txBody>
          <a:bodyPr lIns="91440" tIns="45720" rIns="91440" bIns="45720" anchor="t"/>
          <a:lstStyle>
            <a:lvl1pPr marL="342900" indent="-342900" algn="l" defTabSz="914400" rtl="0" eaLnBrk="1" latinLnBrk="0" hangingPunct="1">
              <a:spcBef>
                <a:spcPct val="20000"/>
              </a:spcBef>
              <a:buClr>
                <a:srgbClr val="C4241F"/>
              </a:buClr>
              <a:buFont typeface="Arial" panose="020B0604020202020204" pitchFamily="34" charset="0"/>
              <a:buChar char="•"/>
              <a:defRPr sz="3200" kern="1200">
                <a:solidFill>
                  <a:srgbClr val="57575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Clr>
                <a:srgbClr val="C4241F"/>
              </a:buClr>
              <a:buFont typeface="Arial" panose="020B0604020202020204" pitchFamily="34" charset="0"/>
              <a:buChar char="–"/>
              <a:defRPr sz="2800" kern="1200">
                <a:solidFill>
                  <a:srgbClr val="57575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Clr>
                <a:srgbClr val="C4241F"/>
              </a:buClr>
              <a:buFont typeface="Arial" panose="020B0604020202020204" pitchFamily="34" charset="0"/>
              <a:buChar char="•"/>
              <a:defRPr sz="2400" kern="1200">
                <a:solidFill>
                  <a:srgbClr val="57575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Clr>
                <a:srgbClr val="C4241F"/>
              </a:buClr>
              <a:buFont typeface="Arial" panose="020B0604020202020204" pitchFamily="34" charset="0"/>
              <a:buChar char="–"/>
              <a:defRPr sz="2000" kern="1200">
                <a:solidFill>
                  <a:srgbClr val="57575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Clr>
                <a:srgbClr val="C4241F"/>
              </a:buClr>
              <a:buFont typeface="Arial" panose="020B0604020202020204" pitchFamily="34" charset="0"/>
              <a:buChar char="»"/>
              <a:defRPr sz="2000" kern="1200">
                <a:solidFill>
                  <a:srgbClr val="57575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fontAlgn="auto">
              <a:spcAft>
                <a:spcPts val="0"/>
              </a:spcAft>
              <a:buNone/>
              <a:defRPr/>
            </a:pPr>
            <a:r>
              <a:rPr lang="cs-CZ" sz="1800" i="0" dirty="0">
                <a:solidFill>
                  <a:schemeClr val="tx1"/>
                </a:solidFill>
                <a:latin typeface="Tahoma"/>
                <a:ea typeface="Tahoma"/>
                <a:cs typeface="Tahoma"/>
              </a:rPr>
              <a:t>Povinnosti poskytovatele sociální služby jsou uvedeny v č. III odst. 5 Metodiky - mimo jiné jsou uvedeny </a:t>
            </a:r>
            <a:r>
              <a:rPr lang="cs-CZ" sz="1800" i="0" u="sng" dirty="0">
                <a:solidFill>
                  <a:schemeClr val="tx1"/>
                </a:solidFill>
                <a:latin typeface="Tahoma"/>
                <a:ea typeface="Tahoma"/>
                <a:cs typeface="Tahoma"/>
              </a:rPr>
              <a:t>termíny</a:t>
            </a:r>
            <a:r>
              <a:rPr lang="cs-CZ" sz="1800" i="0" dirty="0">
                <a:solidFill>
                  <a:schemeClr val="tx1"/>
                </a:solidFill>
                <a:latin typeface="Tahoma"/>
                <a:ea typeface="Tahoma"/>
                <a:cs typeface="Tahoma"/>
              </a:rPr>
              <a:t>: </a:t>
            </a:r>
            <a:endParaRPr lang="cs-CZ" sz="1800" i="0" dirty="0">
              <a:solidFill>
                <a:schemeClr val="tx1"/>
              </a:solidFill>
            </a:endParaRPr>
          </a:p>
          <a:p>
            <a:pPr marL="0" indent="0" fontAlgn="auto">
              <a:spcAft>
                <a:spcPts val="0"/>
              </a:spcAft>
              <a:buNone/>
              <a:defRPr/>
            </a:pPr>
            <a:endParaRPr lang="cs-CZ" sz="400" i="0" dirty="0"/>
          </a:p>
          <a:p>
            <a:pPr marL="0" indent="0" fontAlgn="auto">
              <a:spcAft>
                <a:spcPts val="0"/>
              </a:spcAft>
              <a:buNone/>
              <a:defRPr/>
            </a:pPr>
            <a:r>
              <a:rPr lang="cs-CZ" sz="1800" b="1" i="0" dirty="0">
                <a:solidFill>
                  <a:schemeClr val="tx1"/>
                </a:solidFill>
              </a:rPr>
              <a:t> Vyúčtování dotace</a:t>
            </a:r>
          </a:p>
          <a:p>
            <a:pPr marL="718820" fontAlgn="auto">
              <a:spcAft>
                <a:spcPts val="0"/>
              </a:spcAft>
              <a:buFont typeface="+mj-lt"/>
              <a:buAutoNum type="alphaLcParenR"/>
              <a:defRPr/>
            </a:pPr>
            <a:r>
              <a:rPr lang="cs-CZ" sz="1800" i="0" dirty="0">
                <a:solidFill>
                  <a:schemeClr val="tx1"/>
                </a:solidFill>
                <a:latin typeface="Tahoma"/>
                <a:ea typeface="Tahoma"/>
                <a:cs typeface="Tahoma"/>
              </a:rPr>
              <a:t>předložit nejpozději do </a:t>
            </a:r>
            <a:r>
              <a:rPr lang="cs-CZ" sz="1800" b="1" i="0" dirty="0">
                <a:solidFill>
                  <a:schemeClr val="tx1"/>
                </a:solidFill>
                <a:latin typeface="Tahoma"/>
                <a:ea typeface="Tahoma"/>
                <a:cs typeface="Tahoma"/>
              </a:rPr>
              <a:t>31. 1. 2027 </a:t>
            </a:r>
            <a:r>
              <a:rPr lang="cs-CZ" sz="1800" i="0" dirty="0">
                <a:solidFill>
                  <a:schemeClr val="tx1"/>
                </a:solidFill>
                <a:latin typeface="Tahoma"/>
                <a:ea typeface="Tahoma"/>
                <a:cs typeface="Tahoma"/>
              </a:rPr>
              <a:t>na předepsaných formulářích </a:t>
            </a:r>
            <a:r>
              <a:rPr lang="cs-CZ" sz="1800" b="1" i="0" dirty="0">
                <a:solidFill>
                  <a:schemeClr val="tx1"/>
                </a:solidFill>
                <a:latin typeface="Tahoma"/>
                <a:ea typeface="Tahoma"/>
                <a:cs typeface="Tahoma"/>
              </a:rPr>
              <a:t>průběžný přehled o čerpání poskytnutých finančních prostředků </a:t>
            </a:r>
          </a:p>
          <a:p>
            <a:pPr marL="375920" indent="0">
              <a:spcAft>
                <a:spcPts val="0"/>
              </a:spcAft>
              <a:buNone/>
              <a:defRPr/>
            </a:pPr>
            <a:r>
              <a:rPr lang="cs-CZ" sz="1800" b="1" i="0" dirty="0">
                <a:solidFill>
                  <a:schemeClr val="tx1"/>
                </a:solidFill>
                <a:latin typeface="Tahoma"/>
                <a:ea typeface="Tahoma"/>
                <a:cs typeface="Tahoma"/>
              </a:rPr>
              <a:t>        </a:t>
            </a:r>
            <a:r>
              <a:rPr lang="cs-CZ" sz="1400" i="0" dirty="0">
                <a:solidFill>
                  <a:srgbClr val="004289"/>
                </a:solidFill>
                <a:latin typeface="Tahoma"/>
                <a:ea typeface="Tahoma"/>
                <a:cs typeface="Tahoma"/>
              </a:rPr>
              <a:t>Příloha Metodiky č. 6 – Přehled čerpání dotace</a:t>
            </a:r>
            <a:endParaRPr lang="cs-CZ" dirty="0">
              <a:solidFill>
                <a:srgbClr val="004289"/>
              </a:solidFill>
            </a:endParaRPr>
          </a:p>
          <a:p>
            <a:pPr marL="375920" indent="0" fontAlgn="auto">
              <a:spcAft>
                <a:spcPts val="0"/>
              </a:spcAft>
              <a:buNone/>
              <a:defRPr/>
            </a:pPr>
            <a:r>
              <a:rPr lang="cs-CZ" sz="1400" i="0" dirty="0">
                <a:solidFill>
                  <a:srgbClr val="004289"/>
                </a:solidFill>
                <a:latin typeface="Tahoma"/>
                <a:ea typeface="Tahoma"/>
                <a:cs typeface="Tahoma"/>
              </a:rPr>
              <a:t>	Příloha Metodiky č. 7 – Čestné prohlášení</a:t>
            </a:r>
          </a:p>
          <a:p>
            <a:pPr marL="375920" indent="0" fontAlgn="auto">
              <a:spcAft>
                <a:spcPts val="0"/>
              </a:spcAft>
              <a:buNone/>
              <a:defRPr/>
            </a:pPr>
            <a:r>
              <a:rPr lang="cs-CZ" sz="1400" i="0" dirty="0">
                <a:solidFill>
                  <a:srgbClr val="004289"/>
                </a:solidFill>
                <a:latin typeface="Tahoma"/>
                <a:ea typeface="Tahoma"/>
                <a:cs typeface="Tahoma"/>
              </a:rPr>
              <a:t>	Příloha Metodiky č. 8 – Oznámení o vrácení finančních prostředků</a:t>
            </a:r>
          </a:p>
          <a:p>
            <a:pPr marL="375920" indent="0" fontAlgn="auto">
              <a:spcAft>
                <a:spcPts val="0"/>
              </a:spcAft>
              <a:buNone/>
              <a:defRPr/>
            </a:pPr>
            <a:r>
              <a:rPr lang="cs-CZ" sz="1400" i="0" dirty="0">
                <a:solidFill>
                  <a:srgbClr val="FF0000"/>
                </a:solidFill>
                <a:latin typeface="Tahoma"/>
                <a:ea typeface="Tahoma"/>
                <a:cs typeface="Tahoma"/>
              </a:rPr>
              <a:t>	</a:t>
            </a:r>
          </a:p>
          <a:p>
            <a:pPr marL="718820" fontAlgn="auto">
              <a:spcAft>
                <a:spcPts val="0"/>
              </a:spcAft>
              <a:buFont typeface="+mj-lt"/>
              <a:buAutoNum type="alphaLcParenR" startAt="2"/>
              <a:defRPr/>
            </a:pPr>
            <a:r>
              <a:rPr lang="cs-CZ" sz="1800" i="0" dirty="0">
                <a:solidFill>
                  <a:schemeClr val="tx1"/>
                </a:solidFill>
                <a:latin typeface="Tahoma"/>
                <a:ea typeface="Tahoma"/>
                <a:cs typeface="Tahoma"/>
              </a:rPr>
              <a:t>předložit nejpozději do </a:t>
            </a:r>
            <a:r>
              <a:rPr lang="cs-CZ" sz="1800" b="1" i="0" dirty="0">
                <a:solidFill>
                  <a:schemeClr val="tx1"/>
                </a:solidFill>
                <a:latin typeface="Tahoma"/>
                <a:ea typeface="Tahoma"/>
                <a:cs typeface="Tahoma"/>
              </a:rPr>
              <a:t>31. 1. 2028 </a:t>
            </a:r>
            <a:r>
              <a:rPr lang="cs-CZ" sz="1800" i="0" dirty="0">
                <a:solidFill>
                  <a:schemeClr val="tx1"/>
                </a:solidFill>
                <a:latin typeface="Tahoma"/>
                <a:ea typeface="Tahoma"/>
                <a:cs typeface="Tahoma"/>
              </a:rPr>
              <a:t>na předepsaných formulářích </a:t>
            </a:r>
            <a:r>
              <a:rPr lang="cs-CZ" sz="1800" b="1" i="0" dirty="0">
                <a:solidFill>
                  <a:schemeClr val="tx1"/>
                </a:solidFill>
                <a:latin typeface="Tahoma"/>
                <a:ea typeface="Tahoma"/>
                <a:cs typeface="Tahoma"/>
              </a:rPr>
              <a:t>závěrečné finanční vypořádání dotace </a:t>
            </a:r>
            <a:endParaRPr lang="cs-CZ" sz="1800" i="0" dirty="0">
              <a:solidFill>
                <a:schemeClr val="tx1"/>
              </a:solidFill>
            </a:endParaRPr>
          </a:p>
          <a:p>
            <a:pPr marL="833120" lvl="1" indent="0" fontAlgn="auto">
              <a:spcAft>
                <a:spcPts val="0"/>
              </a:spcAft>
              <a:buNone/>
              <a:defRPr/>
            </a:pPr>
            <a:r>
              <a:rPr lang="cs-CZ" sz="1400" i="0" dirty="0">
                <a:solidFill>
                  <a:srgbClr val="FF0000"/>
                </a:solidFill>
                <a:latin typeface="Tahoma"/>
                <a:ea typeface="Tahoma"/>
                <a:cs typeface="Tahoma"/>
              </a:rPr>
              <a:t>	</a:t>
            </a:r>
            <a:r>
              <a:rPr lang="cs-CZ" sz="1400" i="0" dirty="0">
                <a:solidFill>
                  <a:srgbClr val="004289"/>
                </a:solidFill>
                <a:latin typeface="Tahoma"/>
                <a:ea typeface="Tahoma"/>
                <a:cs typeface="Tahoma"/>
              </a:rPr>
              <a:t>Příloha Metodiky č. 9 – Přehled čerpání dotace</a:t>
            </a:r>
          </a:p>
          <a:p>
            <a:pPr marL="833120" lvl="1" indent="0" fontAlgn="auto">
              <a:spcAft>
                <a:spcPts val="0"/>
              </a:spcAft>
              <a:buNone/>
              <a:defRPr/>
            </a:pPr>
            <a:r>
              <a:rPr lang="cs-CZ" sz="1400" i="0" dirty="0">
                <a:solidFill>
                  <a:srgbClr val="004289"/>
                </a:solidFill>
                <a:latin typeface="Tahoma"/>
                <a:ea typeface="Tahoma"/>
                <a:cs typeface="Tahoma"/>
              </a:rPr>
              <a:t>	Příloha Metodiky č. 10 – Čestné prohlášení</a:t>
            </a:r>
          </a:p>
          <a:p>
            <a:pPr marL="833120" lvl="1" indent="0" fontAlgn="auto">
              <a:spcAft>
                <a:spcPts val="0"/>
              </a:spcAft>
              <a:buNone/>
              <a:defRPr/>
            </a:pPr>
            <a:r>
              <a:rPr lang="cs-CZ" sz="1400" i="0" dirty="0">
                <a:solidFill>
                  <a:srgbClr val="004289"/>
                </a:solidFill>
                <a:latin typeface="Tahoma"/>
                <a:ea typeface="Tahoma"/>
                <a:cs typeface="Tahoma"/>
              </a:rPr>
              <a:t> Příloha Metodiky č. 11 – Oznámení o vrácení finančních prostředků</a:t>
            </a:r>
          </a:p>
          <a:p>
            <a:pPr marL="833120" lvl="1" indent="0" fontAlgn="auto">
              <a:spcAft>
                <a:spcPts val="0"/>
              </a:spcAft>
              <a:buNone/>
              <a:defRPr/>
            </a:pPr>
            <a:endParaRPr lang="cs-CZ" sz="1400" i="0" dirty="0">
              <a:solidFill>
                <a:srgbClr val="FF0000"/>
              </a:solidFill>
              <a:latin typeface="Tahoma"/>
              <a:ea typeface="Tahoma"/>
              <a:cs typeface="Tahoma"/>
            </a:endParaRPr>
          </a:p>
          <a:p>
            <a:pPr marL="833120" lvl="1" indent="0" fontAlgn="auto">
              <a:spcAft>
                <a:spcPts val="0"/>
              </a:spcAft>
              <a:buNone/>
              <a:defRPr/>
            </a:pPr>
            <a:endParaRPr lang="cs-CZ" sz="1200" i="0" dirty="0">
              <a:solidFill>
                <a:srgbClr val="FF0000"/>
              </a:solidFill>
            </a:endParaRPr>
          </a:p>
          <a:p>
            <a:pPr marL="375920" indent="0" fontAlgn="auto">
              <a:spcAft>
                <a:spcPts val="0"/>
              </a:spcAft>
              <a:buNone/>
              <a:defRPr/>
            </a:pPr>
            <a:endParaRPr lang="cs-CZ" sz="1600" i="0" dirty="0">
              <a:solidFill>
                <a:srgbClr val="FF0000"/>
              </a:solidFill>
            </a:endParaRPr>
          </a:p>
          <a:p>
            <a:pPr marL="375920" indent="0" fontAlgn="auto">
              <a:spcAft>
                <a:spcPts val="0"/>
              </a:spcAft>
              <a:buNone/>
              <a:defRPr/>
            </a:pPr>
            <a:endParaRPr lang="cs-CZ" sz="1600" i="0" dirty="0">
              <a:solidFill>
                <a:srgbClr val="FF0000"/>
              </a:solidFill>
            </a:endParaRPr>
          </a:p>
          <a:p>
            <a:pPr marL="375920" indent="0" fontAlgn="auto">
              <a:spcAft>
                <a:spcPts val="0"/>
              </a:spcAft>
              <a:buNone/>
              <a:defRPr/>
            </a:pPr>
            <a:endParaRPr lang="cs-CZ" sz="1600" i="0" dirty="0">
              <a:solidFill>
                <a:srgbClr val="FF0000"/>
              </a:solidFill>
            </a:endParaRPr>
          </a:p>
          <a:p>
            <a:pPr marL="375920" indent="0" fontAlgn="auto">
              <a:spcAft>
                <a:spcPts val="0"/>
              </a:spcAft>
              <a:buNone/>
              <a:defRPr/>
            </a:pPr>
            <a:endParaRPr lang="cs-CZ" sz="1600" i="0" dirty="0">
              <a:solidFill>
                <a:srgbClr val="FF0000"/>
              </a:solidFill>
            </a:endParaRPr>
          </a:p>
          <a:p>
            <a:pPr marL="718820" fontAlgn="auto">
              <a:spcAft>
                <a:spcPts val="0"/>
              </a:spcAft>
              <a:buFont typeface="+mj-lt"/>
              <a:buAutoNum type="alphaLcParenR"/>
              <a:defRPr/>
            </a:pPr>
            <a:endParaRPr lang="cs-CZ" sz="800" i="0" dirty="0">
              <a:solidFill>
                <a:srgbClr val="FF0000"/>
              </a:solidFill>
            </a:endParaRPr>
          </a:p>
          <a:p>
            <a:pPr marL="718820" fontAlgn="auto">
              <a:spcAft>
                <a:spcPts val="0"/>
              </a:spcAft>
              <a:buFont typeface="+mj-lt"/>
              <a:buAutoNum type="alphaLcParenR"/>
              <a:defRPr/>
            </a:pPr>
            <a:endParaRPr lang="cs-CZ" sz="1400" i="0" dirty="0"/>
          </a:p>
          <a:p>
            <a:pPr fontAlgn="auto">
              <a:spcAft>
                <a:spcPts val="0"/>
              </a:spcAft>
              <a:defRPr/>
            </a:pPr>
            <a:endParaRPr lang="cs-CZ" sz="1400" i="0" dirty="0"/>
          </a:p>
          <a:p>
            <a:pPr marL="0" lvl="1" indent="9525" algn="just" fontAlgn="auto">
              <a:spcBef>
                <a:spcPts val="0"/>
              </a:spcBef>
              <a:spcAft>
                <a:spcPts val="600"/>
              </a:spcAft>
              <a:buFontTx/>
              <a:buNone/>
              <a:defRPr/>
            </a:pPr>
            <a:endParaRPr lang="cs-CZ" sz="1400" i="0" dirty="0">
              <a:latin typeface="+mj-lt"/>
            </a:endParaRPr>
          </a:p>
          <a:p>
            <a:pPr marL="182245" indent="-182245" fontAlgn="auto">
              <a:spcBef>
                <a:spcPct val="0"/>
              </a:spcBef>
              <a:spcAft>
                <a:spcPts val="600"/>
              </a:spcAft>
              <a:defRPr/>
            </a:pPr>
            <a:endParaRPr lang="cs-CZ" sz="1400" i="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16" name="Zástupný symbol pro obsah 14"/>
          <p:cNvSpPr txBox="1">
            <a:spLocks/>
          </p:cNvSpPr>
          <p:nvPr/>
        </p:nvSpPr>
        <p:spPr>
          <a:xfrm>
            <a:off x="107950" y="1557338"/>
            <a:ext cx="1584325" cy="47513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Clr>
                <a:srgbClr val="C4241F"/>
              </a:buClr>
              <a:buFont typeface="Arial" panose="020B0604020202020204" pitchFamily="34" charset="0"/>
              <a:buChar char="•"/>
              <a:defRPr sz="3200" kern="1200">
                <a:solidFill>
                  <a:srgbClr val="57575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Clr>
                <a:srgbClr val="C4241F"/>
              </a:buClr>
              <a:buFont typeface="Arial" panose="020B0604020202020204" pitchFamily="34" charset="0"/>
              <a:buChar char="–"/>
              <a:defRPr sz="2800" kern="1200">
                <a:solidFill>
                  <a:srgbClr val="57575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Clr>
                <a:srgbClr val="C4241F"/>
              </a:buClr>
              <a:buFont typeface="Arial" panose="020B0604020202020204" pitchFamily="34" charset="0"/>
              <a:buChar char="•"/>
              <a:defRPr sz="2400" kern="1200">
                <a:solidFill>
                  <a:srgbClr val="57575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Clr>
                <a:srgbClr val="C4241F"/>
              </a:buClr>
              <a:buFont typeface="Arial" panose="020B0604020202020204" pitchFamily="34" charset="0"/>
              <a:buChar char="–"/>
              <a:defRPr sz="2000" kern="1200">
                <a:solidFill>
                  <a:srgbClr val="57575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Clr>
                <a:srgbClr val="C4241F"/>
              </a:buClr>
              <a:buFont typeface="Arial" panose="020B0604020202020204" pitchFamily="34" charset="0"/>
              <a:buChar char="»"/>
              <a:defRPr sz="2000" kern="1200">
                <a:solidFill>
                  <a:srgbClr val="57575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fontAlgn="auto">
              <a:spcBef>
                <a:spcPct val="0"/>
              </a:spcBef>
              <a:spcAft>
                <a:spcPts val="600"/>
              </a:spcAft>
              <a:buFontTx/>
              <a:buNone/>
              <a:defRPr/>
            </a:pPr>
            <a:endParaRPr lang="cs-CZ" sz="1500" i="0" dirty="0">
              <a:solidFill>
                <a:schemeClr val="tx1"/>
              </a:solidFill>
            </a:endParaRPr>
          </a:p>
          <a:p>
            <a:pPr marL="0" lvl="1" indent="0" fontAlgn="auto">
              <a:spcBef>
                <a:spcPct val="0"/>
              </a:spcBef>
              <a:spcAft>
                <a:spcPts val="600"/>
              </a:spcAft>
              <a:buFontTx/>
              <a:buNone/>
              <a:defRPr/>
            </a:pPr>
            <a:endParaRPr lang="cs-CZ" sz="1500" b="1" i="0" dirty="0">
              <a:latin typeface="+mn-lt"/>
            </a:endParaRPr>
          </a:p>
          <a:p>
            <a:pPr marL="0" lvl="1" indent="0" fontAlgn="auto">
              <a:spcBef>
                <a:spcPct val="0"/>
              </a:spcBef>
              <a:spcAft>
                <a:spcPts val="600"/>
              </a:spcAft>
              <a:buFontTx/>
              <a:buNone/>
              <a:defRPr/>
            </a:pPr>
            <a:endParaRPr lang="cs-CZ" sz="1500" b="1" i="0" dirty="0">
              <a:latin typeface="+mn-lt"/>
            </a:endParaRPr>
          </a:p>
          <a:p>
            <a:pPr marL="0" lvl="1" indent="0" fontAlgn="auto">
              <a:spcBef>
                <a:spcPct val="0"/>
              </a:spcBef>
              <a:spcAft>
                <a:spcPts val="600"/>
              </a:spcAft>
              <a:buFontTx/>
              <a:buNone/>
              <a:defRPr/>
            </a:pPr>
            <a:endParaRPr lang="cs-CZ" sz="1500" b="1" i="0" dirty="0">
              <a:latin typeface="+mn-lt"/>
            </a:endParaRPr>
          </a:p>
          <a:p>
            <a:pPr marL="0" lvl="1" indent="0" fontAlgn="auto">
              <a:spcBef>
                <a:spcPct val="0"/>
              </a:spcBef>
              <a:spcAft>
                <a:spcPts val="600"/>
              </a:spcAft>
              <a:buFontTx/>
              <a:buNone/>
              <a:defRPr/>
            </a:pPr>
            <a:endParaRPr lang="cs-CZ" sz="1500" b="1" i="0" dirty="0">
              <a:latin typeface="+mn-lt"/>
            </a:endParaRPr>
          </a:p>
          <a:p>
            <a:pPr marL="0" lvl="1" indent="0" fontAlgn="auto">
              <a:spcBef>
                <a:spcPct val="0"/>
              </a:spcBef>
              <a:spcAft>
                <a:spcPts val="600"/>
              </a:spcAft>
              <a:buFontTx/>
              <a:buNone/>
              <a:defRPr/>
            </a:pPr>
            <a:endParaRPr lang="cs-CZ" sz="1500" b="1" i="0" dirty="0">
              <a:latin typeface="+mn-lt"/>
            </a:endParaRPr>
          </a:p>
          <a:p>
            <a:pPr marL="0" lvl="1" indent="0" fontAlgn="auto">
              <a:spcBef>
                <a:spcPct val="0"/>
              </a:spcBef>
              <a:spcAft>
                <a:spcPts val="600"/>
              </a:spcAft>
              <a:buFontTx/>
              <a:buNone/>
              <a:defRPr/>
            </a:pPr>
            <a:endParaRPr lang="cs-CZ" sz="1500" b="1" i="0" dirty="0">
              <a:latin typeface="+mn-lt"/>
            </a:endParaRPr>
          </a:p>
          <a:p>
            <a:pPr marL="0" lvl="1" indent="0" fontAlgn="auto">
              <a:spcBef>
                <a:spcPct val="0"/>
              </a:spcBef>
              <a:spcAft>
                <a:spcPts val="600"/>
              </a:spcAft>
              <a:buFontTx/>
              <a:buNone/>
              <a:defRPr/>
            </a:pPr>
            <a:endParaRPr lang="cs-CZ" sz="1500" b="1" i="0" dirty="0">
              <a:latin typeface="+mn-lt"/>
            </a:endParaRPr>
          </a:p>
          <a:p>
            <a:pPr fontAlgn="auto">
              <a:spcBef>
                <a:spcPct val="0"/>
              </a:spcBef>
              <a:spcAft>
                <a:spcPts val="600"/>
              </a:spcAft>
              <a:buFontTx/>
              <a:buNone/>
              <a:defRPr/>
            </a:pPr>
            <a:endParaRPr lang="cs-CZ" sz="1400" i="0" dirty="0">
              <a:solidFill>
                <a:schemeClr val="tx1"/>
              </a:solidFill>
            </a:endParaRPr>
          </a:p>
        </p:txBody>
      </p:sp>
      <p:grpSp>
        <p:nvGrpSpPr>
          <p:cNvPr id="2" name="Skupina 1">
            <a:extLst>
              <a:ext uri="{FF2B5EF4-FFF2-40B4-BE49-F238E27FC236}">
                <a16:creationId xmlns:a16="http://schemas.microsoft.com/office/drawing/2014/main" id="{87AAB6EF-81A6-57D2-8D71-F3E7A30101B5}"/>
              </a:ext>
            </a:extLst>
          </p:cNvPr>
          <p:cNvGrpSpPr/>
          <p:nvPr/>
        </p:nvGrpSpPr>
        <p:grpSpPr>
          <a:xfrm>
            <a:off x="311279" y="105645"/>
            <a:ext cx="6489117" cy="742080"/>
            <a:chOff x="0" y="0"/>
            <a:chExt cx="4504055" cy="557530"/>
          </a:xfrm>
        </p:grpSpPr>
        <p:pic>
          <p:nvPicPr>
            <p:cNvPr id="4" name="Picture 20">
              <a:extLst>
                <a:ext uri="{FF2B5EF4-FFF2-40B4-BE49-F238E27FC236}">
                  <a16:creationId xmlns:a16="http://schemas.microsoft.com/office/drawing/2014/main" id="{5CDBD357-947F-E191-DF16-7093338AAC84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930400" y="25400"/>
              <a:ext cx="1459230" cy="4483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5" name="Picture 21">
              <a:extLst>
                <a:ext uri="{FF2B5EF4-FFF2-40B4-BE49-F238E27FC236}">
                  <a16:creationId xmlns:a16="http://schemas.microsoft.com/office/drawing/2014/main" id="{EF665DB7-0593-6A96-D807-78AF6487B04D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36950" y="6350"/>
              <a:ext cx="967105" cy="5511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" name="Obrázek 7">
              <a:extLst>
                <a:ext uri="{FF2B5EF4-FFF2-40B4-BE49-F238E27FC236}">
                  <a16:creationId xmlns:a16="http://schemas.microsoft.com/office/drawing/2014/main" id="{A3766DAE-09F0-1995-0D08-055E593C6168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1689100" cy="505460"/>
            </a:xfrm>
            <a:prstGeom prst="rect">
              <a:avLst/>
            </a:prstGeom>
            <a:noFill/>
            <a:ln>
              <a:noFill/>
            </a:ln>
          </p:spPr>
        </p:pic>
      </p:grpSp>
    </p:spTree>
    <p:extLst>
      <p:ext uri="{BB962C8B-B14F-4D97-AF65-F5344CB8AC3E}">
        <p14:creationId xmlns:p14="http://schemas.microsoft.com/office/powerpoint/2010/main" val="76372509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-53975" y="26672"/>
            <a:ext cx="9144000" cy="1557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b="1">
                <a:solidFill>
                  <a:srgbClr val="5F5F5F"/>
                </a:solidFill>
                <a:latin typeface="Tahoma" pitchFamily="34" charset="0"/>
              </a:defRPr>
            </a:lvl1pPr>
            <a:lvl2pPr marL="742950" indent="-285750" eaLnBrk="0" hangingPunct="0"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cs-CZ" altLang="cs-CZ"/>
          </a:p>
        </p:txBody>
      </p:sp>
      <p:sp>
        <p:nvSpPr>
          <p:cNvPr id="3075" name="Rectangle 3"/>
          <p:cNvSpPr>
            <a:spLocks noChangeArrowheads="1"/>
          </p:cNvSpPr>
          <p:nvPr/>
        </p:nvSpPr>
        <p:spPr bwMode="auto">
          <a:xfrm>
            <a:off x="0" y="0"/>
            <a:ext cx="9036050" cy="1412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b="1">
                <a:solidFill>
                  <a:srgbClr val="5F5F5F"/>
                </a:solidFill>
                <a:latin typeface="Tahoma" pitchFamily="34" charset="0"/>
              </a:defRPr>
            </a:lvl1pPr>
            <a:lvl2pPr marL="742950" indent="-285750" eaLnBrk="0" hangingPunct="0"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cs-CZ" altLang="cs-CZ"/>
          </a:p>
        </p:txBody>
      </p:sp>
      <p:sp>
        <p:nvSpPr>
          <p:cNvPr id="3076" name="Rectangle 4"/>
          <p:cNvSpPr>
            <a:spLocks noChangeArrowheads="1"/>
          </p:cNvSpPr>
          <p:nvPr/>
        </p:nvSpPr>
        <p:spPr bwMode="auto">
          <a:xfrm>
            <a:off x="611188" y="476250"/>
            <a:ext cx="2808287" cy="720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b="1">
                <a:solidFill>
                  <a:srgbClr val="5F5F5F"/>
                </a:solidFill>
                <a:latin typeface="Tahoma" pitchFamily="34" charset="0"/>
              </a:defRPr>
            </a:lvl1pPr>
            <a:lvl2pPr marL="742950" indent="-285750" eaLnBrk="0" hangingPunct="0"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cs-CZ" altLang="cs-CZ"/>
          </a:p>
        </p:txBody>
      </p:sp>
      <p:sp>
        <p:nvSpPr>
          <p:cNvPr id="3077" name="Rectangle 7"/>
          <p:cNvSpPr>
            <a:spLocks noGrp="1" noChangeArrowheads="1"/>
          </p:cNvSpPr>
          <p:nvPr>
            <p:ph type="title"/>
          </p:nvPr>
        </p:nvSpPr>
        <p:spPr>
          <a:xfrm>
            <a:off x="526919" y="713128"/>
            <a:ext cx="8243197" cy="956419"/>
          </a:xfrm>
        </p:spPr>
        <p:txBody>
          <a:bodyPr/>
          <a:lstStyle/>
          <a:p>
            <a:r>
              <a:rPr lang="cs-CZ" sz="2600" dirty="0">
                <a:latin typeface="Tahoma"/>
                <a:ea typeface="Tahoma"/>
                <a:cs typeface="Tahoma"/>
              </a:rPr>
              <a:t>Jak předložit vyúčtování dotace a hlášení o kapacitě soc. služby?</a:t>
            </a:r>
            <a:endParaRPr lang="cs-CZ" altLang="cs-CZ" sz="2600" dirty="0"/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>
          <a:xfrm>
            <a:off x="427857" y="1282513"/>
            <a:ext cx="8288284" cy="3793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Clr>
                <a:srgbClr val="C4241F"/>
              </a:buClr>
              <a:buFont typeface="Arial" panose="020B0604020202020204" pitchFamily="34" charset="0"/>
              <a:buChar char="•"/>
              <a:defRPr sz="3200" kern="1200">
                <a:solidFill>
                  <a:srgbClr val="57575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Clr>
                <a:srgbClr val="C4241F"/>
              </a:buClr>
              <a:buFont typeface="Arial" panose="020B0604020202020204" pitchFamily="34" charset="0"/>
              <a:buChar char="–"/>
              <a:defRPr sz="2800" kern="1200">
                <a:solidFill>
                  <a:srgbClr val="57575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Clr>
                <a:srgbClr val="C4241F"/>
              </a:buClr>
              <a:buFont typeface="Arial" panose="020B0604020202020204" pitchFamily="34" charset="0"/>
              <a:buChar char="•"/>
              <a:defRPr sz="2400" kern="1200">
                <a:solidFill>
                  <a:srgbClr val="57575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Clr>
                <a:srgbClr val="C4241F"/>
              </a:buClr>
              <a:buFont typeface="Arial" panose="020B0604020202020204" pitchFamily="34" charset="0"/>
              <a:buChar char="–"/>
              <a:defRPr sz="2000" kern="1200">
                <a:solidFill>
                  <a:srgbClr val="57575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Clr>
                <a:srgbClr val="C4241F"/>
              </a:buClr>
              <a:buFont typeface="Arial" panose="020B0604020202020204" pitchFamily="34" charset="0"/>
              <a:buChar char="»"/>
              <a:defRPr sz="2000" kern="1200">
                <a:solidFill>
                  <a:srgbClr val="57575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 fontAlgn="auto">
              <a:spcBef>
                <a:spcPts val="600"/>
              </a:spcBef>
              <a:spcAft>
                <a:spcPts val="1200"/>
              </a:spcAft>
              <a:buSzPct val="95000"/>
              <a:buNone/>
            </a:pPr>
            <a:endParaRPr lang="cs-CZ" altLang="cs-CZ" sz="2000" i="0" dirty="0"/>
          </a:p>
        </p:txBody>
      </p:sp>
      <p:sp>
        <p:nvSpPr>
          <p:cNvPr id="3" name="Obdélník 2"/>
          <p:cNvSpPr/>
          <p:nvPr/>
        </p:nvSpPr>
        <p:spPr>
          <a:xfrm>
            <a:off x="526919" y="1282513"/>
            <a:ext cx="832737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l"/>
            <a:endParaRPr lang="cs-CZ" sz="1600" dirty="0"/>
          </a:p>
          <a:p>
            <a:pPr algn="l"/>
            <a:r>
              <a:rPr lang="cs-CZ" sz="1600" dirty="0"/>
              <a:t> </a:t>
            </a:r>
          </a:p>
          <a:p>
            <a:pPr marL="809381" lvl="1" indent="-342900" algn="l">
              <a:buFont typeface="Arial" panose="020B0604020202020204" pitchFamily="34" charset="0"/>
              <a:buChar char="•"/>
            </a:pPr>
            <a:endParaRPr lang="cs-CZ" sz="1600" i="0" dirty="0">
              <a:solidFill>
                <a:srgbClr val="575756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152400" y="1524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100" b="0" i="0" u="none" strike="noStrike" cap="none" normalizeH="0" baseline="0" dirty="0">
                <a:ln>
                  <a:noFill/>
                </a:ln>
                <a:solidFill>
                  <a:srgbClr val="777777"/>
                </a:solidFill>
                <a:effectLst/>
                <a:latin typeface="Arial" panose="020B0604020202020204" pitchFamily="34" charset="0"/>
              </a:rPr>
              <a:t>Osoby, u nichž služba z oblasti sociálních služeb naplnila svůj účel</a:t>
            </a:r>
            <a:r>
              <a:rPr kumimoji="0" lang="cs-CZ" altLang="cs-CZ" sz="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endParaRPr kumimoji="0" lang="cs-CZ" altLang="cs-CZ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5" name="Rectangle 5"/>
          <p:cNvSpPr txBox="1">
            <a:spLocks noChangeArrowheads="1"/>
          </p:cNvSpPr>
          <p:nvPr/>
        </p:nvSpPr>
        <p:spPr>
          <a:xfrm>
            <a:off x="295484" y="1687538"/>
            <a:ext cx="8558806" cy="4468934"/>
          </a:xfrm>
          <a:prstGeom prst="rect">
            <a:avLst/>
          </a:prstGeom>
        </p:spPr>
        <p:txBody>
          <a:bodyPr lIns="91440" tIns="45720" rIns="91440" bIns="45720" anchor="t"/>
          <a:lstStyle>
            <a:lvl1pPr marL="342900" indent="-342900" algn="l" defTabSz="914400" rtl="0" eaLnBrk="1" latinLnBrk="0" hangingPunct="1">
              <a:spcBef>
                <a:spcPct val="20000"/>
              </a:spcBef>
              <a:buClr>
                <a:srgbClr val="C4241F"/>
              </a:buClr>
              <a:buFont typeface="Arial" panose="020B0604020202020204" pitchFamily="34" charset="0"/>
              <a:buChar char="•"/>
              <a:defRPr sz="3200" kern="1200">
                <a:solidFill>
                  <a:srgbClr val="57575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Clr>
                <a:srgbClr val="C4241F"/>
              </a:buClr>
              <a:buFont typeface="Arial" panose="020B0604020202020204" pitchFamily="34" charset="0"/>
              <a:buChar char="–"/>
              <a:defRPr sz="2800" kern="1200">
                <a:solidFill>
                  <a:srgbClr val="57575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Clr>
                <a:srgbClr val="C4241F"/>
              </a:buClr>
              <a:buFont typeface="Arial" panose="020B0604020202020204" pitchFamily="34" charset="0"/>
              <a:buChar char="•"/>
              <a:defRPr sz="2400" kern="1200">
                <a:solidFill>
                  <a:srgbClr val="57575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Clr>
                <a:srgbClr val="C4241F"/>
              </a:buClr>
              <a:buFont typeface="Arial" panose="020B0604020202020204" pitchFamily="34" charset="0"/>
              <a:buChar char="–"/>
              <a:defRPr sz="2000" kern="1200">
                <a:solidFill>
                  <a:srgbClr val="57575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Clr>
                <a:srgbClr val="C4241F"/>
              </a:buClr>
              <a:buFont typeface="Arial" panose="020B0604020202020204" pitchFamily="34" charset="0"/>
              <a:buChar char="»"/>
              <a:defRPr sz="2000" kern="1200">
                <a:solidFill>
                  <a:srgbClr val="57575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fontAlgn="auto">
              <a:spcAft>
                <a:spcPts val="0"/>
              </a:spcAft>
              <a:buNone/>
              <a:defRPr/>
            </a:pPr>
            <a:endParaRPr lang="cs-CZ" sz="400" i="0" dirty="0"/>
          </a:p>
          <a:p>
            <a:pPr marL="718820" fontAlgn="auto">
              <a:spcAft>
                <a:spcPts val="0"/>
              </a:spcAft>
              <a:defRPr/>
            </a:pPr>
            <a:r>
              <a:rPr lang="cs-CZ" sz="1800" i="0" dirty="0">
                <a:solidFill>
                  <a:schemeClr val="tx1"/>
                </a:solidFill>
                <a:latin typeface="Tahoma"/>
                <a:ea typeface="Tahoma"/>
                <a:cs typeface="Tahoma"/>
              </a:rPr>
              <a:t>Formuláře je nutné vyplnit a odeslat v </a:t>
            </a:r>
            <a:r>
              <a:rPr lang="cs-CZ" sz="1800" b="1" i="0" dirty="0">
                <a:solidFill>
                  <a:schemeClr val="tx1"/>
                </a:solidFill>
                <a:latin typeface="Tahoma"/>
                <a:ea typeface="Tahoma"/>
                <a:cs typeface="Tahoma"/>
              </a:rPr>
              <a:t>Informačním systému sociálních služeb (IS SS) </a:t>
            </a:r>
            <a:r>
              <a:rPr lang="cs-CZ" sz="1800" i="0" dirty="0">
                <a:latin typeface="Tahoma"/>
                <a:ea typeface="Tahoma"/>
                <a:cs typeface="Tahoma"/>
                <a:hlinkClick r:id="rId3"/>
              </a:rPr>
              <a:t>https://portal.msk.cz/aplikace/isss/</a:t>
            </a:r>
            <a:endParaRPr lang="cs-CZ" sz="1800" i="0" dirty="0">
              <a:latin typeface="Tahoma"/>
              <a:ea typeface="Tahoma"/>
              <a:cs typeface="Tahoma"/>
            </a:endParaRPr>
          </a:p>
          <a:p>
            <a:pPr marL="718820" fontAlgn="auto">
              <a:spcAft>
                <a:spcPts val="0"/>
              </a:spcAft>
              <a:defRPr/>
            </a:pPr>
            <a:r>
              <a:rPr lang="cs-CZ" sz="1800" i="0" dirty="0">
                <a:solidFill>
                  <a:schemeClr val="tx1"/>
                </a:solidFill>
                <a:latin typeface="Tahoma"/>
                <a:ea typeface="Tahoma"/>
                <a:cs typeface="Tahoma"/>
              </a:rPr>
              <a:t>následně vyexportovat do formátu „</a:t>
            </a:r>
            <a:r>
              <a:rPr lang="cs-CZ" sz="1800" i="0" dirty="0" err="1">
                <a:solidFill>
                  <a:schemeClr val="tx1"/>
                </a:solidFill>
                <a:latin typeface="Tahoma"/>
                <a:ea typeface="Tahoma"/>
                <a:cs typeface="Tahoma"/>
              </a:rPr>
              <a:t>pdf</a:t>
            </a:r>
            <a:r>
              <a:rPr lang="cs-CZ" sz="1800" i="0" dirty="0">
                <a:solidFill>
                  <a:schemeClr val="tx1"/>
                </a:solidFill>
                <a:latin typeface="Tahoma"/>
                <a:ea typeface="Tahoma"/>
                <a:cs typeface="Tahoma"/>
              </a:rPr>
              <a:t>“</a:t>
            </a:r>
          </a:p>
          <a:p>
            <a:pPr marL="718820" fontAlgn="auto">
              <a:spcAft>
                <a:spcPts val="0"/>
              </a:spcAft>
              <a:defRPr/>
            </a:pPr>
            <a:r>
              <a:rPr lang="cs-CZ" sz="1800" i="0" dirty="0">
                <a:solidFill>
                  <a:schemeClr val="tx1"/>
                </a:solidFill>
                <a:latin typeface="Tahoma"/>
                <a:ea typeface="Tahoma"/>
                <a:cs typeface="Tahoma"/>
              </a:rPr>
              <a:t>opatřit podpisem osoby oprávněné jednat za poskytovatele soc.sl.</a:t>
            </a:r>
          </a:p>
          <a:p>
            <a:pPr marL="718820" fontAlgn="auto">
              <a:spcAft>
                <a:spcPts val="0"/>
              </a:spcAft>
              <a:defRPr/>
            </a:pPr>
            <a:r>
              <a:rPr lang="cs-CZ" sz="1800" i="0" dirty="0">
                <a:solidFill>
                  <a:schemeClr val="tx1"/>
                </a:solidFill>
                <a:latin typeface="Tahoma"/>
                <a:ea typeface="Tahoma"/>
                <a:cs typeface="Tahoma"/>
              </a:rPr>
              <a:t>doručit prostřednictvím </a:t>
            </a:r>
            <a:r>
              <a:rPr lang="cs-CZ" sz="1800" b="1" i="0" dirty="0">
                <a:solidFill>
                  <a:schemeClr val="tx1"/>
                </a:solidFill>
                <a:latin typeface="Tahoma"/>
                <a:ea typeface="Tahoma"/>
                <a:cs typeface="Tahoma"/>
              </a:rPr>
              <a:t>pošty</a:t>
            </a:r>
            <a:r>
              <a:rPr lang="cs-CZ" sz="1800" i="0" dirty="0">
                <a:solidFill>
                  <a:schemeClr val="tx1"/>
                </a:solidFill>
                <a:latin typeface="Tahoma"/>
                <a:ea typeface="Tahoma"/>
                <a:cs typeface="Tahoma"/>
              </a:rPr>
              <a:t> nebo </a:t>
            </a:r>
            <a:r>
              <a:rPr lang="cs-CZ" sz="1800" b="1" i="0" dirty="0">
                <a:solidFill>
                  <a:schemeClr val="tx1"/>
                </a:solidFill>
                <a:latin typeface="Tahoma"/>
                <a:ea typeface="Tahoma"/>
                <a:cs typeface="Tahoma"/>
              </a:rPr>
              <a:t>datové schránky </a:t>
            </a:r>
            <a:r>
              <a:rPr lang="cs-CZ" sz="1800" i="0" dirty="0">
                <a:solidFill>
                  <a:schemeClr val="tx1"/>
                </a:solidFill>
                <a:latin typeface="Tahoma"/>
                <a:ea typeface="Tahoma"/>
                <a:cs typeface="Tahoma"/>
              </a:rPr>
              <a:t>nebo </a:t>
            </a:r>
            <a:r>
              <a:rPr lang="cs-CZ" sz="1800" b="1" i="0" dirty="0">
                <a:solidFill>
                  <a:schemeClr val="tx1"/>
                </a:solidFill>
                <a:latin typeface="Tahoma"/>
                <a:ea typeface="Tahoma"/>
                <a:cs typeface="Tahoma"/>
              </a:rPr>
              <a:t>osobně</a:t>
            </a:r>
            <a:r>
              <a:rPr lang="cs-CZ" sz="1800" i="0" dirty="0">
                <a:solidFill>
                  <a:schemeClr val="tx1"/>
                </a:solidFill>
                <a:latin typeface="Tahoma"/>
                <a:ea typeface="Tahoma"/>
                <a:cs typeface="Tahoma"/>
              </a:rPr>
              <a:t> na podatelnu krajského úřadu </a:t>
            </a:r>
            <a:endParaRPr lang="cs-CZ" sz="1800" i="0" dirty="0">
              <a:solidFill>
                <a:schemeClr val="tx1"/>
              </a:solidFill>
            </a:endParaRPr>
          </a:p>
          <a:p>
            <a:pPr marL="375920" indent="0" fontAlgn="auto">
              <a:spcAft>
                <a:spcPts val="0"/>
              </a:spcAft>
              <a:buNone/>
              <a:defRPr/>
            </a:pPr>
            <a:endParaRPr lang="cs-CZ" sz="1800" i="0" dirty="0">
              <a:solidFill>
                <a:srgbClr val="FF0000"/>
              </a:solidFill>
            </a:endParaRPr>
          </a:p>
          <a:p>
            <a:pPr marL="375920" indent="0" fontAlgn="auto">
              <a:spcAft>
                <a:spcPts val="0"/>
              </a:spcAft>
              <a:buNone/>
              <a:defRPr/>
            </a:pPr>
            <a:r>
              <a:rPr lang="cs-CZ" sz="1800" i="0" dirty="0">
                <a:solidFill>
                  <a:srgbClr val="FF0000"/>
                </a:solidFill>
                <a:latin typeface="Tahoma"/>
                <a:ea typeface="Tahoma"/>
                <a:cs typeface="Tahoma"/>
              </a:rPr>
              <a:t>Výjimka: </a:t>
            </a:r>
            <a:r>
              <a:rPr lang="cs-CZ" sz="1800" i="0" dirty="0">
                <a:solidFill>
                  <a:schemeClr val="tx1"/>
                </a:solidFill>
                <a:latin typeface="Tahoma"/>
                <a:ea typeface="Tahoma"/>
                <a:cs typeface="Tahoma"/>
              </a:rPr>
              <a:t>Příloha Metodiky č. 4 – Hlášení o kapacitě sociální služby</a:t>
            </a:r>
          </a:p>
          <a:p>
            <a:pPr marL="661670" indent="-285750">
              <a:spcAft>
                <a:spcPts val="0"/>
              </a:spcAft>
              <a:defRPr/>
            </a:pPr>
            <a:r>
              <a:rPr lang="cs-CZ" sz="1800" i="0" dirty="0">
                <a:solidFill>
                  <a:srgbClr val="FF0000"/>
                </a:solidFill>
                <a:latin typeface="Tahoma"/>
                <a:ea typeface="Tahoma"/>
                <a:cs typeface="Tahoma"/>
              </a:rPr>
              <a:t>nevyplňuje se v IS SS, </a:t>
            </a:r>
            <a:r>
              <a:rPr lang="cs-CZ" sz="1800" i="0" dirty="0">
                <a:solidFill>
                  <a:schemeClr val="tx1"/>
                </a:solidFill>
                <a:latin typeface="Tahoma"/>
                <a:ea typeface="Tahoma"/>
                <a:cs typeface="Tahoma"/>
              </a:rPr>
              <a:t>tabulka je ve formátu "</a:t>
            </a:r>
            <a:r>
              <a:rPr lang="cs-CZ" sz="1800" i="0" dirty="0" err="1">
                <a:solidFill>
                  <a:schemeClr val="tx1"/>
                </a:solidFill>
                <a:latin typeface="Tahoma"/>
                <a:ea typeface="Tahoma"/>
                <a:cs typeface="Tahoma"/>
              </a:rPr>
              <a:t>xlsx</a:t>
            </a:r>
            <a:r>
              <a:rPr lang="cs-CZ" sz="1800" i="0" dirty="0">
                <a:solidFill>
                  <a:schemeClr val="tx1"/>
                </a:solidFill>
                <a:latin typeface="Tahoma"/>
                <a:ea typeface="Tahoma"/>
                <a:cs typeface="Tahoma"/>
              </a:rPr>
              <a:t>"</a:t>
            </a:r>
            <a:endParaRPr lang="cs-CZ" sz="1800" dirty="0">
              <a:solidFill>
                <a:schemeClr val="tx1"/>
              </a:solidFill>
            </a:endParaRPr>
          </a:p>
          <a:p>
            <a:pPr marL="661670" indent="-285750" fontAlgn="auto">
              <a:spcAft>
                <a:spcPts val="0"/>
              </a:spcAft>
              <a:defRPr/>
            </a:pPr>
            <a:r>
              <a:rPr lang="cs-CZ" sz="1800" i="0" dirty="0">
                <a:solidFill>
                  <a:schemeClr val="tx1"/>
                </a:solidFill>
                <a:latin typeface="Tahoma"/>
                <a:ea typeface="Tahoma"/>
                <a:cs typeface="Tahoma"/>
              </a:rPr>
              <a:t>vyplněnou a podepsanou tabulku doručit prostřednictvím </a:t>
            </a:r>
            <a:r>
              <a:rPr lang="cs-CZ" sz="1800" b="1" i="0" dirty="0">
                <a:solidFill>
                  <a:schemeClr val="tx1"/>
                </a:solidFill>
                <a:latin typeface="Tahoma"/>
                <a:ea typeface="Tahoma"/>
                <a:cs typeface="Tahoma"/>
              </a:rPr>
              <a:t>pošty</a:t>
            </a:r>
            <a:r>
              <a:rPr lang="cs-CZ" sz="1800" i="0" dirty="0">
                <a:solidFill>
                  <a:schemeClr val="tx1"/>
                </a:solidFill>
                <a:latin typeface="Tahoma"/>
                <a:ea typeface="Tahoma"/>
                <a:cs typeface="Tahoma"/>
              </a:rPr>
              <a:t> nebo </a:t>
            </a:r>
            <a:r>
              <a:rPr lang="cs-CZ" sz="1800" b="1" i="0" dirty="0">
                <a:solidFill>
                  <a:schemeClr val="tx1"/>
                </a:solidFill>
                <a:latin typeface="Tahoma"/>
                <a:ea typeface="Tahoma"/>
                <a:cs typeface="Tahoma"/>
              </a:rPr>
              <a:t>datové schránky </a:t>
            </a:r>
            <a:r>
              <a:rPr lang="cs-CZ" sz="1800" i="0" dirty="0">
                <a:solidFill>
                  <a:schemeClr val="tx1"/>
                </a:solidFill>
                <a:latin typeface="Tahoma"/>
                <a:ea typeface="Tahoma"/>
                <a:cs typeface="Tahoma"/>
              </a:rPr>
              <a:t>nebo </a:t>
            </a:r>
            <a:r>
              <a:rPr lang="cs-CZ" sz="1800" b="1" i="0" dirty="0">
                <a:solidFill>
                  <a:schemeClr val="tx1"/>
                </a:solidFill>
                <a:latin typeface="Tahoma"/>
                <a:ea typeface="Tahoma"/>
                <a:cs typeface="Tahoma"/>
              </a:rPr>
              <a:t>osobně</a:t>
            </a:r>
            <a:r>
              <a:rPr lang="cs-CZ" sz="1800" i="0" dirty="0">
                <a:solidFill>
                  <a:schemeClr val="tx1"/>
                </a:solidFill>
                <a:latin typeface="Tahoma"/>
                <a:ea typeface="Tahoma"/>
                <a:cs typeface="Tahoma"/>
              </a:rPr>
              <a:t> na podatelnu krajského úřadu</a:t>
            </a:r>
          </a:p>
          <a:p>
            <a:pPr marL="375920" indent="0" fontAlgn="auto">
              <a:spcAft>
                <a:spcPts val="0"/>
              </a:spcAft>
              <a:buNone/>
              <a:defRPr/>
            </a:pPr>
            <a:endParaRPr lang="cs-CZ" sz="1800" i="0" dirty="0">
              <a:solidFill>
                <a:schemeClr val="tx1"/>
              </a:solidFill>
              <a:latin typeface="Tahoma"/>
              <a:ea typeface="Tahoma"/>
              <a:cs typeface="Tahoma"/>
            </a:endParaRPr>
          </a:p>
          <a:p>
            <a:pPr marL="661670" indent="-285750" fontAlgn="auto">
              <a:spcAft>
                <a:spcPts val="0"/>
              </a:spcAft>
              <a:defRPr/>
            </a:pPr>
            <a:endParaRPr lang="cs-CZ" sz="1800" i="0" dirty="0">
              <a:solidFill>
                <a:schemeClr val="tx1"/>
              </a:solidFill>
            </a:endParaRPr>
          </a:p>
          <a:p>
            <a:pPr marL="375920" indent="0" fontAlgn="auto">
              <a:spcAft>
                <a:spcPts val="0"/>
              </a:spcAft>
              <a:buNone/>
              <a:defRPr/>
            </a:pPr>
            <a:r>
              <a:rPr lang="cs-CZ" sz="1800" i="0" dirty="0">
                <a:solidFill>
                  <a:srgbClr val="FF0000"/>
                </a:solidFill>
              </a:rPr>
              <a:t> </a:t>
            </a:r>
          </a:p>
          <a:p>
            <a:pPr marL="375920" indent="0" fontAlgn="auto">
              <a:spcAft>
                <a:spcPts val="0"/>
              </a:spcAft>
              <a:buNone/>
              <a:defRPr/>
            </a:pPr>
            <a:endParaRPr lang="cs-CZ" sz="800" i="0" dirty="0">
              <a:solidFill>
                <a:srgbClr val="FF0000"/>
              </a:solidFill>
            </a:endParaRPr>
          </a:p>
          <a:p>
            <a:pPr marL="718820" fontAlgn="auto">
              <a:spcAft>
                <a:spcPts val="0"/>
              </a:spcAft>
              <a:buFont typeface="+mj-lt"/>
              <a:buAutoNum type="alphaLcParenR"/>
              <a:defRPr/>
            </a:pPr>
            <a:endParaRPr lang="cs-CZ" sz="1400" i="0" dirty="0"/>
          </a:p>
          <a:p>
            <a:pPr fontAlgn="auto">
              <a:spcAft>
                <a:spcPts val="0"/>
              </a:spcAft>
              <a:defRPr/>
            </a:pPr>
            <a:endParaRPr lang="cs-CZ" sz="1400" i="0" dirty="0"/>
          </a:p>
          <a:p>
            <a:pPr marL="0" lvl="1" indent="9525" algn="just" fontAlgn="auto">
              <a:spcBef>
                <a:spcPts val="0"/>
              </a:spcBef>
              <a:spcAft>
                <a:spcPts val="600"/>
              </a:spcAft>
              <a:buFontTx/>
              <a:buNone/>
              <a:defRPr/>
            </a:pPr>
            <a:endParaRPr lang="cs-CZ" sz="1400" i="0" dirty="0">
              <a:latin typeface="+mj-lt"/>
            </a:endParaRPr>
          </a:p>
          <a:p>
            <a:pPr marL="182245" indent="-182245" fontAlgn="auto">
              <a:spcBef>
                <a:spcPct val="0"/>
              </a:spcBef>
              <a:spcAft>
                <a:spcPts val="600"/>
              </a:spcAft>
              <a:defRPr/>
            </a:pPr>
            <a:endParaRPr lang="cs-CZ" sz="1400" i="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16" name="Zástupný symbol pro obsah 14"/>
          <p:cNvSpPr txBox="1">
            <a:spLocks/>
          </p:cNvSpPr>
          <p:nvPr/>
        </p:nvSpPr>
        <p:spPr>
          <a:xfrm>
            <a:off x="107950" y="1557338"/>
            <a:ext cx="1584325" cy="47513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Clr>
                <a:srgbClr val="C4241F"/>
              </a:buClr>
              <a:buFont typeface="Arial" panose="020B0604020202020204" pitchFamily="34" charset="0"/>
              <a:buChar char="•"/>
              <a:defRPr sz="3200" kern="1200">
                <a:solidFill>
                  <a:srgbClr val="57575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Clr>
                <a:srgbClr val="C4241F"/>
              </a:buClr>
              <a:buFont typeface="Arial" panose="020B0604020202020204" pitchFamily="34" charset="0"/>
              <a:buChar char="–"/>
              <a:defRPr sz="2800" kern="1200">
                <a:solidFill>
                  <a:srgbClr val="57575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Clr>
                <a:srgbClr val="C4241F"/>
              </a:buClr>
              <a:buFont typeface="Arial" panose="020B0604020202020204" pitchFamily="34" charset="0"/>
              <a:buChar char="•"/>
              <a:defRPr sz="2400" kern="1200">
                <a:solidFill>
                  <a:srgbClr val="57575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Clr>
                <a:srgbClr val="C4241F"/>
              </a:buClr>
              <a:buFont typeface="Arial" panose="020B0604020202020204" pitchFamily="34" charset="0"/>
              <a:buChar char="–"/>
              <a:defRPr sz="2000" kern="1200">
                <a:solidFill>
                  <a:srgbClr val="57575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Clr>
                <a:srgbClr val="C4241F"/>
              </a:buClr>
              <a:buFont typeface="Arial" panose="020B0604020202020204" pitchFamily="34" charset="0"/>
              <a:buChar char="»"/>
              <a:defRPr sz="2000" kern="1200">
                <a:solidFill>
                  <a:srgbClr val="57575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fontAlgn="auto">
              <a:spcBef>
                <a:spcPct val="0"/>
              </a:spcBef>
              <a:spcAft>
                <a:spcPts val="600"/>
              </a:spcAft>
              <a:buFontTx/>
              <a:buNone/>
              <a:defRPr/>
            </a:pPr>
            <a:endParaRPr lang="cs-CZ" sz="1500" i="0" dirty="0">
              <a:solidFill>
                <a:schemeClr val="tx1"/>
              </a:solidFill>
            </a:endParaRPr>
          </a:p>
          <a:p>
            <a:pPr marL="0" lvl="1" indent="0" fontAlgn="auto">
              <a:spcBef>
                <a:spcPct val="0"/>
              </a:spcBef>
              <a:spcAft>
                <a:spcPts val="600"/>
              </a:spcAft>
              <a:buFontTx/>
              <a:buNone/>
              <a:defRPr/>
            </a:pPr>
            <a:endParaRPr lang="cs-CZ" sz="1500" b="1" i="0" dirty="0">
              <a:latin typeface="+mn-lt"/>
            </a:endParaRPr>
          </a:p>
          <a:p>
            <a:pPr marL="0" lvl="1" indent="0" fontAlgn="auto">
              <a:spcBef>
                <a:spcPct val="0"/>
              </a:spcBef>
              <a:spcAft>
                <a:spcPts val="600"/>
              </a:spcAft>
              <a:buFontTx/>
              <a:buNone/>
              <a:defRPr/>
            </a:pPr>
            <a:endParaRPr lang="cs-CZ" sz="1500" b="1" i="0" dirty="0">
              <a:latin typeface="+mn-lt"/>
            </a:endParaRPr>
          </a:p>
          <a:p>
            <a:pPr marL="0" lvl="1" indent="0" fontAlgn="auto">
              <a:spcBef>
                <a:spcPct val="0"/>
              </a:spcBef>
              <a:spcAft>
                <a:spcPts val="600"/>
              </a:spcAft>
              <a:buFontTx/>
              <a:buNone/>
              <a:defRPr/>
            </a:pPr>
            <a:endParaRPr lang="cs-CZ" sz="1500" b="1" i="0" dirty="0">
              <a:latin typeface="+mn-lt"/>
            </a:endParaRPr>
          </a:p>
          <a:p>
            <a:pPr marL="0" lvl="1" indent="0" fontAlgn="auto">
              <a:spcBef>
                <a:spcPct val="0"/>
              </a:spcBef>
              <a:spcAft>
                <a:spcPts val="600"/>
              </a:spcAft>
              <a:buFontTx/>
              <a:buNone/>
              <a:defRPr/>
            </a:pPr>
            <a:endParaRPr lang="cs-CZ" sz="1500" b="1" i="0" dirty="0">
              <a:latin typeface="+mn-lt"/>
            </a:endParaRPr>
          </a:p>
          <a:p>
            <a:pPr marL="0" lvl="1" indent="0" fontAlgn="auto">
              <a:spcBef>
                <a:spcPct val="0"/>
              </a:spcBef>
              <a:spcAft>
                <a:spcPts val="600"/>
              </a:spcAft>
              <a:buFontTx/>
              <a:buNone/>
              <a:defRPr/>
            </a:pPr>
            <a:endParaRPr lang="cs-CZ" sz="1500" b="1" i="0" dirty="0">
              <a:latin typeface="+mn-lt"/>
            </a:endParaRPr>
          </a:p>
          <a:p>
            <a:pPr marL="0" lvl="1" indent="0" fontAlgn="auto">
              <a:spcBef>
                <a:spcPct val="0"/>
              </a:spcBef>
              <a:spcAft>
                <a:spcPts val="600"/>
              </a:spcAft>
              <a:buFontTx/>
              <a:buNone/>
              <a:defRPr/>
            </a:pPr>
            <a:endParaRPr lang="cs-CZ" sz="1500" b="1" i="0" dirty="0">
              <a:latin typeface="+mn-lt"/>
            </a:endParaRPr>
          </a:p>
          <a:p>
            <a:pPr marL="0" lvl="1" indent="0" fontAlgn="auto">
              <a:spcBef>
                <a:spcPct val="0"/>
              </a:spcBef>
              <a:spcAft>
                <a:spcPts val="600"/>
              </a:spcAft>
              <a:buFontTx/>
              <a:buNone/>
              <a:defRPr/>
            </a:pPr>
            <a:endParaRPr lang="cs-CZ" sz="1500" b="1" i="0" dirty="0">
              <a:latin typeface="+mn-lt"/>
            </a:endParaRPr>
          </a:p>
          <a:p>
            <a:pPr fontAlgn="auto">
              <a:spcBef>
                <a:spcPct val="0"/>
              </a:spcBef>
              <a:spcAft>
                <a:spcPts val="600"/>
              </a:spcAft>
              <a:buFontTx/>
              <a:buNone/>
              <a:defRPr/>
            </a:pPr>
            <a:endParaRPr lang="cs-CZ" sz="1400" i="0" dirty="0">
              <a:solidFill>
                <a:schemeClr val="tx1"/>
              </a:solidFill>
            </a:endParaRPr>
          </a:p>
        </p:txBody>
      </p:sp>
      <p:grpSp>
        <p:nvGrpSpPr>
          <p:cNvPr id="2" name="Skupina 1">
            <a:extLst>
              <a:ext uri="{FF2B5EF4-FFF2-40B4-BE49-F238E27FC236}">
                <a16:creationId xmlns:a16="http://schemas.microsoft.com/office/drawing/2014/main" id="{A0ECB214-D2EF-2C91-83CE-2BE1B9B39264}"/>
              </a:ext>
            </a:extLst>
          </p:cNvPr>
          <p:cNvGrpSpPr/>
          <p:nvPr/>
        </p:nvGrpSpPr>
        <p:grpSpPr>
          <a:xfrm>
            <a:off x="311279" y="105645"/>
            <a:ext cx="6489117" cy="742080"/>
            <a:chOff x="0" y="0"/>
            <a:chExt cx="4504055" cy="557530"/>
          </a:xfrm>
        </p:grpSpPr>
        <p:pic>
          <p:nvPicPr>
            <p:cNvPr id="4" name="Picture 20">
              <a:extLst>
                <a:ext uri="{FF2B5EF4-FFF2-40B4-BE49-F238E27FC236}">
                  <a16:creationId xmlns:a16="http://schemas.microsoft.com/office/drawing/2014/main" id="{8E599275-D4E8-F1F2-2F8D-B70B8C12C395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930400" y="25400"/>
              <a:ext cx="1459230" cy="4483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5" name="Picture 21">
              <a:extLst>
                <a:ext uri="{FF2B5EF4-FFF2-40B4-BE49-F238E27FC236}">
                  <a16:creationId xmlns:a16="http://schemas.microsoft.com/office/drawing/2014/main" id="{7DCB9498-02BC-1431-B81D-CE36AFDFF7FE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36950" y="6350"/>
              <a:ext cx="967105" cy="5511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" name="Obrázek 7">
              <a:extLst>
                <a:ext uri="{FF2B5EF4-FFF2-40B4-BE49-F238E27FC236}">
                  <a16:creationId xmlns:a16="http://schemas.microsoft.com/office/drawing/2014/main" id="{710E534E-6466-BF85-B689-67C0F58626EC}"/>
                </a:ext>
              </a:extLst>
            </p:cNvPr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1689100" cy="505460"/>
            </a:xfrm>
            <a:prstGeom prst="rect">
              <a:avLst/>
            </a:prstGeom>
            <a:noFill/>
            <a:ln>
              <a:noFill/>
            </a:ln>
          </p:spPr>
        </p:pic>
      </p:grpSp>
    </p:spTree>
    <p:extLst>
      <p:ext uri="{BB962C8B-B14F-4D97-AF65-F5344CB8AC3E}">
        <p14:creationId xmlns:p14="http://schemas.microsoft.com/office/powerpoint/2010/main" val="307594278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-1031749" y="-237098"/>
            <a:ext cx="9144000" cy="1557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b="1">
                <a:solidFill>
                  <a:srgbClr val="5F5F5F"/>
                </a:solidFill>
                <a:latin typeface="Tahoma" pitchFamily="34" charset="0"/>
              </a:defRPr>
            </a:lvl1pPr>
            <a:lvl2pPr marL="742950" indent="-285750" eaLnBrk="0" hangingPunct="0"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cs-CZ" altLang="cs-CZ"/>
          </a:p>
        </p:txBody>
      </p:sp>
      <p:sp>
        <p:nvSpPr>
          <p:cNvPr id="3075" name="Rectangle 3"/>
          <p:cNvSpPr>
            <a:spLocks noChangeArrowheads="1"/>
          </p:cNvSpPr>
          <p:nvPr/>
        </p:nvSpPr>
        <p:spPr bwMode="auto">
          <a:xfrm>
            <a:off x="0" y="0"/>
            <a:ext cx="9036050" cy="1412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b="1">
                <a:solidFill>
                  <a:srgbClr val="5F5F5F"/>
                </a:solidFill>
                <a:latin typeface="Tahoma" pitchFamily="34" charset="0"/>
              </a:defRPr>
            </a:lvl1pPr>
            <a:lvl2pPr marL="742950" indent="-285750" eaLnBrk="0" hangingPunct="0"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cs-CZ" altLang="cs-CZ"/>
          </a:p>
        </p:txBody>
      </p:sp>
      <p:sp>
        <p:nvSpPr>
          <p:cNvPr id="3076" name="Rectangle 4"/>
          <p:cNvSpPr>
            <a:spLocks noChangeArrowheads="1"/>
          </p:cNvSpPr>
          <p:nvPr/>
        </p:nvSpPr>
        <p:spPr bwMode="auto">
          <a:xfrm>
            <a:off x="611188" y="476250"/>
            <a:ext cx="2808287" cy="720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b="1">
                <a:solidFill>
                  <a:srgbClr val="5F5F5F"/>
                </a:solidFill>
                <a:latin typeface="Tahoma" pitchFamily="34" charset="0"/>
              </a:defRPr>
            </a:lvl1pPr>
            <a:lvl2pPr marL="742950" indent="-285750" eaLnBrk="0" hangingPunct="0"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cs-CZ" altLang="cs-CZ"/>
          </a:p>
        </p:txBody>
      </p:sp>
      <p:sp>
        <p:nvSpPr>
          <p:cNvPr id="3077" name="Rectangle 7"/>
          <p:cNvSpPr>
            <a:spLocks noGrp="1" noChangeArrowheads="1"/>
          </p:cNvSpPr>
          <p:nvPr>
            <p:ph type="title"/>
          </p:nvPr>
        </p:nvSpPr>
        <p:spPr>
          <a:xfrm>
            <a:off x="916135" y="884064"/>
            <a:ext cx="7311727" cy="646113"/>
          </a:xfrm>
        </p:spPr>
        <p:txBody>
          <a:bodyPr/>
          <a:lstStyle/>
          <a:p>
            <a:pPr eaLnBrk="1" hangingPunct="1"/>
            <a:r>
              <a:rPr lang="cs-CZ" altLang="cs-CZ" sz="2600" dirty="0"/>
              <a:t>Uznatelné náklady</a:t>
            </a: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>
          <a:xfrm>
            <a:off x="427857" y="1282513"/>
            <a:ext cx="8288284" cy="3793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Clr>
                <a:srgbClr val="C4241F"/>
              </a:buClr>
              <a:buFont typeface="Arial" panose="020B0604020202020204" pitchFamily="34" charset="0"/>
              <a:buChar char="•"/>
              <a:defRPr sz="3200" kern="1200">
                <a:solidFill>
                  <a:srgbClr val="57575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Clr>
                <a:srgbClr val="C4241F"/>
              </a:buClr>
              <a:buFont typeface="Arial" panose="020B0604020202020204" pitchFamily="34" charset="0"/>
              <a:buChar char="–"/>
              <a:defRPr sz="2800" kern="1200">
                <a:solidFill>
                  <a:srgbClr val="57575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Clr>
                <a:srgbClr val="C4241F"/>
              </a:buClr>
              <a:buFont typeface="Arial" panose="020B0604020202020204" pitchFamily="34" charset="0"/>
              <a:buChar char="•"/>
              <a:defRPr sz="2400" kern="1200">
                <a:solidFill>
                  <a:srgbClr val="57575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Clr>
                <a:srgbClr val="C4241F"/>
              </a:buClr>
              <a:buFont typeface="Arial" panose="020B0604020202020204" pitchFamily="34" charset="0"/>
              <a:buChar char="–"/>
              <a:defRPr sz="2000" kern="1200">
                <a:solidFill>
                  <a:srgbClr val="57575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Clr>
                <a:srgbClr val="C4241F"/>
              </a:buClr>
              <a:buFont typeface="Arial" panose="020B0604020202020204" pitchFamily="34" charset="0"/>
              <a:buChar char="»"/>
              <a:defRPr sz="2000" kern="1200">
                <a:solidFill>
                  <a:srgbClr val="57575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 fontAlgn="auto">
              <a:spcBef>
                <a:spcPts val="600"/>
              </a:spcBef>
              <a:spcAft>
                <a:spcPts val="1200"/>
              </a:spcAft>
              <a:buSzPct val="95000"/>
              <a:buNone/>
            </a:pPr>
            <a:endParaRPr lang="cs-CZ" altLang="cs-CZ" sz="2000" i="0" dirty="0"/>
          </a:p>
        </p:txBody>
      </p:sp>
      <p:sp>
        <p:nvSpPr>
          <p:cNvPr id="3" name="Obdélník 2"/>
          <p:cNvSpPr/>
          <p:nvPr/>
        </p:nvSpPr>
        <p:spPr>
          <a:xfrm>
            <a:off x="526919" y="1282513"/>
            <a:ext cx="832737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l"/>
            <a:endParaRPr lang="cs-CZ" sz="1600" dirty="0"/>
          </a:p>
          <a:p>
            <a:pPr algn="l"/>
            <a:r>
              <a:rPr lang="cs-CZ" sz="1600" dirty="0"/>
              <a:t> </a:t>
            </a:r>
          </a:p>
          <a:p>
            <a:pPr marL="809381" lvl="1" indent="-342900" algn="l">
              <a:buFont typeface="Arial" panose="020B0604020202020204" pitchFamily="34" charset="0"/>
              <a:buChar char="•"/>
            </a:pPr>
            <a:endParaRPr lang="cs-CZ" sz="1600" i="0" dirty="0">
              <a:solidFill>
                <a:srgbClr val="575756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152400" y="1524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100" b="0" i="0" u="none" strike="noStrike" cap="none" normalizeH="0" baseline="0" dirty="0">
                <a:ln>
                  <a:noFill/>
                </a:ln>
                <a:solidFill>
                  <a:srgbClr val="777777"/>
                </a:solidFill>
                <a:effectLst/>
                <a:latin typeface="Arial" panose="020B0604020202020204" pitchFamily="34" charset="0"/>
              </a:rPr>
              <a:t>Osoby, u nichž služba z oblasti sociálních služeb naplnila svůj účel</a:t>
            </a:r>
            <a:r>
              <a:rPr kumimoji="0" lang="cs-CZ" altLang="cs-CZ" sz="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endParaRPr kumimoji="0" lang="cs-CZ" altLang="cs-CZ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5" name="Rectangle 5"/>
          <p:cNvSpPr txBox="1">
            <a:spLocks noChangeArrowheads="1"/>
          </p:cNvSpPr>
          <p:nvPr/>
        </p:nvSpPr>
        <p:spPr>
          <a:xfrm>
            <a:off x="345158" y="1631763"/>
            <a:ext cx="8426433" cy="4810585"/>
          </a:xfrm>
          <a:prstGeom prst="rect">
            <a:avLst/>
          </a:prstGeom>
        </p:spPr>
        <p:txBody>
          <a:bodyPr lIns="91440" tIns="45720" rIns="91440" bIns="45720" anchor="t"/>
          <a:lstStyle>
            <a:lvl1pPr marL="342900" indent="-342900" algn="l" defTabSz="914400" rtl="0" eaLnBrk="1" latinLnBrk="0" hangingPunct="1">
              <a:spcBef>
                <a:spcPct val="20000"/>
              </a:spcBef>
              <a:buClr>
                <a:srgbClr val="C4241F"/>
              </a:buClr>
              <a:buFont typeface="Arial" panose="020B0604020202020204" pitchFamily="34" charset="0"/>
              <a:buChar char="•"/>
              <a:defRPr sz="3200" kern="1200">
                <a:solidFill>
                  <a:srgbClr val="57575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Clr>
                <a:srgbClr val="C4241F"/>
              </a:buClr>
              <a:buFont typeface="Arial" panose="020B0604020202020204" pitchFamily="34" charset="0"/>
              <a:buChar char="–"/>
              <a:defRPr sz="2800" kern="1200">
                <a:solidFill>
                  <a:srgbClr val="57575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Clr>
                <a:srgbClr val="C4241F"/>
              </a:buClr>
              <a:buFont typeface="Arial" panose="020B0604020202020204" pitchFamily="34" charset="0"/>
              <a:buChar char="•"/>
              <a:defRPr sz="2400" kern="1200">
                <a:solidFill>
                  <a:srgbClr val="57575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Clr>
                <a:srgbClr val="C4241F"/>
              </a:buClr>
              <a:buFont typeface="Arial" panose="020B0604020202020204" pitchFamily="34" charset="0"/>
              <a:buChar char="–"/>
              <a:defRPr sz="2000" kern="1200">
                <a:solidFill>
                  <a:srgbClr val="57575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Clr>
                <a:srgbClr val="C4241F"/>
              </a:buClr>
              <a:buFont typeface="Arial" panose="020B0604020202020204" pitchFamily="34" charset="0"/>
              <a:buChar char="»"/>
              <a:defRPr sz="2000" kern="1200">
                <a:solidFill>
                  <a:srgbClr val="57575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Aft>
                <a:spcPts val="0"/>
              </a:spcAft>
              <a:defRPr/>
            </a:pPr>
            <a:r>
              <a:rPr lang="cs-CZ" sz="2000" i="0" dirty="0">
                <a:solidFill>
                  <a:schemeClr val="tx1"/>
                </a:solidFill>
              </a:rPr>
              <a:t>Uznatelný náklad sociální služby, který lze hradit v rámci dotace z projektu, je náklad, který:</a:t>
            </a:r>
          </a:p>
          <a:p>
            <a:pPr marL="622300" lvl="1"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cs-CZ" sz="200" i="1" dirty="0">
              <a:solidFill>
                <a:schemeClr val="tx1"/>
              </a:solidFill>
            </a:endParaRPr>
          </a:p>
          <a:p>
            <a:pPr marL="622300" lvl="1"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cs-CZ" sz="1800" i="0" dirty="0">
                <a:solidFill>
                  <a:schemeClr val="tx1"/>
                </a:solidFill>
              </a:rPr>
              <a:t>vyhovuje zásadám účelnosti, efektivnosti a hospodárnosti podle zákona č. 320/2011 Sb., o finanční kontrole,</a:t>
            </a:r>
          </a:p>
          <a:p>
            <a:pPr marL="622300" lvl="1"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cs-CZ" sz="1800" i="0" dirty="0">
                <a:solidFill>
                  <a:schemeClr val="tx1"/>
                </a:solidFill>
              </a:rPr>
              <a:t>byl vynaložen v souladu s podmínkami Metodiky,</a:t>
            </a:r>
          </a:p>
          <a:p>
            <a:pPr marL="622300" lvl="1"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cs-CZ" sz="1800" i="0" dirty="0">
                <a:solidFill>
                  <a:schemeClr val="tx1"/>
                </a:solidFill>
              </a:rPr>
              <a:t>vznikl v období realizace sociální služby v rámci projektu, </a:t>
            </a:r>
          </a:p>
          <a:p>
            <a:pPr marL="622300" lvl="1"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cs-CZ" sz="1800" i="0" dirty="0">
                <a:solidFill>
                  <a:schemeClr val="tx1"/>
                </a:solidFill>
                <a:latin typeface="Tahoma"/>
                <a:ea typeface="Tahoma"/>
                <a:cs typeface="Tahoma"/>
              </a:rPr>
              <a:t>byl uhrazen v období realizace sociální služby, nebo časově a věcně souvisí s obdobím realizace sociální služby v rámci projektu a bude uhrazen do 1 měsíce po ukončení poskytování sociální služby v rámci Projektu, nejpozději však do 31. 1. 2028,</a:t>
            </a:r>
          </a:p>
          <a:p>
            <a:pPr marL="622300" lvl="1"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cs-CZ" sz="1800" i="0" dirty="0">
                <a:solidFill>
                  <a:schemeClr val="tx1"/>
                </a:solidFill>
              </a:rPr>
              <a:t>nepřekračuje nákladové limity stanovené ve smlouvě.</a:t>
            </a:r>
          </a:p>
          <a:p>
            <a:pPr fontAlgn="auto">
              <a:spcAft>
                <a:spcPts val="0"/>
              </a:spcAft>
              <a:defRPr/>
            </a:pPr>
            <a:endParaRPr lang="cs-CZ" sz="1800" i="0" dirty="0">
              <a:solidFill>
                <a:schemeClr val="tx1"/>
              </a:solidFill>
            </a:endParaRPr>
          </a:p>
          <a:p>
            <a:pPr marL="285750" lvl="1" algn="just" fontAlgn="auto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cs-CZ" sz="1800" i="0" dirty="0">
                <a:solidFill>
                  <a:schemeClr val="tx1"/>
                </a:solidFill>
                <a:latin typeface="Tahoma"/>
                <a:ea typeface="Tahoma"/>
                <a:cs typeface="Tahoma"/>
              </a:rPr>
              <a:t>Výčet uznatelných a neuznatelných nákladů je uveden v čl. IV odst. 1 a 2 Metodiky, v zásadě je stejný jako v dotačním programu z kapitoly 313.</a:t>
            </a:r>
          </a:p>
          <a:p>
            <a:pPr marL="182245" indent="-182245" fontAlgn="auto">
              <a:spcBef>
                <a:spcPct val="0"/>
              </a:spcBef>
              <a:spcAft>
                <a:spcPts val="600"/>
              </a:spcAft>
              <a:defRPr/>
            </a:pPr>
            <a:endParaRPr lang="cs-CZ" sz="1400" i="0" dirty="0">
              <a:solidFill>
                <a:schemeClr val="tx1"/>
              </a:solidFill>
              <a:latin typeface="+mj-lt"/>
            </a:endParaRPr>
          </a:p>
        </p:txBody>
      </p:sp>
      <p:grpSp>
        <p:nvGrpSpPr>
          <p:cNvPr id="2" name="Skupina 1">
            <a:extLst>
              <a:ext uri="{FF2B5EF4-FFF2-40B4-BE49-F238E27FC236}">
                <a16:creationId xmlns:a16="http://schemas.microsoft.com/office/drawing/2014/main" id="{80BA374E-21B8-D434-801E-91221C84D003}"/>
              </a:ext>
            </a:extLst>
          </p:cNvPr>
          <p:cNvGrpSpPr/>
          <p:nvPr/>
        </p:nvGrpSpPr>
        <p:grpSpPr>
          <a:xfrm>
            <a:off x="311279" y="105645"/>
            <a:ext cx="6489117" cy="742080"/>
            <a:chOff x="0" y="0"/>
            <a:chExt cx="4504055" cy="557530"/>
          </a:xfrm>
        </p:grpSpPr>
        <p:pic>
          <p:nvPicPr>
            <p:cNvPr id="4" name="Picture 20">
              <a:extLst>
                <a:ext uri="{FF2B5EF4-FFF2-40B4-BE49-F238E27FC236}">
                  <a16:creationId xmlns:a16="http://schemas.microsoft.com/office/drawing/2014/main" id="{4F27955D-2491-6188-62FC-A0B78DDC8AAA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930400" y="25400"/>
              <a:ext cx="1459230" cy="4483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5" name="Picture 21">
              <a:extLst>
                <a:ext uri="{FF2B5EF4-FFF2-40B4-BE49-F238E27FC236}">
                  <a16:creationId xmlns:a16="http://schemas.microsoft.com/office/drawing/2014/main" id="{E00211B6-9D44-7E09-1E15-9AC7A65B269A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36950" y="6350"/>
              <a:ext cx="967105" cy="5511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" name="Obrázek 7">
              <a:extLst>
                <a:ext uri="{FF2B5EF4-FFF2-40B4-BE49-F238E27FC236}">
                  <a16:creationId xmlns:a16="http://schemas.microsoft.com/office/drawing/2014/main" id="{CB0DC90D-DD69-2E58-C8F6-6AB2B0465BFD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1689100" cy="505460"/>
            </a:xfrm>
            <a:prstGeom prst="rect">
              <a:avLst/>
            </a:prstGeom>
            <a:noFill/>
            <a:ln>
              <a:noFill/>
            </a:ln>
          </p:spPr>
        </p:pic>
      </p:grpSp>
    </p:spTree>
    <p:extLst>
      <p:ext uri="{BB962C8B-B14F-4D97-AF65-F5344CB8AC3E}">
        <p14:creationId xmlns:p14="http://schemas.microsoft.com/office/powerpoint/2010/main" val="181372809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-53975" y="26672"/>
            <a:ext cx="9144000" cy="1557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b="1">
                <a:solidFill>
                  <a:srgbClr val="5F5F5F"/>
                </a:solidFill>
                <a:latin typeface="Tahoma" pitchFamily="34" charset="0"/>
              </a:defRPr>
            </a:lvl1pPr>
            <a:lvl2pPr marL="742950" indent="-285750" eaLnBrk="0" hangingPunct="0"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cs-CZ" altLang="cs-CZ"/>
          </a:p>
        </p:txBody>
      </p:sp>
      <p:sp>
        <p:nvSpPr>
          <p:cNvPr id="3075" name="Rectangle 3"/>
          <p:cNvSpPr>
            <a:spLocks noChangeArrowheads="1"/>
          </p:cNvSpPr>
          <p:nvPr/>
        </p:nvSpPr>
        <p:spPr bwMode="auto">
          <a:xfrm>
            <a:off x="0" y="0"/>
            <a:ext cx="9036050" cy="1412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b="1">
                <a:solidFill>
                  <a:srgbClr val="5F5F5F"/>
                </a:solidFill>
                <a:latin typeface="Tahoma" pitchFamily="34" charset="0"/>
              </a:defRPr>
            </a:lvl1pPr>
            <a:lvl2pPr marL="742950" indent="-285750" eaLnBrk="0" hangingPunct="0"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cs-CZ" altLang="cs-CZ"/>
          </a:p>
        </p:txBody>
      </p:sp>
      <p:sp>
        <p:nvSpPr>
          <p:cNvPr id="3076" name="Rectangle 4"/>
          <p:cNvSpPr>
            <a:spLocks noChangeArrowheads="1"/>
          </p:cNvSpPr>
          <p:nvPr/>
        </p:nvSpPr>
        <p:spPr bwMode="auto">
          <a:xfrm>
            <a:off x="611188" y="476250"/>
            <a:ext cx="2808287" cy="720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b="1">
                <a:solidFill>
                  <a:srgbClr val="5F5F5F"/>
                </a:solidFill>
                <a:latin typeface="Tahoma" pitchFamily="34" charset="0"/>
              </a:defRPr>
            </a:lvl1pPr>
            <a:lvl2pPr marL="742950" indent="-285750" eaLnBrk="0" hangingPunct="0"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cs-CZ" altLang="cs-CZ"/>
          </a:p>
        </p:txBody>
      </p:sp>
      <p:sp>
        <p:nvSpPr>
          <p:cNvPr id="3077" name="Rectangle 7"/>
          <p:cNvSpPr>
            <a:spLocks noGrp="1" noChangeArrowheads="1"/>
          </p:cNvSpPr>
          <p:nvPr>
            <p:ph type="title"/>
          </p:nvPr>
        </p:nvSpPr>
        <p:spPr>
          <a:xfrm>
            <a:off x="916135" y="686034"/>
            <a:ext cx="7311727" cy="646113"/>
          </a:xfrm>
        </p:spPr>
        <p:txBody>
          <a:bodyPr/>
          <a:lstStyle/>
          <a:p>
            <a:pPr eaLnBrk="1" hangingPunct="1"/>
            <a:r>
              <a:rPr lang="cs-CZ" altLang="cs-CZ" sz="2600" dirty="0"/>
              <a:t>Platební podmínky a vyrovnávací platba</a:t>
            </a: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>
          <a:xfrm>
            <a:off x="427857" y="1282513"/>
            <a:ext cx="8288284" cy="3793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Clr>
                <a:srgbClr val="C4241F"/>
              </a:buClr>
              <a:buFont typeface="Arial" panose="020B0604020202020204" pitchFamily="34" charset="0"/>
              <a:buChar char="•"/>
              <a:defRPr sz="3200" kern="1200">
                <a:solidFill>
                  <a:srgbClr val="57575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Clr>
                <a:srgbClr val="C4241F"/>
              </a:buClr>
              <a:buFont typeface="Arial" panose="020B0604020202020204" pitchFamily="34" charset="0"/>
              <a:buChar char="–"/>
              <a:defRPr sz="2800" kern="1200">
                <a:solidFill>
                  <a:srgbClr val="57575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Clr>
                <a:srgbClr val="C4241F"/>
              </a:buClr>
              <a:buFont typeface="Arial" panose="020B0604020202020204" pitchFamily="34" charset="0"/>
              <a:buChar char="•"/>
              <a:defRPr sz="2400" kern="1200">
                <a:solidFill>
                  <a:srgbClr val="57575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Clr>
                <a:srgbClr val="C4241F"/>
              </a:buClr>
              <a:buFont typeface="Arial" panose="020B0604020202020204" pitchFamily="34" charset="0"/>
              <a:buChar char="–"/>
              <a:defRPr sz="2000" kern="1200">
                <a:solidFill>
                  <a:srgbClr val="57575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Clr>
                <a:srgbClr val="C4241F"/>
              </a:buClr>
              <a:buFont typeface="Arial" panose="020B0604020202020204" pitchFamily="34" charset="0"/>
              <a:buChar char="»"/>
              <a:defRPr sz="2000" kern="1200">
                <a:solidFill>
                  <a:srgbClr val="57575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 fontAlgn="auto">
              <a:spcBef>
                <a:spcPts val="600"/>
              </a:spcBef>
              <a:spcAft>
                <a:spcPts val="1200"/>
              </a:spcAft>
              <a:buSzPct val="95000"/>
              <a:buNone/>
            </a:pPr>
            <a:endParaRPr lang="cs-CZ" altLang="cs-CZ" sz="2000" i="0" dirty="0"/>
          </a:p>
        </p:txBody>
      </p:sp>
      <p:sp>
        <p:nvSpPr>
          <p:cNvPr id="3" name="Obdélník 2"/>
          <p:cNvSpPr/>
          <p:nvPr/>
        </p:nvSpPr>
        <p:spPr>
          <a:xfrm>
            <a:off x="526919" y="1282513"/>
            <a:ext cx="832737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l"/>
            <a:endParaRPr lang="cs-CZ" sz="1600" dirty="0"/>
          </a:p>
          <a:p>
            <a:pPr algn="l"/>
            <a:r>
              <a:rPr lang="cs-CZ" sz="1600" dirty="0"/>
              <a:t> </a:t>
            </a:r>
          </a:p>
          <a:p>
            <a:pPr marL="809381" lvl="1" indent="-342900" algn="l">
              <a:buFont typeface="Arial" panose="020B0604020202020204" pitchFamily="34" charset="0"/>
              <a:buChar char="•"/>
            </a:pPr>
            <a:endParaRPr lang="cs-CZ" sz="1600" i="0" dirty="0">
              <a:solidFill>
                <a:srgbClr val="575756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152400" y="1524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100" b="0" i="0" u="none" strike="noStrike" cap="none" normalizeH="0" baseline="0" dirty="0">
                <a:ln>
                  <a:noFill/>
                </a:ln>
                <a:solidFill>
                  <a:srgbClr val="777777"/>
                </a:solidFill>
                <a:effectLst/>
                <a:latin typeface="Arial" panose="020B0604020202020204" pitchFamily="34" charset="0"/>
              </a:rPr>
              <a:t>Osoby, u nichž služba z oblasti sociálních služeb naplnila svůj účel</a:t>
            </a:r>
            <a:r>
              <a:rPr kumimoji="0" lang="cs-CZ" altLang="cs-CZ" sz="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endParaRPr kumimoji="0" lang="cs-CZ" altLang="cs-CZ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4" name="Rectangle 5"/>
          <p:cNvSpPr txBox="1">
            <a:spLocks noChangeArrowheads="1"/>
          </p:cNvSpPr>
          <p:nvPr/>
        </p:nvSpPr>
        <p:spPr>
          <a:xfrm>
            <a:off x="152400" y="1232665"/>
            <a:ext cx="8449340" cy="5076060"/>
          </a:xfrm>
          <a:prstGeom prst="rect">
            <a:avLst/>
          </a:prstGeom>
        </p:spPr>
        <p:txBody>
          <a:bodyPr lIns="91440" tIns="45720" rIns="91440" bIns="45720" anchor="t"/>
          <a:lstStyle>
            <a:lvl1pPr marL="342900" indent="-342900" algn="l" defTabSz="914400" rtl="0" eaLnBrk="1" latinLnBrk="0" hangingPunct="1">
              <a:spcBef>
                <a:spcPct val="20000"/>
              </a:spcBef>
              <a:buClr>
                <a:srgbClr val="C4241F"/>
              </a:buClr>
              <a:buFont typeface="Arial" panose="020B0604020202020204" pitchFamily="34" charset="0"/>
              <a:buChar char="•"/>
              <a:defRPr sz="3200" kern="1200">
                <a:solidFill>
                  <a:srgbClr val="57575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Clr>
                <a:srgbClr val="C4241F"/>
              </a:buClr>
              <a:buFont typeface="Arial" panose="020B0604020202020204" pitchFamily="34" charset="0"/>
              <a:buChar char="–"/>
              <a:defRPr sz="2800" kern="1200">
                <a:solidFill>
                  <a:srgbClr val="57575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Clr>
                <a:srgbClr val="C4241F"/>
              </a:buClr>
              <a:buFont typeface="Arial" panose="020B0604020202020204" pitchFamily="34" charset="0"/>
              <a:buChar char="•"/>
              <a:defRPr sz="2400" kern="1200">
                <a:solidFill>
                  <a:srgbClr val="57575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Clr>
                <a:srgbClr val="C4241F"/>
              </a:buClr>
              <a:buFont typeface="Arial" panose="020B0604020202020204" pitchFamily="34" charset="0"/>
              <a:buChar char="–"/>
              <a:defRPr sz="2000" kern="1200">
                <a:solidFill>
                  <a:srgbClr val="57575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Clr>
                <a:srgbClr val="C4241F"/>
              </a:buClr>
              <a:buFont typeface="Arial" panose="020B0604020202020204" pitchFamily="34" charset="0"/>
              <a:buChar char="»"/>
              <a:defRPr sz="2000" kern="1200">
                <a:solidFill>
                  <a:srgbClr val="57575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fontAlgn="auto">
              <a:spcAft>
                <a:spcPts val="0"/>
              </a:spcAft>
              <a:buNone/>
              <a:defRPr/>
            </a:pPr>
            <a:endParaRPr lang="cs-CZ" sz="1600" i="0" dirty="0">
              <a:solidFill>
                <a:schemeClr val="tx1"/>
              </a:solidFill>
            </a:endParaRPr>
          </a:p>
          <a:p>
            <a:pPr marL="375920" indent="0" fontAlgn="auto">
              <a:spcAft>
                <a:spcPts val="0"/>
              </a:spcAft>
              <a:buNone/>
              <a:defRPr/>
            </a:pPr>
            <a:r>
              <a:rPr lang="cs-CZ" sz="1800" b="1" i="0" dirty="0">
                <a:solidFill>
                  <a:schemeClr val="tx1"/>
                </a:solidFill>
                <a:latin typeface="Tahoma"/>
                <a:ea typeface="Tahoma"/>
                <a:cs typeface="Tahoma"/>
              </a:rPr>
              <a:t>Další povinnosti poskytovatele sociálních služeb</a:t>
            </a:r>
          </a:p>
          <a:p>
            <a:pPr marL="375920" indent="0">
              <a:spcAft>
                <a:spcPts val="0"/>
              </a:spcAft>
              <a:buNone/>
              <a:defRPr/>
            </a:pPr>
            <a:endParaRPr lang="cs-CZ" sz="1200" b="1" i="0" dirty="0">
              <a:solidFill>
                <a:schemeClr val="tx1"/>
              </a:solidFill>
              <a:latin typeface="Tahoma"/>
              <a:ea typeface="Tahoma"/>
              <a:cs typeface="Tahoma"/>
            </a:endParaRPr>
          </a:p>
          <a:p>
            <a:pPr marL="661670" indent="-285750">
              <a:spcAft>
                <a:spcPts val="0"/>
              </a:spcAft>
              <a:defRPr/>
            </a:pPr>
            <a:r>
              <a:rPr lang="cs-CZ" sz="1800" i="0" dirty="0">
                <a:solidFill>
                  <a:schemeClr val="tx1"/>
                </a:solidFill>
                <a:latin typeface="Tahoma"/>
                <a:ea typeface="Tahoma"/>
                <a:cs typeface="Tahoma"/>
              </a:rPr>
              <a:t>neprodleně, nejpozději však do 10 dnů, informovat Moravskoslezský kraj o všech změnách souvisejících s poskytováním sociální služby či identifikačními údaji příjemce či o změně účtu.</a:t>
            </a:r>
          </a:p>
          <a:p>
            <a:pPr marL="375920" indent="0">
              <a:spcAft>
                <a:spcPts val="0"/>
              </a:spcAft>
              <a:buNone/>
              <a:defRPr/>
            </a:pPr>
            <a:endParaRPr lang="cs-CZ" sz="1800" i="0" dirty="0">
              <a:solidFill>
                <a:schemeClr val="tx1"/>
              </a:solidFill>
              <a:latin typeface="Tahoma"/>
              <a:ea typeface="Tahoma"/>
              <a:cs typeface="Tahoma"/>
            </a:endParaRPr>
          </a:p>
          <a:p>
            <a:pPr marL="661670" indent="-285750">
              <a:spcAft>
                <a:spcPts val="0"/>
              </a:spcAft>
              <a:defRPr/>
            </a:pPr>
            <a:r>
              <a:rPr lang="cs-CZ" sz="1800" i="0" dirty="0">
                <a:solidFill>
                  <a:schemeClr val="tx1"/>
                </a:solidFill>
                <a:latin typeface="Tahoma"/>
                <a:ea typeface="Tahoma"/>
                <a:cs typeface="Tahoma"/>
              </a:rPr>
              <a:t>v případě nutnosti změny indikátorů či nákladových limitů podat řádně odůvodněnou žádost nejpozději </a:t>
            </a:r>
            <a:r>
              <a:rPr lang="cs-CZ" sz="1800" b="1" i="0" dirty="0">
                <a:solidFill>
                  <a:schemeClr val="tx1"/>
                </a:solidFill>
                <a:latin typeface="Tahoma"/>
                <a:ea typeface="Tahoma"/>
                <a:cs typeface="Tahoma"/>
              </a:rPr>
              <a:t>do 31. 10. 2027</a:t>
            </a:r>
          </a:p>
          <a:p>
            <a:pPr marL="375920" indent="0">
              <a:spcAft>
                <a:spcPts val="0"/>
              </a:spcAft>
              <a:buNone/>
              <a:defRPr/>
            </a:pPr>
            <a:endParaRPr lang="cs-CZ" sz="1800" b="1" i="0" dirty="0">
              <a:solidFill>
                <a:schemeClr val="tx1"/>
              </a:solidFill>
            </a:endParaRPr>
          </a:p>
          <a:p>
            <a:pPr marL="375920" indent="0" fontAlgn="auto">
              <a:spcAft>
                <a:spcPts val="0"/>
              </a:spcAft>
              <a:buNone/>
              <a:defRPr/>
            </a:pPr>
            <a:endParaRPr lang="cs-CZ" sz="1200" i="0" dirty="0">
              <a:solidFill>
                <a:schemeClr val="tx1"/>
              </a:solidFill>
              <a:latin typeface="Tahoma"/>
              <a:ea typeface="Tahoma"/>
              <a:cs typeface="Tahoma"/>
            </a:endParaRPr>
          </a:p>
          <a:p>
            <a:pPr marL="375920" indent="0">
              <a:spcAft>
                <a:spcPts val="0"/>
              </a:spcAft>
              <a:buNone/>
              <a:defRPr/>
            </a:pPr>
            <a:r>
              <a:rPr lang="cs-CZ" sz="1400" i="0" dirty="0">
                <a:solidFill>
                  <a:srgbClr val="004289"/>
                </a:solidFill>
                <a:latin typeface="Tahoma"/>
                <a:ea typeface="Tahoma"/>
                <a:cs typeface="Tahoma"/>
              </a:rPr>
              <a:t>     Příloha Metodiky č. 5 – Žádost o změnu závazných ukazatelů pro čerpání dotace</a:t>
            </a:r>
            <a:endParaRPr lang="cs-CZ" dirty="0"/>
          </a:p>
        </p:txBody>
      </p:sp>
      <p:sp>
        <p:nvSpPr>
          <p:cNvPr id="17" name="Zástupný symbol pro obsah 14"/>
          <p:cNvSpPr txBox="1">
            <a:spLocks/>
          </p:cNvSpPr>
          <p:nvPr/>
        </p:nvSpPr>
        <p:spPr>
          <a:xfrm>
            <a:off x="107950" y="1557338"/>
            <a:ext cx="1584325" cy="47513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Clr>
                <a:srgbClr val="C4241F"/>
              </a:buClr>
              <a:buFont typeface="Arial" panose="020B0604020202020204" pitchFamily="34" charset="0"/>
              <a:buChar char="•"/>
              <a:defRPr sz="3200" kern="1200">
                <a:solidFill>
                  <a:srgbClr val="57575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Clr>
                <a:srgbClr val="C4241F"/>
              </a:buClr>
              <a:buFont typeface="Arial" panose="020B0604020202020204" pitchFamily="34" charset="0"/>
              <a:buChar char="–"/>
              <a:defRPr sz="2800" kern="1200">
                <a:solidFill>
                  <a:srgbClr val="57575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Clr>
                <a:srgbClr val="C4241F"/>
              </a:buClr>
              <a:buFont typeface="Arial" panose="020B0604020202020204" pitchFamily="34" charset="0"/>
              <a:buChar char="•"/>
              <a:defRPr sz="2400" kern="1200">
                <a:solidFill>
                  <a:srgbClr val="57575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Clr>
                <a:srgbClr val="C4241F"/>
              </a:buClr>
              <a:buFont typeface="Arial" panose="020B0604020202020204" pitchFamily="34" charset="0"/>
              <a:buChar char="–"/>
              <a:defRPr sz="2000" kern="1200">
                <a:solidFill>
                  <a:srgbClr val="57575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Clr>
                <a:srgbClr val="C4241F"/>
              </a:buClr>
              <a:buFont typeface="Arial" panose="020B0604020202020204" pitchFamily="34" charset="0"/>
              <a:buChar char="»"/>
              <a:defRPr sz="2000" kern="1200">
                <a:solidFill>
                  <a:srgbClr val="57575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fontAlgn="auto">
              <a:spcBef>
                <a:spcPct val="0"/>
              </a:spcBef>
              <a:spcAft>
                <a:spcPts val="600"/>
              </a:spcAft>
              <a:buFontTx/>
              <a:buNone/>
              <a:defRPr/>
            </a:pPr>
            <a:endParaRPr lang="cs-CZ" sz="1500" i="0" dirty="0">
              <a:solidFill>
                <a:schemeClr val="tx1"/>
              </a:solidFill>
            </a:endParaRPr>
          </a:p>
          <a:p>
            <a:pPr marL="0" lvl="1" indent="0" fontAlgn="auto">
              <a:spcBef>
                <a:spcPct val="0"/>
              </a:spcBef>
              <a:spcAft>
                <a:spcPts val="600"/>
              </a:spcAft>
              <a:buFontTx/>
              <a:buNone/>
              <a:defRPr/>
            </a:pPr>
            <a:endParaRPr lang="cs-CZ" sz="1500" b="1" i="0" dirty="0">
              <a:latin typeface="+mn-lt"/>
            </a:endParaRPr>
          </a:p>
          <a:p>
            <a:pPr marL="0" lvl="1" indent="0" fontAlgn="auto">
              <a:spcBef>
                <a:spcPct val="0"/>
              </a:spcBef>
              <a:spcAft>
                <a:spcPts val="600"/>
              </a:spcAft>
              <a:buFontTx/>
              <a:buNone/>
              <a:defRPr/>
            </a:pPr>
            <a:endParaRPr lang="cs-CZ" sz="1500" b="1" i="0" dirty="0">
              <a:latin typeface="+mn-lt"/>
            </a:endParaRPr>
          </a:p>
          <a:p>
            <a:pPr marL="0" lvl="1" indent="0" fontAlgn="auto">
              <a:spcBef>
                <a:spcPct val="0"/>
              </a:spcBef>
              <a:spcAft>
                <a:spcPts val="600"/>
              </a:spcAft>
              <a:buFontTx/>
              <a:buNone/>
              <a:defRPr/>
            </a:pPr>
            <a:endParaRPr lang="cs-CZ" sz="1500" b="1" i="0" dirty="0">
              <a:latin typeface="+mn-lt"/>
            </a:endParaRPr>
          </a:p>
          <a:p>
            <a:pPr marL="0" lvl="1" indent="0" fontAlgn="auto">
              <a:spcBef>
                <a:spcPct val="0"/>
              </a:spcBef>
              <a:spcAft>
                <a:spcPts val="600"/>
              </a:spcAft>
              <a:buFontTx/>
              <a:buNone/>
              <a:defRPr/>
            </a:pPr>
            <a:endParaRPr lang="cs-CZ" sz="1500" b="1" i="0" dirty="0">
              <a:latin typeface="+mn-lt"/>
            </a:endParaRPr>
          </a:p>
          <a:p>
            <a:pPr fontAlgn="auto">
              <a:spcBef>
                <a:spcPct val="0"/>
              </a:spcBef>
              <a:spcAft>
                <a:spcPts val="600"/>
              </a:spcAft>
              <a:buFontTx/>
              <a:buNone/>
              <a:defRPr/>
            </a:pPr>
            <a:endParaRPr lang="cs-CZ" sz="1400" i="0" dirty="0">
              <a:solidFill>
                <a:schemeClr val="tx1"/>
              </a:solidFill>
            </a:endParaRPr>
          </a:p>
        </p:txBody>
      </p:sp>
      <p:grpSp>
        <p:nvGrpSpPr>
          <p:cNvPr id="2" name="Skupina 1">
            <a:extLst>
              <a:ext uri="{FF2B5EF4-FFF2-40B4-BE49-F238E27FC236}">
                <a16:creationId xmlns:a16="http://schemas.microsoft.com/office/drawing/2014/main" id="{9CAD62C0-E370-B9B2-FEE3-215C7B88C8FF}"/>
              </a:ext>
            </a:extLst>
          </p:cNvPr>
          <p:cNvGrpSpPr/>
          <p:nvPr/>
        </p:nvGrpSpPr>
        <p:grpSpPr>
          <a:xfrm>
            <a:off x="311279" y="105645"/>
            <a:ext cx="6489117" cy="742080"/>
            <a:chOff x="0" y="0"/>
            <a:chExt cx="4504055" cy="557530"/>
          </a:xfrm>
        </p:grpSpPr>
        <p:pic>
          <p:nvPicPr>
            <p:cNvPr id="4" name="Picture 20">
              <a:extLst>
                <a:ext uri="{FF2B5EF4-FFF2-40B4-BE49-F238E27FC236}">
                  <a16:creationId xmlns:a16="http://schemas.microsoft.com/office/drawing/2014/main" id="{FE912B90-4219-BE5E-748F-49C385030DAA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930400" y="25400"/>
              <a:ext cx="1459230" cy="4483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5" name="Picture 21">
              <a:extLst>
                <a:ext uri="{FF2B5EF4-FFF2-40B4-BE49-F238E27FC236}">
                  <a16:creationId xmlns:a16="http://schemas.microsoft.com/office/drawing/2014/main" id="{BEA232FC-22C8-F451-414F-486A84904DE7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36950" y="6350"/>
              <a:ext cx="967105" cy="5511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" name="Obrázek 7">
              <a:extLst>
                <a:ext uri="{FF2B5EF4-FFF2-40B4-BE49-F238E27FC236}">
                  <a16:creationId xmlns:a16="http://schemas.microsoft.com/office/drawing/2014/main" id="{B814EDA7-AD98-5866-1DA7-A5F7A03BBF61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1689100" cy="505460"/>
            </a:xfrm>
            <a:prstGeom prst="rect">
              <a:avLst/>
            </a:prstGeom>
            <a:noFill/>
            <a:ln>
              <a:noFill/>
            </a:ln>
          </p:spPr>
        </p:pic>
      </p:grpSp>
    </p:spTree>
    <p:extLst>
      <p:ext uri="{BB962C8B-B14F-4D97-AF65-F5344CB8AC3E}">
        <p14:creationId xmlns:p14="http://schemas.microsoft.com/office/powerpoint/2010/main" val="417818105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-53975" y="26672"/>
            <a:ext cx="9144000" cy="1557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b="1">
                <a:solidFill>
                  <a:srgbClr val="5F5F5F"/>
                </a:solidFill>
                <a:latin typeface="Tahoma" pitchFamily="34" charset="0"/>
              </a:defRPr>
            </a:lvl1pPr>
            <a:lvl2pPr marL="742950" indent="-285750" eaLnBrk="0" hangingPunct="0"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cs-CZ" altLang="cs-CZ"/>
          </a:p>
        </p:txBody>
      </p:sp>
      <p:sp>
        <p:nvSpPr>
          <p:cNvPr id="3075" name="Rectangle 3"/>
          <p:cNvSpPr>
            <a:spLocks noChangeArrowheads="1"/>
          </p:cNvSpPr>
          <p:nvPr/>
        </p:nvSpPr>
        <p:spPr bwMode="auto">
          <a:xfrm>
            <a:off x="0" y="0"/>
            <a:ext cx="9036050" cy="1412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b="1">
                <a:solidFill>
                  <a:srgbClr val="5F5F5F"/>
                </a:solidFill>
                <a:latin typeface="Tahoma" pitchFamily="34" charset="0"/>
              </a:defRPr>
            </a:lvl1pPr>
            <a:lvl2pPr marL="742950" indent="-285750" eaLnBrk="0" hangingPunct="0"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cs-CZ" altLang="cs-CZ"/>
          </a:p>
        </p:txBody>
      </p:sp>
      <p:sp>
        <p:nvSpPr>
          <p:cNvPr id="3076" name="Rectangle 4"/>
          <p:cNvSpPr>
            <a:spLocks noChangeArrowheads="1"/>
          </p:cNvSpPr>
          <p:nvPr/>
        </p:nvSpPr>
        <p:spPr bwMode="auto">
          <a:xfrm>
            <a:off x="611188" y="476250"/>
            <a:ext cx="2808287" cy="720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b="1">
                <a:solidFill>
                  <a:srgbClr val="5F5F5F"/>
                </a:solidFill>
                <a:latin typeface="Tahoma" pitchFamily="34" charset="0"/>
              </a:defRPr>
            </a:lvl1pPr>
            <a:lvl2pPr marL="742950" indent="-285750" eaLnBrk="0" hangingPunct="0"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cs-CZ" altLang="cs-CZ"/>
          </a:p>
        </p:txBody>
      </p:sp>
      <p:sp>
        <p:nvSpPr>
          <p:cNvPr id="3077" name="Rectangle 7"/>
          <p:cNvSpPr>
            <a:spLocks noGrp="1" noChangeArrowheads="1"/>
          </p:cNvSpPr>
          <p:nvPr>
            <p:ph type="title"/>
          </p:nvPr>
        </p:nvSpPr>
        <p:spPr>
          <a:xfrm>
            <a:off x="916135" y="686034"/>
            <a:ext cx="7311727" cy="646113"/>
          </a:xfrm>
        </p:spPr>
        <p:txBody>
          <a:bodyPr/>
          <a:lstStyle/>
          <a:p>
            <a:pPr eaLnBrk="1" hangingPunct="1"/>
            <a:r>
              <a:rPr lang="cs-CZ" altLang="cs-CZ" sz="2600" dirty="0"/>
              <a:t>Kontrola projektu</a:t>
            </a: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>
          <a:xfrm>
            <a:off x="427857" y="1282513"/>
            <a:ext cx="8288284" cy="3793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Clr>
                <a:srgbClr val="C4241F"/>
              </a:buClr>
              <a:buFont typeface="Arial" panose="020B0604020202020204" pitchFamily="34" charset="0"/>
              <a:buChar char="•"/>
              <a:defRPr sz="3200" kern="1200">
                <a:solidFill>
                  <a:srgbClr val="57575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Clr>
                <a:srgbClr val="C4241F"/>
              </a:buClr>
              <a:buFont typeface="Arial" panose="020B0604020202020204" pitchFamily="34" charset="0"/>
              <a:buChar char="–"/>
              <a:defRPr sz="2800" kern="1200">
                <a:solidFill>
                  <a:srgbClr val="57575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Clr>
                <a:srgbClr val="C4241F"/>
              </a:buClr>
              <a:buFont typeface="Arial" panose="020B0604020202020204" pitchFamily="34" charset="0"/>
              <a:buChar char="•"/>
              <a:defRPr sz="2400" kern="1200">
                <a:solidFill>
                  <a:srgbClr val="57575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Clr>
                <a:srgbClr val="C4241F"/>
              </a:buClr>
              <a:buFont typeface="Arial" panose="020B0604020202020204" pitchFamily="34" charset="0"/>
              <a:buChar char="–"/>
              <a:defRPr sz="2000" kern="1200">
                <a:solidFill>
                  <a:srgbClr val="57575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Clr>
                <a:srgbClr val="C4241F"/>
              </a:buClr>
              <a:buFont typeface="Arial" panose="020B0604020202020204" pitchFamily="34" charset="0"/>
              <a:buChar char="»"/>
              <a:defRPr sz="2000" kern="1200">
                <a:solidFill>
                  <a:srgbClr val="57575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 fontAlgn="auto">
              <a:spcBef>
                <a:spcPts val="600"/>
              </a:spcBef>
              <a:spcAft>
                <a:spcPts val="1200"/>
              </a:spcAft>
              <a:buSzPct val="95000"/>
              <a:buNone/>
            </a:pPr>
            <a:endParaRPr lang="cs-CZ" altLang="cs-CZ" sz="2000" i="0" dirty="0"/>
          </a:p>
        </p:txBody>
      </p:sp>
      <p:sp>
        <p:nvSpPr>
          <p:cNvPr id="3" name="Obdélník 2"/>
          <p:cNvSpPr/>
          <p:nvPr/>
        </p:nvSpPr>
        <p:spPr>
          <a:xfrm>
            <a:off x="526919" y="1282513"/>
            <a:ext cx="832737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l"/>
            <a:endParaRPr lang="cs-CZ" sz="1600" dirty="0"/>
          </a:p>
          <a:p>
            <a:pPr algn="l"/>
            <a:r>
              <a:rPr lang="cs-CZ" sz="1600" dirty="0"/>
              <a:t> </a:t>
            </a:r>
          </a:p>
          <a:p>
            <a:pPr marL="809381" lvl="1" indent="-342900" algn="l">
              <a:buFont typeface="Arial" panose="020B0604020202020204" pitchFamily="34" charset="0"/>
              <a:buChar char="•"/>
            </a:pPr>
            <a:endParaRPr lang="cs-CZ" sz="1600" i="0" dirty="0">
              <a:solidFill>
                <a:srgbClr val="575756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152400" y="1524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100" b="0" i="0" u="none" strike="noStrike" cap="none" normalizeH="0" baseline="0" dirty="0">
                <a:ln>
                  <a:noFill/>
                </a:ln>
                <a:solidFill>
                  <a:srgbClr val="777777"/>
                </a:solidFill>
                <a:effectLst/>
                <a:latin typeface="Arial" panose="020B0604020202020204" pitchFamily="34" charset="0"/>
              </a:rPr>
              <a:t>Osoby, u nichž služba z oblasti sociálních služeb naplnila svůj účel</a:t>
            </a:r>
            <a:r>
              <a:rPr kumimoji="0" lang="cs-CZ" altLang="cs-CZ" sz="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endParaRPr kumimoji="0" lang="cs-CZ" altLang="cs-CZ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563804" y="1344750"/>
            <a:ext cx="7664058" cy="5906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eaLnBrk="1" fontAlgn="auto" hangingPunct="1">
              <a:spcBef>
                <a:spcPct val="20000"/>
              </a:spcBef>
              <a:spcAft>
                <a:spcPts val="0"/>
              </a:spcAft>
              <a:buClr>
                <a:srgbClr val="C4241F"/>
              </a:buClr>
              <a:defRPr/>
            </a:pPr>
            <a:r>
              <a:rPr lang="cs-CZ" sz="1800" i="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Kontrola ze strany KÚ MSK – min. 1x za dobu trvání projektu</a:t>
            </a:r>
          </a:p>
          <a:p>
            <a:pPr algn="just" eaLnBrk="1" fontAlgn="auto" hangingPunct="1">
              <a:spcBef>
                <a:spcPct val="20000"/>
              </a:spcBef>
              <a:spcAft>
                <a:spcPts val="0"/>
              </a:spcAft>
              <a:buClr>
                <a:srgbClr val="C4241F"/>
              </a:buClr>
              <a:defRPr/>
            </a:pPr>
            <a:endParaRPr lang="cs-CZ" sz="1800" i="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 eaLnBrk="1" fontAlgn="auto" hangingPunct="1">
              <a:spcBef>
                <a:spcPct val="20000"/>
              </a:spcBef>
              <a:spcAft>
                <a:spcPts val="0"/>
              </a:spcAft>
              <a:buClr>
                <a:srgbClr val="C4241F"/>
              </a:buClr>
              <a:defRPr/>
            </a:pPr>
            <a:r>
              <a:rPr lang="cs-CZ" sz="1800" i="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Předmětem kontroly:</a:t>
            </a:r>
          </a:p>
          <a:p>
            <a:pPr marL="285750" indent="-285750" algn="just" eaLnBrk="1" fontAlgn="auto" hangingPunct="1">
              <a:spcBef>
                <a:spcPct val="20000"/>
              </a:spcBef>
              <a:spcAft>
                <a:spcPts val="0"/>
              </a:spcAft>
              <a:buClr>
                <a:srgbClr val="C4241F"/>
              </a:buClr>
              <a:buFont typeface="Arial" panose="020B0604020202020204" pitchFamily="34" charset="0"/>
              <a:buChar char="•"/>
              <a:defRPr/>
            </a:pPr>
            <a:r>
              <a:rPr lang="cs-CZ" sz="1800" i="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ověření správnosti použití poskytnuté dotace (časové a věcné použití) </a:t>
            </a:r>
          </a:p>
          <a:p>
            <a:pPr marL="285750" indent="-285750" algn="just" eaLnBrk="1" fontAlgn="auto" hangingPunct="1">
              <a:spcBef>
                <a:spcPct val="20000"/>
              </a:spcBef>
              <a:spcAft>
                <a:spcPts val="0"/>
              </a:spcAft>
              <a:buClr>
                <a:srgbClr val="C4241F"/>
              </a:buClr>
              <a:buFont typeface="Arial" panose="020B0604020202020204" pitchFamily="34" charset="0"/>
              <a:buChar char="•"/>
              <a:defRPr/>
            </a:pPr>
            <a:r>
              <a:rPr lang="cs-CZ" sz="1800" i="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soulad se smlouvou</a:t>
            </a:r>
          </a:p>
          <a:p>
            <a:pPr marL="285750" indent="-285750" algn="just" eaLnBrk="1" fontAlgn="auto" hangingPunct="1">
              <a:spcBef>
                <a:spcPct val="20000"/>
              </a:spcBef>
              <a:spcAft>
                <a:spcPts val="0"/>
              </a:spcAft>
              <a:buClr>
                <a:srgbClr val="C4241F"/>
              </a:buClr>
              <a:buFont typeface="Arial" panose="020B0604020202020204" pitchFamily="34" charset="0"/>
              <a:buChar char="•"/>
              <a:defRPr/>
            </a:pPr>
            <a:r>
              <a:rPr lang="cs-CZ" sz="1800" i="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soulad s podmínkami dotačního programu</a:t>
            </a:r>
          </a:p>
          <a:p>
            <a:pPr marL="285750" indent="-285750" algn="just" eaLnBrk="1" fontAlgn="auto" hangingPunct="1">
              <a:spcBef>
                <a:spcPct val="20000"/>
              </a:spcBef>
              <a:spcAft>
                <a:spcPts val="0"/>
              </a:spcAft>
              <a:buClr>
                <a:srgbClr val="C4241F"/>
              </a:buClr>
              <a:buFont typeface="Arial" panose="020B0604020202020204" pitchFamily="34" charset="0"/>
              <a:buChar char="•"/>
              <a:defRPr/>
            </a:pPr>
            <a:r>
              <a:rPr lang="cs-CZ" sz="1800" i="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soulad s metodikou projektu </a:t>
            </a:r>
          </a:p>
          <a:p>
            <a:pPr algn="just" eaLnBrk="1" fontAlgn="auto" hangingPunct="1">
              <a:spcBef>
                <a:spcPct val="20000"/>
              </a:spcBef>
              <a:spcAft>
                <a:spcPts val="0"/>
              </a:spcAft>
              <a:buClr>
                <a:srgbClr val="C4241F"/>
              </a:buClr>
              <a:defRPr/>
            </a:pPr>
            <a:endParaRPr lang="cs-CZ" sz="1800" i="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 eaLnBrk="1" fontAlgn="auto" hangingPunct="1">
              <a:spcBef>
                <a:spcPct val="20000"/>
              </a:spcBef>
              <a:spcAft>
                <a:spcPts val="0"/>
              </a:spcAft>
              <a:buClr>
                <a:srgbClr val="C4241F"/>
              </a:buClr>
              <a:defRPr/>
            </a:pPr>
            <a:r>
              <a:rPr lang="cs-CZ" sz="1800" i="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Probíhá podle zákona o finanční kontrole. </a:t>
            </a:r>
          </a:p>
          <a:p>
            <a:pPr algn="just" eaLnBrk="1" fontAlgn="auto" hangingPunct="1">
              <a:spcBef>
                <a:spcPct val="20000"/>
              </a:spcBef>
              <a:spcAft>
                <a:spcPts val="0"/>
              </a:spcAft>
              <a:buClr>
                <a:srgbClr val="C4241F"/>
              </a:buClr>
              <a:defRPr/>
            </a:pPr>
            <a:r>
              <a:rPr lang="cs-CZ" sz="1800" i="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Realizují ji zástupci odboru kontroly KÚ MSK. </a:t>
            </a:r>
          </a:p>
          <a:p>
            <a:pPr algn="just" eaLnBrk="1" fontAlgn="auto" hangingPunct="1">
              <a:spcBef>
                <a:spcPct val="20000"/>
              </a:spcBef>
              <a:spcAft>
                <a:spcPts val="0"/>
              </a:spcAft>
              <a:buClr>
                <a:srgbClr val="C4241F"/>
              </a:buClr>
              <a:defRPr/>
            </a:pPr>
            <a:endParaRPr lang="cs-CZ" sz="1800" i="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 eaLnBrk="1" fontAlgn="auto" hangingPunct="1">
              <a:spcBef>
                <a:spcPct val="20000"/>
              </a:spcBef>
              <a:spcAft>
                <a:spcPts val="0"/>
              </a:spcAft>
              <a:buClr>
                <a:srgbClr val="C4241F"/>
              </a:buClr>
              <a:defRPr/>
            </a:pPr>
            <a:r>
              <a:rPr lang="cs-CZ" sz="1800" i="0" dirty="0">
                <a:solidFill>
                  <a:srgbClr val="57575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 velkou pravděpodobností můžeme očekávat také kontrolu MPSV, která si vybere nějaký vzorek služeb, které zkontroluje. Budou se zaměřovat pouze na prokázání dodržení úvazků. </a:t>
            </a:r>
          </a:p>
          <a:p>
            <a:pPr algn="just" eaLnBrk="1" fontAlgn="auto" hangingPunct="1">
              <a:spcBef>
                <a:spcPct val="20000"/>
              </a:spcBef>
              <a:spcAft>
                <a:spcPts val="0"/>
              </a:spcAft>
              <a:buClr>
                <a:srgbClr val="C4241F"/>
              </a:buClr>
              <a:defRPr/>
            </a:pPr>
            <a:endParaRPr lang="cs-CZ" sz="1800" i="0" dirty="0">
              <a:solidFill>
                <a:srgbClr val="575756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285750" indent="-285750" algn="just" eaLnBrk="1" fontAlgn="auto" hangingPunct="1">
              <a:spcBef>
                <a:spcPct val="20000"/>
              </a:spcBef>
              <a:spcAft>
                <a:spcPts val="0"/>
              </a:spcAft>
              <a:buClr>
                <a:srgbClr val="C4241F"/>
              </a:buClr>
              <a:buFont typeface="Arial" panose="020B0604020202020204" pitchFamily="34" charset="0"/>
              <a:buChar char="•"/>
              <a:defRPr/>
            </a:pPr>
            <a:endParaRPr lang="cs-CZ" sz="1800" i="0" dirty="0">
              <a:solidFill>
                <a:srgbClr val="575756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285750" indent="-285750" algn="just" eaLnBrk="1" fontAlgn="auto" hangingPunct="1">
              <a:spcBef>
                <a:spcPct val="20000"/>
              </a:spcBef>
              <a:spcAft>
                <a:spcPts val="0"/>
              </a:spcAft>
              <a:buClr>
                <a:srgbClr val="C4241F"/>
              </a:buClr>
              <a:buFont typeface="Arial" panose="020B0604020202020204" pitchFamily="34" charset="0"/>
              <a:buChar char="•"/>
              <a:defRPr/>
            </a:pPr>
            <a:endParaRPr lang="cs-CZ" sz="1800" i="0" dirty="0">
              <a:solidFill>
                <a:srgbClr val="575756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285750" indent="-285750">
              <a:buFontTx/>
              <a:buChar char="-"/>
            </a:pPr>
            <a:endParaRPr lang="cs-CZ" dirty="0"/>
          </a:p>
        </p:txBody>
      </p:sp>
      <p:grpSp>
        <p:nvGrpSpPr>
          <p:cNvPr id="4" name="Skupina 3">
            <a:extLst>
              <a:ext uri="{FF2B5EF4-FFF2-40B4-BE49-F238E27FC236}">
                <a16:creationId xmlns:a16="http://schemas.microsoft.com/office/drawing/2014/main" id="{FA1C3AB5-C25F-DAE3-E350-8D8C2E32D0A5}"/>
              </a:ext>
            </a:extLst>
          </p:cNvPr>
          <p:cNvGrpSpPr/>
          <p:nvPr/>
        </p:nvGrpSpPr>
        <p:grpSpPr>
          <a:xfrm>
            <a:off x="311279" y="105645"/>
            <a:ext cx="6489117" cy="742080"/>
            <a:chOff x="0" y="0"/>
            <a:chExt cx="4504055" cy="557530"/>
          </a:xfrm>
        </p:grpSpPr>
        <p:pic>
          <p:nvPicPr>
            <p:cNvPr id="5" name="Picture 20">
              <a:extLst>
                <a:ext uri="{FF2B5EF4-FFF2-40B4-BE49-F238E27FC236}">
                  <a16:creationId xmlns:a16="http://schemas.microsoft.com/office/drawing/2014/main" id="{F2D7CB90-861C-188C-BEB0-3559AB12C254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930400" y="25400"/>
              <a:ext cx="1459230" cy="4483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" name="Picture 21">
              <a:extLst>
                <a:ext uri="{FF2B5EF4-FFF2-40B4-BE49-F238E27FC236}">
                  <a16:creationId xmlns:a16="http://schemas.microsoft.com/office/drawing/2014/main" id="{68278117-43BB-3FF3-DA85-D40620C141C5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36950" y="6350"/>
              <a:ext cx="967105" cy="5511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9" name="Obrázek 8">
              <a:extLst>
                <a:ext uri="{FF2B5EF4-FFF2-40B4-BE49-F238E27FC236}">
                  <a16:creationId xmlns:a16="http://schemas.microsoft.com/office/drawing/2014/main" id="{C7444A72-83DA-EF6C-8401-81DAB35D5ACF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1689100" cy="505460"/>
            </a:xfrm>
            <a:prstGeom prst="rect">
              <a:avLst/>
            </a:prstGeom>
            <a:noFill/>
            <a:ln>
              <a:noFill/>
            </a:ln>
          </p:spPr>
        </p:pic>
      </p:grpSp>
    </p:spTree>
    <p:extLst>
      <p:ext uri="{BB962C8B-B14F-4D97-AF65-F5344CB8AC3E}">
        <p14:creationId xmlns:p14="http://schemas.microsoft.com/office/powerpoint/2010/main" val="40537250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-107950" y="109855"/>
            <a:ext cx="9144000" cy="1557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b="1">
                <a:solidFill>
                  <a:srgbClr val="5F5F5F"/>
                </a:solidFill>
                <a:latin typeface="Tahoma" pitchFamily="34" charset="0"/>
              </a:defRPr>
            </a:lvl1pPr>
            <a:lvl2pPr marL="742950" indent="-285750" eaLnBrk="0" hangingPunct="0"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cs-CZ" altLang="cs-CZ"/>
          </a:p>
        </p:txBody>
      </p:sp>
      <p:sp>
        <p:nvSpPr>
          <p:cNvPr id="3075" name="Rectangle 3"/>
          <p:cNvSpPr>
            <a:spLocks noChangeArrowheads="1"/>
          </p:cNvSpPr>
          <p:nvPr/>
        </p:nvSpPr>
        <p:spPr bwMode="auto">
          <a:xfrm>
            <a:off x="0" y="0"/>
            <a:ext cx="9036050" cy="1412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b="1">
                <a:solidFill>
                  <a:srgbClr val="5F5F5F"/>
                </a:solidFill>
                <a:latin typeface="Tahoma" pitchFamily="34" charset="0"/>
              </a:defRPr>
            </a:lvl1pPr>
            <a:lvl2pPr marL="742950" indent="-285750" eaLnBrk="0" hangingPunct="0"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cs-CZ" altLang="cs-CZ"/>
          </a:p>
        </p:txBody>
      </p:sp>
      <p:sp>
        <p:nvSpPr>
          <p:cNvPr id="3076" name="Rectangle 4"/>
          <p:cNvSpPr>
            <a:spLocks noChangeArrowheads="1"/>
          </p:cNvSpPr>
          <p:nvPr/>
        </p:nvSpPr>
        <p:spPr bwMode="auto">
          <a:xfrm>
            <a:off x="611188" y="476250"/>
            <a:ext cx="2808287" cy="720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b="1">
                <a:solidFill>
                  <a:srgbClr val="5F5F5F"/>
                </a:solidFill>
                <a:latin typeface="Tahoma" pitchFamily="34" charset="0"/>
              </a:defRPr>
            </a:lvl1pPr>
            <a:lvl2pPr marL="742950" indent="-285750" eaLnBrk="0" hangingPunct="0"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cs-CZ" altLang="cs-CZ"/>
          </a:p>
        </p:txBody>
      </p:sp>
      <p:sp>
        <p:nvSpPr>
          <p:cNvPr id="3077" name="Rectangle 7"/>
          <p:cNvSpPr>
            <a:spLocks noGrp="1" noChangeArrowheads="1"/>
          </p:cNvSpPr>
          <p:nvPr>
            <p:ph type="title"/>
          </p:nvPr>
        </p:nvSpPr>
        <p:spPr>
          <a:xfrm>
            <a:off x="1008062" y="821796"/>
            <a:ext cx="7127875" cy="646113"/>
          </a:xfrm>
        </p:spPr>
        <p:txBody>
          <a:bodyPr/>
          <a:lstStyle/>
          <a:p>
            <a:pPr eaLnBrk="1" hangingPunct="1"/>
            <a:r>
              <a:rPr lang="cs-CZ" altLang="cs-CZ" sz="2600" dirty="0"/>
              <a:t>Projekt Podpora služeb osobní asistence v MSK</a:t>
            </a: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>
          <a:xfrm>
            <a:off x="503392" y="1538053"/>
            <a:ext cx="8311082" cy="47529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Clr>
                <a:srgbClr val="C4241F"/>
              </a:buClr>
              <a:buFont typeface="Arial" panose="020B0604020202020204" pitchFamily="34" charset="0"/>
              <a:buChar char="•"/>
              <a:defRPr sz="3200" kern="1200">
                <a:solidFill>
                  <a:srgbClr val="57575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Clr>
                <a:srgbClr val="C4241F"/>
              </a:buClr>
              <a:buFont typeface="Arial" panose="020B0604020202020204" pitchFamily="34" charset="0"/>
              <a:buChar char="–"/>
              <a:defRPr sz="2800" kern="1200">
                <a:solidFill>
                  <a:srgbClr val="57575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Clr>
                <a:srgbClr val="C4241F"/>
              </a:buClr>
              <a:buFont typeface="Arial" panose="020B0604020202020204" pitchFamily="34" charset="0"/>
              <a:buChar char="•"/>
              <a:defRPr sz="2400" kern="1200">
                <a:solidFill>
                  <a:srgbClr val="57575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Clr>
                <a:srgbClr val="C4241F"/>
              </a:buClr>
              <a:buFont typeface="Arial" panose="020B0604020202020204" pitchFamily="34" charset="0"/>
              <a:buChar char="–"/>
              <a:defRPr sz="2000" kern="1200">
                <a:solidFill>
                  <a:srgbClr val="57575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Clr>
                <a:srgbClr val="C4241F"/>
              </a:buClr>
              <a:buFont typeface="Arial" panose="020B0604020202020204" pitchFamily="34" charset="0"/>
              <a:buChar char="»"/>
              <a:defRPr sz="2000" kern="1200">
                <a:solidFill>
                  <a:srgbClr val="57575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cs-CZ" sz="2000" b="1" i="0" dirty="0">
                <a:solidFill>
                  <a:schemeClr val="tx1"/>
                </a:solidFill>
              </a:rPr>
              <a:t>Operačního program Zaměstnanost plus </a:t>
            </a:r>
          </a:p>
          <a:p>
            <a:pPr marL="0" indent="0">
              <a:buNone/>
            </a:pPr>
            <a:r>
              <a:rPr lang="cs-CZ" sz="2000" b="1" i="0" dirty="0">
                <a:solidFill>
                  <a:schemeClr val="tx1"/>
                </a:solidFill>
              </a:rPr>
              <a:t>- </a:t>
            </a:r>
            <a:r>
              <a:rPr lang="cs-CZ" sz="2000" i="0" dirty="0">
                <a:solidFill>
                  <a:schemeClr val="tx1"/>
                </a:solidFill>
              </a:rPr>
              <a:t>projekt</a:t>
            </a:r>
            <a:r>
              <a:rPr lang="cs-CZ" sz="2000" b="1" i="0" dirty="0">
                <a:solidFill>
                  <a:schemeClr val="tx1"/>
                </a:solidFill>
              </a:rPr>
              <a:t> </a:t>
            </a:r>
            <a:r>
              <a:rPr lang="cs-CZ" sz="2000" i="0" dirty="0">
                <a:solidFill>
                  <a:schemeClr val="tx1"/>
                </a:solidFill>
              </a:rPr>
              <a:t>schválen 2. 5. 2025</a:t>
            </a:r>
          </a:p>
          <a:p>
            <a:pPr marL="0" indent="0">
              <a:buNone/>
            </a:pPr>
            <a:r>
              <a:rPr lang="cs-CZ" sz="900" b="1" i="0" dirty="0">
                <a:solidFill>
                  <a:schemeClr val="tx1"/>
                </a:solidFill>
              </a:rPr>
              <a:t> </a:t>
            </a:r>
            <a:br>
              <a:rPr lang="cs-CZ" sz="2000" b="1" i="0" dirty="0">
                <a:solidFill>
                  <a:schemeClr val="tx1"/>
                </a:solidFill>
              </a:rPr>
            </a:br>
            <a:endParaRPr lang="cs-CZ" sz="2000" b="1" i="0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cs-CZ" sz="2000" b="1" i="0" dirty="0">
                <a:solidFill>
                  <a:schemeClr val="tx1"/>
                </a:solidFill>
              </a:rPr>
              <a:t>Výzva:</a:t>
            </a:r>
            <a:r>
              <a:rPr lang="cs-CZ" sz="2000" i="0" dirty="0">
                <a:solidFill>
                  <a:schemeClr val="tx1"/>
                </a:solidFill>
              </a:rPr>
              <a:t> 03_22_003 - Zajištění dostupnosti sociálních služeb </a:t>
            </a:r>
          </a:p>
          <a:p>
            <a:pPr fontAlgn="auto">
              <a:spcBef>
                <a:spcPts val="600"/>
              </a:spcBef>
              <a:spcAft>
                <a:spcPts val="600"/>
              </a:spcAft>
              <a:buSzPct val="95000"/>
            </a:pPr>
            <a:r>
              <a:rPr lang="cs-CZ" altLang="cs-CZ" sz="2100" i="0" dirty="0">
                <a:solidFill>
                  <a:schemeClr val="tx1"/>
                </a:solidFill>
              </a:rPr>
              <a:t>Dílčí alokace pro MSK - 30 mil. Kč </a:t>
            </a:r>
            <a:r>
              <a:rPr lang="pl-PL" sz="2100" i="0" dirty="0">
                <a:solidFill>
                  <a:schemeClr val="tx1"/>
                </a:solidFill>
              </a:rPr>
              <a:t>pouze na podporu a rozvoj služeb osobní asistence</a:t>
            </a:r>
          </a:p>
          <a:p>
            <a:pPr marL="0" indent="0" fontAlgn="auto">
              <a:spcBef>
                <a:spcPts val="600"/>
              </a:spcBef>
              <a:spcAft>
                <a:spcPts val="600"/>
              </a:spcAft>
              <a:buSzPct val="95000"/>
              <a:buNone/>
            </a:pPr>
            <a:endParaRPr lang="cs-CZ" altLang="cs-CZ" sz="200" i="0" dirty="0">
              <a:solidFill>
                <a:schemeClr val="tx1"/>
              </a:solidFill>
            </a:endParaRPr>
          </a:p>
          <a:p>
            <a:pPr marL="0" indent="0" algn="just" fontAlgn="auto">
              <a:spcBef>
                <a:spcPts val="600"/>
              </a:spcBef>
              <a:spcAft>
                <a:spcPts val="600"/>
              </a:spcAft>
              <a:buSzPct val="95000"/>
              <a:buNone/>
            </a:pPr>
            <a:r>
              <a:rPr lang="cs-CZ" sz="2000" b="1" i="0" dirty="0">
                <a:solidFill>
                  <a:schemeClr val="tx1"/>
                </a:solidFill>
              </a:rPr>
              <a:t>Připravovaný projekt:</a:t>
            </a:r>
            <a:r>
              <a:rPr lang="cs-CZ" sz="2000" i="0" dirty="0">
                <a:solidFill>
                  <a:schemeClr val="tx1"/>
                </a:solidFill>
              </a:rPr>
              <a:t> Podpora služeb osobní asistence v MSK</a:t>
            </a:r>
          </a:p>
          <a:p>
            <a:pPr algn="just" fontAlgn="auto">
              <a:spcBef>
                <a:spcPts val="600"/>
              </a:spcBef>
              <a:spcAft>
                <a:spcPts val="600"/>
              </a:spcAft>
              <a:buSzPct val="95000"/>
            </a:pPr>
            <a:r>
              <a:rPr lang="cs-CZ" altLang="cs-CZ" sz="2000" i="0" dirty="0">
                <a:solidFill>
                  <a:schemeClr val="tx1"/>
                </a:solidFill>
              </a:rPr>
              <a:t>Období realizace projektu 1. 1. 2026 – 30. 6. 2028</a:t>
            </a:r>
          </a:p>
          <a:p>
            <a:pPr lvl="1" algn="just" fontAlgn="auto">
              <a:spcBef>
                <a:spcPts val="600"/>
              </a:spcBef>
              <a:spcAft>
                <a:spcPts val="600"/>
              </a:spcAft>
              <a:buSzPct val="95000"/>
            </a:pPr>
            <a:r>
              <a:rPr lang="cs-CZ" altLang="cs-CZ" sz="1600" i="0" dirty="0">
                <a:solidFill>
                  <a:schemeClr val="tx1"/>
                </a:solidFill>
              </a:rPr>
              <a:t>Poskytování služeb 1. 1. 2026 – 31. 12. 2027</a:t>
            </a:r>
          </a:p>
          <a:p>
            <a:pPr lvl="1" algn="just" fontAlgn="auto">
              <a:spcBef>
                <a:spcPts val="600"/>
              </a:spcBef>
              <a:spcAft>
                <a:spcPts val="600"/>
              </a:spcAft>
              <a:buSzPct val="95000"/>
            </a:pPr>
            <a:r>
              <a:rPr lang="cs-CZ" altLang="cs-CZ" sz="1600" i="0" dirty="0">
                <a:solidFill>
                  <a:schemeClr val="tx1"/>
                </a:solidFill>
              </a:rPr>
              <a:t>Kontrola služeb      1. 2. 2027 – 30. 06. 2028</a:t>
            </a:r>
          </a:p>
          <a:p>
            <a:pPr algn="just" fontAlgn="auto">
              <a:spcBef>
                <a:spcPts val="600"/>
              </a:spcBef>
              <a:spcAft>
                <a:spcPts val="600"/>
              </a:spcAft>
              <a:buSzPct val="95000"/>
            </a:pPr>
            <a:endParaRPr lang="cs-CZ" sz="2100" i="0" dirty="0">
              <a:solidFill>
                <a:schemeClr val="tx1"/>
              </a:solidFill>
            </a:endParaRPr>
          </a:p>
          <a:p>
            <a:pPr algn="just" fontAlgn="auto">
              <a:spcBef>
                <a:spcPts val="600"/>
              </a:spcBef>
              <a:spcAft>
                <a:spcPts val="600"/>
              </a:spcAft>
              <a:buSzPct val="95000"/>
            </a:pPr>
            <a:endParaRPr lang="cs-CZ" altLang="cs-CZ" sz="2100" i="0" dirty="0">
              <a:solidFill>
                <a:schemeClr val="tx1"/>
              </a:solidFill>
            </a:endParaRPr>
          </a:p>
          <a:p>
            <a:endParaRPr lang="cs-CZ" altLang="cs-CZ" sz="2000" i="0" dirty="0">
              <a:solidFill>
                <a:schemeClr val="tx1"/>
              </a:solidFill>
            </a:endParaRPr>
          </a:p>
          <a:p>
            <a:pPr algn="just" fontAlgn="auto">
              <a:spcBef>
                <a:spcPts val="600"/>
              </a:spcBef>
              <a:spcAft>
                <a:spcPts val="600"/>
              </a:spcAft>
              <a:buSzPct val="95000"/>
            </a:pPr>
            <a:endParaRPr lang="cs-CZ" altLang="cs-CZ" sz="2000" i="0" dirty="0">
              <a:solidFill>
                <a:schemeClr val="tx1"/>
              </a:solidFill>
            </a:endParaRPr>
          </a:p>
        </p:txBody>
      </p:sp>
      <p:grpSp>
        <p:nvGrpSpPr>
          <p:cNvPr id="2" name="Skupina 1">
            <a:extLst>
              <a:ext uri="{FF2B5EF4-FFF2-40B4-BE49-F238E27FC236}">
                <a16:creationId xmlns:a16="http://schemas.microsoft.com/office/drawing/2014/main" id="{5E79E4B1-A247-3F90-924A-4B70E53A61DD}"/>
              </a:ext>
            </a:extLst>
          </p:cNvPr>
          <p:cNvGrpSpPr/>
          <p:nvPr/>
        </p:nvGrpSpPr>
        <p:grpSpPr>
          <a:xfrm>
            <a:off x="377954" y="146444"/>
            <a:ext cx="6489117" cy="742080"/>
            <a:chOff x="0" y="0"/>
            <a:chExt cx="4504055" cy="557530"/>
          </a:xfrm>
        </p:grpSpPr>
        <p:pic>
          <p:nvPicPr>
            <p:cNvPr id="3" name="Picture 20">
              <a:extLst>
                <a:ext uri="{FF2B5EF4-FFF2-40B4-BE49-F238E27FC236}">
                  <a16:creationId xmlns:a16="http://schemas.microsoft.com/office/drawing/2014/main" id="{08823D2F-9A81-4508-246E-D01A51684D2D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930400" y="25400"/>
              <a:ext cx="1459230" cy="4483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" name="Picture 21">
              <a:extLst>
                <a:ext uri="{FF2B5EF4-FFF2-40B4-BE49-F238E27FC236}">
                  <a16:creationId xmlns:a16="http://schemas.microsoft.com/office/drawing/2014/main" id="{B5B81121-18BF-7CAC-273C-2E9B8E1ED8B9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36950" y="6350"/>
              <a:ext cx="967105" cy="5511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5" name="Obrázek 4">
              <a:extLst>
                <a:ext uri="{FF2B5EF4-FFF2-40B4-BE49-F238E27FC236}">
                  <a16:creationId xmlns:a16="http://schemas.microsoft.com/office/drawing/2014/main" id="{C8B7EA10-AB79-6633-9C2A-CEF31FD6C01D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1689100" cy="505460"/>
            </a:xfrm>
            <a:prstGeom prst="rect">
              <a:avLst/>
            </a:prstGeom>
            <a:noFill/>
            <a:ln>
              <a:noFill/>
            </a:ln>
          </p:spPr>
        </p:pic>
      </p:grpSp>
    </p:spTree>
    <p:extLst>
      <p:ext uri="{BB962C8B-B14F-4D97-AF65-F5344CB8AC3E}">
        <p14:creationId xmlns:p14="http://schemas.microsoft.com/office/powerpoint/2010/main" val="683481726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-53975" y="26672"/>
            <a:ext cx="9144000" cy="1557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b="1">
                <a:solidFill>
                  <a:srgbClr val="5F5F5F"/>
                </a:solidFill>
                <a:latin typeface="Tahoma" pitchFamily="34" charset="0"/>
              </a:defRPr>
            </a:lvl1pPr>
            <a:lvl2pPr marL="742950" indent="-285750" eaLnBrk="0" hangingPunct="0"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cs-CZ" altLang="cs-CZ"/>
          </a:p>
        </p:txBody>
      </p:sp>
      <p:sp>
        <p:nvSpPr>
          <p:cNvPr id="3075" name="Rectangle 3"/>
          <p:cNvSpPr>
            <a:spLocks noChangeArrowheads="1"/>
          </p:cNvSpPr>
          <p:nvPr/>
        </p:nvSpPr>
        <p:spPr bwMode="auto">
          <a:xfrm>
            <a:off x="0" y="0"/>
            <a:ext cx="9036050" cy="1412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b="1">
                <a:solidFill>
                  <a:srgbClr val="5F5F5F"/>
                </a:solidFill>
                <a:latin typeface="Tahoma" pitchFamily="34" charset="0"/>
              </a:defRPr>
            </a:lvl1pPr>
            <a:lvl2pPr marL="742950" indent="-285750" eaLnBrk="0" hangingPunct="0"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cs-CZ" altLang="cs-CZ"/>
          </a:p>
        </p:txBody>
      </p:sp>
      <p:sp>
        <p:nvSpPr>
          <p:cNvPr id="3076" name="Rectangle 4"/>
          <p:cNvSpPr>
            <a:spLocks noChangeArrowheads="1"/>
          </p:cNvSpPr>
          <p:nvPr/>
        </p:nvSpPr>
        <p:spPr bwMode="auto">
          <a:xfrm>
            <a:off x="611188" y="476250"/>
            <a:ext cx="2808287" cy="720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b="1">
                <a:solidFill>
                  <a:srgbClr val="5F5F5F"/>
                </a:solidFill>
                <a:latin typeface="Tahoma" pitchFamily="34" charset="0"/>
              </a:defRPr>
            </a:lvl1pPr>
            <a:lvl2pPr marL="742950" indent="-285750" eaLnBrk="0" hangingPunct="0"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cs-CZ" altLang="cs-CZ"/>
          </a:p>
        </p:txBody>
      </p:sp>
      <p:sp>
        <p:nvSpPr>
          <p:cNvPr id="3077" name="Rectangle 7"/>
          <p:cNvSpPr>
            <a:spLocks noGrp="1" noChangeArrowheads="1"/>
          </p:cNvSpPr>
          <p:nvPr>
            <p:ph type="title"/>
          </p:nvPr>
        </p:nvSpPr>
        <p:spPr>
          <a:xfrm>
            <a:off x="916135" y="686034"/>
            <a:ext cx="7311727" cy="646113"/>
          </a:xfrm>
        </p:spPr>
        <p:txBody>
          <a:bodyPr/>
          <a:lstStyle/>
          <a:p>
            <a:pPr eaLnBrk="1" hangingPunct="1"/>
            <a:r>
              <a:rPr lang="cs-CZ" altLang="cs-CZ" sz="2600" dirty="0"/>
              <a:t>Kontrola projektu – nejčastější nesrovnalosti</a:t>
            </a: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>
          <a:xfrm>
            <a:off x="427857" y="1282513"/>
            <a:ext cx="8288284" cy="3793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Clr>
                <a:srgbClr val="C4241F"/>
              </a:buClr>
              <a:buFont typeface="Arial" panose="020B0604020202020204" pitchFamily="34" charset="0"/>
              <a:buChar char="•"/>
              <a:defRPr sz="3200" kern="1200">
                <a:solidFill>
                  <a:srgbClr val="57575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Clr>
                <a:srgbClr val="C4241F"/>
              </a:buClr>
              <a:buFont typeface="Arial" panose="020B0604020202020204" pitchFamily="34" charset="0"/>
              <a:buChar char="–"/>
              <a:defRPr sz="2800" kern="1200">
                <a:solidFill>
                  <a:srgbClr val="57575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Clr>
                <a:srgbClr val="C4241F"/>
              </a:buClr>
              <a:buFont typeface="Arial" panose="020B0604020202020204" pitchFamily="34" charset="0"/>
              <a:buChar char="•"/>
              <a:defRPr sz="2400" kern="1200">
                <a:solidFill>
                  <a:srgbClr val="57575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Clr>
                <a:srgbClr val="C4241F"/>
              </a:buClr>
              <a:buFont typeface="Arial" panose="020B0604020202020204" pitchFamily="34" charset="0"/>
              <a:buChar char="–"/>
              <a:defRPr sz="2000" kern="1200">
                <a:solidFill>
                  <a:srgbClr val="57575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Clr>
                <a:srgbClr val="C4241F"/>
              </a:buClr>
              <a:buFont typeface="Arial" panose="020B0604020202020204" pitchFamily="34" charset="0"/>
              <a:buChar char="»"/>
              <a:defRPr sz="2000" kern="1200">
                <a:solidFill>
                  <a:srgbClr val="57575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 fontAlgn="auto">
              <a:spcBef>
                <a:spcPts val="600"/>
              </a:spcBef>
              <a:spcAft>
                <a:spcPts val="1200"/>
              </a:spcAft>
              <a:buSzPct val="95000"/>
              <a:buNone/>
            </a:pPr>
            <a:endParaRPr lang="cs-CZ" altLang="cs-CZ" sz="2000" i="0" dirty="0"/>
          </a:p>
        </p:txBody>
      </p:sp>
      <p:sp>
        <p:nvSpPr>
          <p:cNvPr id="3" name="Obdélník 2"/>
          <p:cNvSpPr/>
          <p:nvPr/>
        </p:nvSpPr>
        <p:spPr>
          <a:xfrm>
            <a:off x="526919" y="1282513"/>
            <a:ext cx="832737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l"/>
            <a:endParaRPr lang="cs-CZ" sz="1600" dirty="0"/>
          </a:p>
          <a:p>
            <a:pPr algn="l"/>
            <a:r>
              <a:rPr lang="cs-CZ" sz="1600" dirty="0"/>
              <a:t> </a:t>
            </a:r>
          </a:p>
          <a:p>
            <a:pPr marL="809381" lvl="1" indent="-342900" algn="l">
              <a:buFont typeface="Arial" panose="020B0604020202020204" pitchFamily="34" charset="0"/>
              <a:buChar char="•"/>
            </a:pPr>
            <a:endParaRPr lang="cs-CZ" sz="1600" i="0" dirty="0">
              <a:solidFill>
                <a:srgbClr val="575756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152400" y="1524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100" b="0" i="0" u="none" strike="noStrike" cap="none" normalizeH="0" baseline="0" dirty="0">
                <a:ln>
                  <a:noFill/>
                </a:ln>
                <a:solidFill>
                  <a:srgbClr val="777777"/>
                </a:solidFill>
                <a:effectLst/>
                <a:latin typeface="Arial" panose="020B0604020202020204" pitchFamily="34" charset="0"/>
              </a:rPr>
              <a:t>Osoby, u nichž služba z oblasti sociálních služeb naplnila svůj účel</a:t>
            </a:r>
            <a:r>
              <a:rPr kumimoji="0" lang="cs-CZ" altLang="cs-CZ" sz="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endParaRPr kumimoji="0" lang="cs-CZ" altLang="cs-CZ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373882" y="1282513"/>
            <a:ext cx="8480407" cy="52694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cs-CZ" sz="1800" i="0" dirty="0"/>
              <a:t> Na sociální službu naúčtován náklad, který náleží jiné sociální službě.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cs-CZ" sz="1800" i="0" dirty="0"/>
              <a:t> Náklad nesouvisí s účelem poskytování sociální služby.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cs-CZ" sz="1800" i="0" dirty="0"/>
              <a:t> Náklad vznikl a byl uhrazen před realizací projektu.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cs-CZ" sz="1800" i="0" dirty="0"/>
              <a:t> Osobní náklady:</a:t>
            </a:r>
          </a:p>
          <a:p>
            <a:pPr marL="752231" lvl="1" indent="-285750" algn="l">
              <a:buFont typeface="Arial" panose="020B0604020202020204" pitchFamily="34" charset="0"/>
              <a:buChar char="•"/>
            </a:pPr>
            <a:r>
              <a:rPr lang="cs-CZ" sz="1800" i="0" dirty="0"/>
              <a:t>u zaměstnanců s dělenými úvazky, tzn., že pracují ve více sociálních službách vykazovat osobní náklady dle příslušného úvazku, např. hrubá mzda 20.000 Kč, úvazek 0,5, do nákladu dané sociální služby zaúčtovat 10.000 Kč,</a:t>
            </a:r>
          </a:p>
          <a:p>
            <a:pPr marL="752231" lvl="1" indent="-285750" algn="l">
              <a:buFont typeface="Arial" panose="020B0604020202020204" pitchFamily="34" charset="0"/>
              <a:buChar char="•"/>
            </a:pPr>
            <a:r>
              <a:rPr lang="cs-CZ" sz="1800" i="0" dirty="0"/>
              <a:t>Zákonné pojištění odpovědnosti zaměstnavatele (Kooperativa), vykazovat pojištění zaměstnanců podle zařazení do přímé péče nebo ostatní,</a:t>
            </a:r>
          </a:p>
          <a:p>
            <a:pPr marL="752231" lvl="1" indent="-285750" algn="l">
              <a:buFont typeface="Arial" panose="020B0604020202020204" pitchFamily="34" charset="0"/>
              <a:buChar char="•"/>
            </a:pPr>
            <a:r>
              <a:rPr lang="cs-CZ" sz="1800" i="0" dirty="0"/>
              <a:t>při kontrole </a:t>
            </a:r>
            <a:r>
              <a:rPr lang="cs-CZ" sz="1800" i="0" u="sng" dirty="0"/>
              <a:t>nevykazovat u zaměstnanců úvazky v přímé a nepřímé péči </a:t>
            </a:r>
            <a:r>
              <a:rPr lang="cs-CZ" sz="1800" b="1" i="0" u="sng" dirty="0"/>
              <a:t>v hodinách</a:t>
            </a:r>
            <a:r>
              <a:rPr lang="cs-CZ" sz="1800" i="0" dirty="0"/>
              <a:t>, ale úvazky ve formátu např. 0,8, zaokrouhleno na 1 desetinné místo</a:t>
            </a:r>
          </a:p>
          <a:p>
            <a:pPr lvl="0" algn="l"/>
            <a:r>
              <a:rPr lang="cs-CZ" sz="1800" b="1" i="0" dirty="0"/>
              <a:t>Doporučení </a:t>
            </a:r>
            <a:r>
              <a:rPr lang="cs-CZ" sz="1800" i="0" dirty="0"/>
              <a:t>– osobní náklady účtovat zvlášť na přímou péči a ostatní.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cs-CZ" i="0" dirty="0"/>
          </a:p>
        </p:txBody>
      </p:sp>
    </p:spTree>
    <p:extLst>
      <p:ext uri="{BB962C8B-B14F-4D97-AF65-F5344CB8AC3E}">
        <p14:creationId xmlns:p14="http://schemas.microsoft.com/office/powerpoint/2010/main" val="1052277126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-53975" y="26672"/>
            <a:ext cx="9144000" cy="1557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b="1">
                <a:solidFill>
                  <a:srgbClr val="5F5F5F"/>
                </a:solidFill>
                <a:latin typeface="Tahoma" pitchFamily="34" charset="0"/>
              </a:defRPr>
            </a:lvl1pPr>
            <a:lvl2pPr marL="742950" indent="-285750" eaLnBrk="0" hangingPunct="0"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cs-CZ" altLang="cs-CZ"/>
          </a:p>
        </p:txBody>
      </p:sp>
      <p:sp>
        <p:nvSpPr>
          <p:cNvPr id="3075" name="Rectangle 3"/>
          <p:cNvSpPr>
            <a:spLocks noChangeArrowheads="1"/>
          </p:cNvSpPr>
          <p:nvPr/>
        </p:nvSpPr>
        <p:spPr bwMode="auto">
          <a:xfrm>
            <a:off x="0" y="0"/>
            <a:ext cx="9036050" cy="1412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b="1">
                <a:solidFill>
                  <a:srgbClr val="5F5F5F"/>
                </a:solidFill>
                <a:latin typeface="Tahoma" pitchFamily="34" charset="0"/>
              </a:defRPr>
            </a:lvl1pPr>
            <a:lvl2pPr marL="742950" indent="-285750" eaLnBrk="0" hangingPunct="0"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cs-CZ" altLang="cs-CZ"/>
          </a:p>
        </p:txBody>
      </p:sp>
      <p:sp>
        <p:nvSpPr>
          <p:cNvPr id="3076" name="Rectangle 4"/>
          <p:cNvSpPr>
            <a:spLocks noChangeArrowheads="1"/>
          </p:cNvSpPr>
          <p:nvPr/>
        </p:nvSpPr>
        <p:spPr bwMode="auto">
          <a:xfrm>
            <a:off x="611188" y="476250"/>
            <a:ext cx="2808287" cy="720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b="1">
                <a:solidFill>
                  <a:srgbClr val="5F5F5F"/>
                </a:solidFill>
                <a:latin typeface="Tahoma" pitchFamily="34" charset="0"/>
              </a:defRPr>
            </a:lvl1pPr>
            <a:lvl2pPr marL="742950" indent="-285750" eaLnBrk="0" hangingPunct="0"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cs-CZ" altLang="cs-CZ"/>
          </a:p>
        </p:txBody>
      </p:sp>
      <p:sp>
        <p:nvSpPr>
          <p:cNvPr id="3077" name="Rectangle 7"/>
          <p:cNvSpPr>
            <a:spLocks noGrp="1" noChangeArrowheads="1"/>
          </p:cNvSpPr>
          <p:nvPr>
            <p:ph type="title"/>
          </p:nvPr>
        </p:nvSpPr>
        <p:spPr>
          <a:xfrm>
            <a:off x="916135" y="686034"/>
            <a:ext cx="7311727" cy="646113"/>
          </a:xfrm>
        </p:spPr>
        <p:txBody>
          <a:bodyPr/>
          <a:lstStyle/>
          <a:p>
            <a:pPr eaLnBrk="1" hangingPunct="1"/>
            <a:r>
              <a:rPr lang="cs-CZ" altLang="cs-CZ" sz="2600" dirty="0"/>
              <a:t>Kontrola projektu – doporučení</a:t>
            </a: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>
          <a:xfrm>
            <a:off x="427857" y="1282513"/>
            <a:ext cx="8288284" cy="3793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Clr>
                <a:srgbClr val="C4241F"/>
              </a:buClr>
              <a:buFont typeface="Arial" panose="020B0604020202020204" pitchFamily="34" charset="0"/>
              <a:buChar char="•"/>
              <a:defRPr sz="3200" kern="1200">
                <a:solidFill>
                  <a:srgbClr val="57575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Clr>
                <a:srgbClr val="C4241F"/>
              </a:buClr>
              <a:buFont typeface="Arial" panose="020B0604020202020204" pitchFamily="34" charset="0"/>
              <a:buChar char="–"/>
              <a:defRPr sz="2800" kern="1200">
                <a:solidFill>
                  <a:srgbClr val="57575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Clr>
                <a:srgbClr val="C4241F"/>
              </a:buClr>
              <a:buFont typeface="Arial" panose="020B0604020202020204" pitchFamily="34" charset="0"/>
              <a:buChar char="•"/>
              <a:defRPr sz="2400" kern="1200">
                <a:solidFill>
                  <a:srgbClr val="57575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Clr>
                <a:srgbClr val="C4241F"/>
              </a:buClr>
              <a:buFont typeface="Arial" panose="020B0604020202020204" pitchFamily="34" charset="0"/>
              <a:buChar char="–"/>
              <a:defRPr sz="2000" kern="1200">
                <a:solidFill>
                  <a:srgbClr val="57575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Clr>
                <a:srgbClr val="C4241F"/>
              </a:buClr>
              <a:buFont typeface="Arial" panose="020B0604020202020204" pitchFamily="34" charset="0"/>
              <a:buChar char="»"/>
              <a:defRPr sz="2000" kern="1200">
                <a:solidFill>
                  <a:srgbClr val="57575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 fontAlgn="auto">
              <a:spcBef>
                <a:spcPts val="600"/>
              </a:spcBef>
              <a:spcAft>
                <a:spcPts val="1200"/>
              </a:spcAft>
              <a:buSzPct val="95000"/>
              <a:buNone/>
            </a:pPr>
            <a:endParaRPr lang="cs-CZ" altLang="cs-CZ" sz="2000" i="0" dirty="0"/>
          </a:p>
        </p:txBody>
      </p:sp>
      <p:sp>
        <p:nvSpPr>
          <p:cNvPr id="3" name="Obdélník 2"/>
          <p:cNvSpPr/>
          <p:nvPr/>
        </p:nvSpPr>
        <p:spPr>
          <a:xfrm>
            <a:off x="526919" y="1282513"/>
            <a:ext cx="832737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l"/>
            <a:endParaRPr lang="cs-CZ" sz="1600" dirty="0"/>
          </a:p>
          <a:p>
            <a:pPr algn="l"/>
            <a:r>
              <a:rPr lang="cs-CZ" sz="1600" dirty="0"/>
              <a:t> </a:t>
            </a:r>
          </a:p>
          <a:p>
            <a:pPr marL="809381" lvl="1" indent="-342900" algn="l">
              <a:buFont typeface="Arial" panose="020B0604020202020204" pitchFamily="34" charset="0"/>
              <a:buChar char="•"/>
            </a:pPr>
            <a:endParaRPr lang="cs-CZ" sz="1600" i="0" dirty="0">
              <a:solidFill>
                <a:srgbClr val="575756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152400" y="1524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100" b="0" i="0" u="none" strike="noStrike" cap="none" normalizeH="0" baseline="0" dirty="0">
                <a:ln>
                  <a:noFill/>
                </a:ln>
                <a:solidFill>
                  <a:srgbClr val="777777"/>
                </a:solidFill>
                <a:effectLst/>
                <a:latin typeface="Arial" panose="020B0604020202020204" pitchFamily="34" charset="0"/>
              </a:rPr>
              <a:t>Osoby, u nichž služba z oblasti sociálních služeb naplnila svůj účel</a:t>
            </a:r>
            <a:r>
              <a:rPr kumimoji="0" lang="cs-CZ" altLang="cs-CZ" sz="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endParaRPr kumimoji="0" lang="cs-CZ" altLang="cs-CZ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563803" y="1344750"/>
            <a:ext cx="7958027" cy="62112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cs-CZ" sz="1800" i="0" dirty="0"/>
              <a:t>Náklady na služby (účet 518) neúčtovat do spotřeby (účet 501) a naopak.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cs-CZ" sz="1800" i="0" dirty="0"/>
              <a:t>Cestovné, školení, vstupní a periodické lékařské prohlídky, pracovní pomůcky – účtovat do nákladů sociální služby pouze náklady pracovníků, kteří pracují na dané sociální službě.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cs-CZ" sz="1800" i="0" dirty="0"/>
              <a:t>Zpracovat interní směrnici - metodiku klíčování nákladů na jednotlivé sociální služby, stanovit klíč podle čeho klíčujete náklady v procentech na jednotlivé sociální služby, např. podle počtu klientů, zaměstnanců, plochy v m</a:t>
            </a:r>
            <a:r>
              <a:rPr lang="cs-CZ" sz="1800" i="0" baseline="30000" dirty="0"/>
              <a:t>2 </a:t>
            </a:r>
            <a:r>
              <a:rPr lang="cs-CZ" sz="1800" i="0" dirty="0"/>
              <a:t>apod.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cs-CZ" sz="1800" i="0" dirty="0"/>
              <a:t>Zpracovat interní směrnici archivace projektu – archivace 10 let, viz Metodika pro projekt.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cs-CZ" sz="1800" i="0" dirty="0"/>
              <a:t>Prémie, odměny – písemné zdůvodnění dle § 134 Zákoníku práce, ve zdůvodnění musí být uveden text „Odměna za úspěšné splnění mimořádného nebo zvlášť významného pracovního úkolu“ podle ustanovení § 134 zákoníku práce. - </a:t>
            </a:r>
            <a:r>
              <a:rPr lang="cs-CZ" sz="18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  <a:t>týká se jen veřejné správy (tj. platů zaměstnanců příspěvkových organizaci, zaměstnanců obcí)</a:t>
            </a:r>
            <a:endParaRPr lang="cs-CZ" sz="1800" i="0" dirty="0"/>
          </a:p>
          <a:p>
            <a:pPr algn="l"/>
            <a:r>
              <a:rPr lang="cs-CZ" sz="1800" i="0" dirty="0"/>
              <a:t> </a:t>
            </a:r>
          </a:p>
          <a:p>
            <a:pPr marL="285750" indent="-285750" algn="l" eaLnBrk="1" fontAlgn="auto" hangingPunct="1">
              <a:spcBef>
                <a:spcPct val="20000"/>
              </a:spcBef>
              <a:spcAft>
                <a:spcPts val="0"/>
              </a:spcAft>
              <a:buClr>
                <a:srgbClr val="C4241F"/>
              </a:buClr>
              <a:buFont typeface="Arial" panose="020B0604020202020204" pitchFamily="34" charset="0"/>
              <a:buChar char="•"/>
              <a:defRPr/>
            </a:pPr>
            <a:endParaRPr lang="cs-CZ" sz="1800" i="0" dirty="0">
              <a:solidFill>
                <a:srgbClr val="575756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285750" indent="-285750" algn="l" eaLnBrk="1" fontAlgn="auto" hangingPunct="1">
              <a:spcBef>
                <a:spcPct val="20000"/>
              </a:spcBef>
              <a:spcAft>
                <a:spcPts val="0"/>
              </a:spcAft>
              <a:buClr>
                <a:srgbClr val="C4241F"/>
              </a:buClr>
              <a:buFont typeface="Arial" panose="020B0604020202020204" pitchFamily="34" charset="0"/>
              <a:buChar char="•"/>
              <a:defRPr/>
            </a:pPr>
            <a:endParaRPr lang="cs-CZ" sz="1800" i="0" dirty="0">
              <a:solidFill>
                <a:srgbClr val="575756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285750" indent="-285750" algn="l">
              <a:buFontTx/>
              <a:buChar char="-"/>
            </a:pPr>
            <a:endParaRPr lang="cs-CZ" i="0" dirty="0"/>
          </a:p>
        </p:txBody>
      </p:sp>
      <p:grpSp>
        <p:nvGrpSpPr>
          <p:cNvPr id="4" name="Skupina 3">
            <a:extLst>
              <a:ext uri="{FF2B5EF4-FFF2-40B4-BE49-F238E27FC236}">
                <a16:creationId xmlns:a16="http://schemas.microsoft.com/office/drawing/2014/main" id="{651F547B-6D90-4E76-DC43-1CDC9E6334E7}"/>
              </a:ext>
            </a:extLst>
          </p:cNvPr>
          <p:cNvGrpSpPr/>
          <p:nvPr/>
        </p:nvGrpSpPr>
        <p:grpSpPr>
          <a:xfrm>
            <a:off x="311279" y="105645"/>
            <a:ext cx="6489117" cy="742080"/>
            <a:chOff x="0" y="0"/>
            <a:chExt cx="4504055" cy="557530"/>
          </a:xfrm>
        </p:grpSpPr>
        <p:pic>
          <p:nvPicPr>
            <p:cNvPr id="5" name="Picture 20">
              <a:extLst>
                <a:ext uri="{FF2B5EF4-FFF2-40B4-BE49-F238E27FC236}">
                  <a16:creationId xmlns:a16="http://schemas.microsoft.com/office/drawing/2014/main" id="{B507C4B0-92CF-081E-56A5-467F72940C23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930400" y="25400"/>
              <a:ext cx="1459230" cy="4483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" name="Picture 21">
              <a:extLst>
                <a:ext uri="{FF2B5EF4-FFF2-40B4-BE49-F238E27FC236}">
                  <a16:creationId xmlns:a16="http://schemas.microsoft.com/office/drawing/2014/main" id="{40B4549F-85B9-F409-E2AE-09FE5753064E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36950" y="6350"/>
              <a:ext cx="967105" cy="5511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9" name="Obrázek 8">
              <a:extLst>
                <a:ext uri="{FF2B5EF4-FFF2-40B4-BE49-F238E27FC236}">
                  <a16:creationId xmlns:a16="http://schemas.microsoft.com/office/drawing/2014/main" id="{E9A21EC2-C5AC-8D59-FAEB-368C374B6CFF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1689100" cy="505460"/>
            </a:xfrm>
            <a:prstGeom prst="rect">
              <a:avLst/>
            </a:prstGeom>
            <a:noFill/>
            <a:ln>
              <a:noFill/>
            </a:ln>
          </p:spPr>
        </p:pic>
      </p:grpSp>
    </p:spTree>
    <p:extLst>
      <p:ext uri="{BB962C8B-B14F-4D97-AF65-F5344CB8AC3E}">
        <p14:creationId xmlns:p14="http://schemas.microsoft.com/office/powerpoint/2010/main" val="3496132962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0" y="135172"/>
            <a:ext cx="9144000" cy="1557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b="1">
                <a:solidFill>
                  <a:srgbClr val="5F5F5F"/>
                </a:solidFill>
                <a:latin typeface="Tahoma" pitchFamily="34" charset="0"/>
              </a:defRPr>
            </a:lvl1pPr>
            <a:lvl2pPr marL="742950" indent="-285750" eaLnBrk="0" hangingPunct="0"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cs-CZ" altLang="cs-CZ"/>
          </a:p>
        </p:txBody>
      </p:sp>
      <p:sp>
        <p:nvSpPr>
          <p:cNvPr id="3075" name="Rectangle 3"/>
          <p:cNvSpPr>
            <a:spLocks noChangeArrowheads="1"/>
          </p:cNvSpPr>
          <p:nvPr/>
        </p:nvSpPr>
        <p:spPr bwMode="auto">
          <a:xfrm>
            <a:off x="0" y="0"/>
            <a:ext cx="9036050" cy="1412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b="1">
                <a:solidFill>
                  <a:srgbClr val="5F5F5F"/>
                </a:solidFill>
                <a:latin typeface="Tahoma" pitchFamily="34" charset="0"/>
              </a:defRPr>
            </a:lvl1pPr>
            <a:lvl2pPr marL="742950" indent="-285750" eaLnBrk="0" hangingPunct="0"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cs-CZ" altLang="cs-CZ"/>
          </a:p>
        </p:txBody>
      </p:sp>
      <p:sp>
        <p:nvSpPr>
          <p:cNvPr id="3076" name="Rectangle 4"/>
          <p:cNvSpPr>
            <a:spLocks noChangeArrowheads="1"/>
          </p:cNvSpPr>
          <p:nvPr/>
        </p:nvSpPr>
        <p:spPr bwMode="auto">
          <a:xfrm>
            <a:off x="611188" y="476250"/>
            <a:ext cx="2808287" cy="720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b="1">
                <a:solidFill>
                  <a:srgbClr val="5F5F5F"/>
                </a:solidFill>
                <a:latin typeface="Tahoma" pitchFamily="34" charset="0"/>
              </a:defRPr>
            </a:lvl1pPr>
            <a:lvl2pPr marL="742950" indent="-285750" eaLnBrk="0" hangingPunct="0"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cs-CZ" altLang="cs-CZ"/>
          </a:p>
        </p:txBody>
      </p:sp>
      <p:sp>
        <p:nvSpPr>
          <p:cNvPr id="3077" name="Rectangle 7"/>
          <p:cNvSpPr>
            <a:spLocks noGrp="1" noChangeArrowheads="1"/>
          </p:cNvSpPr>
          <p:nvPr>
            <p:ph type="title"/>
          </p:nvPr>
        </p:nvSpPr>
        <p:spPr>
          <a:xfrm>
            <a:off x="916136" y="706437"/>
            <a:ext cx="7311727" cy="646113"/>
          </a:xfrm>
        </p:spPr>
        <p:txBody>
          <a:bodyPr/>
          <a:lstStyle/>
          <a:p>
            <a:pPr eaLnBrk="1" hangingPunct="1"/>
            <a:r>
              <a:rPr lang="cs-CZ" altLang="cs-CZ" sz="2600" dirty="0"/>
              <a:t>Ukončení projektu</a:t>
            </a: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>
          <a:xfrm>
            <a:off x="427857" y="1282513"/>
            <a:ext cx="8288284" cy="3793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Clr>
                <a:srgbClr val="C4241F"/>
              </a:buClr>
              <a:buFont typeface="Arial" panose="020B0604020202020204" pitchFamily="34" charset="0"/>
              <a:buChar char="•"/>
              <a:defRPr sz="3200" kern="1200">
                <a:solidFill>
                  <a:srgbClr val="57575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Clr>
                <a:srgbClr val="C4241F"/>
              </a:buClr>
              <a:buFont typeface="Arial" panose="020B0604020202020204" pitchFamily="34" charset="0"/>
              <a:buChar char="–"/>
              <a:defRPr sz="2800" kern="1200">
                <a:solidFill>
                  <a:srgbClr val="57575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Clr>
                <a:srgbClr val="C4241F"/>
              </a:buClr>
              <a:buFont typeface="Arial" panose="020B0604020202020204" pitchFamily="34" charset="0"/>
              <a:buChar char="•"/>
              <a:defRPr sz="2400" kern="1200">
                <a:solidFill>
                  <a:srgbClr val="57575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Clr>
                <a:srgbClr val="C4241F"/>
              </a:buClr>
              <a:buFont typeface="Arial" panose="020B0604020202020204" pitchFamily="34" charset="0"/>
              <a:buChar char="–"/>
              <a:defRPr sz="2000" kern="1200">
                <a:solidFill>
                  <a:srgbClr val="57575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Clr>
                <a:srgbClr val="C4241F"/>
              </a:buClr>
              <a:buFont typeface="Arial" panose="020B0604020202020204" pitchFamily="34" charset="0"/>
              <a:buChar char="»"/>
              <a:defRPr sz="2000" kern="1200">
                <a:solidFill>
                  <a:srgbClr val="57575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 fontAlgn="auto">
              <a:spcBef>
                <a:spcPts val="600"/>
              </a:spcBef>
              <a:spcAft>
                <a:spcPts val="1200"/>
              </a:spcAft>
              <a:buSzPct val="95000"/>
              <a:buNone/>
            </a:pPr>
            <a:endParaRPr lang="cs-CZ" altLang="cs-CZ" sz="2000" i="0" dirty="0"/>
          </a:p>
        </p:txBody>
      </p:sp>
      <p:sp>
        <p:nvSpPr>
          <p:cNvPr id="3" name="Obdélník 2"/>
          <p:cNvSpPr/>
          <p:nvPr/>
        </p:nvSpPr>
        <p:spPr>
          <a:xfrm>
            <a:off x="362873" y="1282513"/>
            <a:ext cx="8563106" cy="58939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cs-CZ" sz="2000" i="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Archivace dokladů a dokumentů 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cs-CZ" sz="2000" i="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finanční doklady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cs-CZ" sz="2000" i="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dokumentace k podpořeným osobám </a:t>
            </a:r>
            <a:br>
              <a:rPr lang="cs-CZ" sz="2000" i="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cs-CZ" sz="2000" i="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(smlouvy, individuální plány a záznamy o průběhu služby, informace o nakládání s osobními údaji)</a:t>
            </a:r>
          </a:p>
          <a:p>
            <a:pPr algn="l"/>
            <a:r>
              <a:rPr lang="cs-CZ" sz="2000" i="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Vše uchovat </a:t>
            </a:r>
            <a:r>
              <a:rPr lang="cs-CZ" sz="2000" b="1" i="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do 31. 12. 2039</a:t>
            </a:r>
            <a:endParaRPr lang="cs-CZ" sz="2000" i="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l"/>
            <a:endParaRPr lang="cs-CZ" sz="2000" i="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l"/>
            <a:r>
              <a:rPr lang="cs-CZ" sz="2000" i="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 případě zániku organizace </a:t>
            </a:r>
          </a:p>
          <a:p>
            <a:pPr marL="342900" lvl="1" indent="-342900" algn="l">
              <a:buFont typeface="Arial" panose="020B0604020202020204" pitchFamily="34" charset="0"/>
              <a:buChar char="•"/>
            </a:pPr>
            <a:r>
              <a:rPr lang="cs-CZ" sz="2000" i="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Pokud dokumenty přebírá nástupnická organizace, dát kraji informaci o změně</a:t>
            </a:r>
          </a:p>
          <a:p>
            <a:pPr marL="342900" lvl="1" indent="-342900" algn="l">
              <a:buFont typeface="Arial" panose="020B0604020202020204" pitchFamily="34" charset="0"/>
              <a:buChar char="•"/>
            </a:pPr>
            <a:r>
              <a:rPr lang="cs-CZ" sz="2000" i="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Pokud úplně zaniká - povinnost předat veškerou dokumentaci kraji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cs-CZ" sz="1800" i="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809381" lvl="1" indent="-342900" algn="l">
              <a:buFont typeface="Arial" panose="020B0604020202020204" pitchFamily="34" charset="0"/>
              <a:buChar char="•"/>
            </a:pPr>
            <a:endParaRPr lang="cs-CZ" sz="2000" i="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809381" lvl="1" indent="-342900" algn="l">
              <a:buFont typeface="Arial" panose="020B0604020202020204" pitchFamily="34" charset="0"/>
              <a:buChar char="•"/>
            </a:pPr>
            <a:endParaRPr lang="cs-CZ" sz="2000" i="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grpSp>
        <p:nvGrpSpPr>
          <p:cNvPr id="2" name="Skupina 1">
            <a:extLst>
              <a:ext uri="{FF2B5EF4-FFF2-40B4-BE49-F238E27FC236}">
                <a16:creationId xmlns:a16="http://schemas.microsoft.com/office/drawing/2014/main" id="{C786155F-B67A-D550-2EB7-976FD88CF6D5}"/>
              </a:ext>
            </a:extLst>
          </p:cNvPr>
          <p:cNvGrpSpPr/>
          <p:nvPr/>
        </p:nvGrpSpPr>
        <p:grpSpPr>
          <a:xfrm>
            <a:off x="311279" y="105645"/>
            <a:ext cx="6489117" cy="742080"/>
            <a:chOff x="0" y="0"/>
            <a:chExt cx="4504055" cy="557530"/>
          </a:xfrm>
        </p:grpSpPr>
        <p:pic>
          <p:nvPicPr>
            <p:cNvPr id="4" name="Picture 20">
              <a:extLst>
                <a:ext uri="{FF2B5EF4-FFF2-40B4-BE49-F238E27FC236}">
                  <a16:creationId xmlns:a16="http://schemas.microsoft.com/office/drawing/2014/main" id="{6A3C6A8C-8092-ED05-320A-1ECFB6EAB06F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930400" y="25400"/>
              <a:ext cx="1459230" cy="4483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5" name="Picture 21">
              <a:extLst>
                <a:ext uri="{FF2B5EF4-FFF2-40B4-BE49-F238E27FC236}">
                  <a16:creationId xmlns:a16="http://schemas.microsoft.com/office/drawing/2014/main" id="{4ED4AA75-0030-AFC9-8BEF-C170458A87EF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36950" y="6350"/>
              <a:ext cx="967105" cy="5511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6" name="Obrázek 5">
              <a:extLst>
                <a:ext uri="{FF2B5EF4-FFF2-40B4-BE49-F238E27FC236}">
                  <a16:creationId xmlns:a16="http://schemas.microsoft.com/office/drawing/2014/main" id="{F6F2865D-CCC8-C4B9-F96B-C6802783853E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1689100" cy="505460"/>
            </a:xfrm>
            <a:prstGeom prst="rect">
              <a:avLst/>
            </a:prstGeom>
            <a:noFill/>
            <a:ln>
              <a:noFill/>
            </a:ln>
          </p:spPr>
        </p:pic>
      </p:grpSp>
    </p:spTree>
    <p:extLst>
      <p:ext uri="{BB962C8B-B14F-4D97-AF65-F5344CB8AC3E}">
        <p14:creationId xmlns:p14="http://schemas.microsoft.com/office/powerpoint/2010/main" val="1355366866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D66CC82-B4E2-1089-7009-657C964C99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1188" y="927046"/>
            <a:ext cx="8220075" cy="546249"/>
          </a:xfrm>
        </p:spPr>
        <p:txBody>
          <a:bodyPr/>
          <a:lstStyle/>
          <a:p>
            <a:r>
              <a:rPr lang="cs-CZ" altLang="cs-CZ" sz="3200" dirty="0"/>
              <a:t>Závěr – shrnutí </a:t>
            </a:r>
            <a:endParaRPr lang="cs-CZ" dirty="0"/>
          </a:p>
        </p:txBody>
      </p:sp>
      <p:sp>
        <p:nvSpPr>
          <p:cNvPr id="3" name="Zástupný symbol pro tabulku 2">
            <a:extLst>
              <a:ext uri="{FF2B5EF4-FFF2-40B4-BE49-F238E27FC236}">
                <a16:creationId xmlns:a16="http://schemas.microsoft.com/office/drawing/2014/main" id="{DFDF4854-2242-F37E-9F33-1761ECA54C45}"/>
              </a:ext>
            </a:extLst>
          </p:cNvPr>
          <p:cNvSpPr>
            <a:spLocks noGrp="1"/>
          </p:cNvSpPr>
          <p:nvPr>
            <p:ph type="tbl" idx="1"/>
          </p:nvPr>
        </p:nvSpPr>
        <p:spPr>
          <a:xfrm>
            <a:off x="663591" y="1552616"/>
            <a:ext cx="8208962" cy="4496799"/>
          </a:xfrm>
        </p:spPr>
        <p:txBody>
          <a:bodyPr>
            <a:normAutofit lnSpcReduction="10000"/>
          </a:bodyPr>
          <a:lstStyle/>
          <a:p>
            <a:r>
              <a:rPr lang="cs-CZ" sz="2000" dirty="0">
                <a:latin typeface="Tahoma"/>
                <a:ea typeface="Tahoma"/>
                <a:cs typeface="Tahoma"/>
              </a:rPr>
              <a:t>p</a:t>
            </a:r>
            <a:r>
              <a:rPr lang="cs-CZ" sz="2000" i="0" dirty="0">
                <a:latin typeface="Tahoma"/>
                <a:ea typeface="Tahoma"/>
                <a:cs typeface="Tahoma"/>
              </a:rPr>
              <a:t>odat </a:t>
            </a:r>
            <a:r>
              <a:rPr lang="cs-CZ" sz="2000" b="1" dirty="0">
                <a:latin typeface="Tahoma"/>
                <a:ea typeface="Tahoma"/>
                <a:cs typeface="Tahoma"/>
              </a:rPr>
              <a:t>Ž</a:t>
            </a:r>
            <a:r>
              <a:rPr lang="cs-CZ" sz="2000" b="1" i="0" dirty="0">
                <a:latin typeface="Tahoma"/>
                <a:ea typeface="Tahoma"/>
                <a:cs typeface="Tahoma"/>
              </a:rPr>
              <a:t>ádost o dotaci </a:t>
            </a:r>
          </a:p>
          <a:p>
            <a:pPr marL="0" indent="0">
              <a:buNone/>
            </a:pPr>
            <a:r>
              <a:rPr lang="cs-CZ" sz="2000" b="1" dirty="0">
                <a:latin typeface="Tahoma"/>
                <a:ea typeface="Tahoma"/>
                <a:cs typeface="Tahoma"/>
              </a:rPr>
              <a:t>	</a:t>
            </a:r>
            <a:r>
              <a:rPr lang="cs-CZ" sz="1800" i="0" dirty="0">
                <a:latin typeface="Tahoma"/>
                <a:ea typeface="Tahoma"/>
                <a:cs typeface="Tahoma"/>
              </a:rPr>
              <a:t>v termínu </a:t>
            </a:r>
            <a:r>
              <a:rPr lang="en-US" sz="1800" b="1" i="0" dirty="0">
                <a:latin typeface="Tahoma"/>
                <a:ea typeface="Tahoma"/>
                <a:cs typeface="Tahoma"/>
              </a:rPr>
              <a:t>od 1</a:t>
            </a:r>
            <a:r>
              <a:rPr lang="cs-CZ" sz="1800" b="1" i="0" dirty="0">
                <a:latin typeface="Tahoma"/>
                <a:ea typeface="Tahoma"/>
                <a:cs typeface="Tahoma"/>
              </a:rPr>
              <a:t>3</a:t>
            </a:r>
            <a:r>
              <a:rPr lang="en-US" sz="1800" b="1" i="0" dirty="0">
                <a:latin typeface="Tahoma"/>
                <a:ea typeface="Tahoma"/>
                <a:cs typeface="Tahoma"/>
              </a:rPr>
              <a:t>. </a:t>
            </a:r>
            <a:r>
              <a:rPr lang="cs-CZ" sz="1800" b="1" i="0" dirty="0">
                <a:latin typeface="Tahoma"/>
                <a:ea typeface="Tahoma"/>
                <a:cs typeface="Tahoma"/>
              </a:rPr>
              <a:t>10</a:t>
            </a:r>
            <a:r>
              <a:rPr lang="en-US" sz="1800" b="1" i="0" dirty="0">
                <a:latin typeface="Tahoma"/>
                <a:ea typeface="Tahoma"/>
                <a:cs typeface="Tahoma"/>
              </a:rPr>
              <a:t>. 202</a:t>
            </a:r>
            <a:r>
              <a:rPr lang="cs-CZ" sz="1800" b="1" i="0" dirty="0">
                <a:latin typeface="Tahoma"/>
                <a:ea typeface="Tahoma"/>
                <a:cs typeface="Tahoma"/>
              </a:rPr>
              <a:t>5</a:t>
            </a:r>
            <a:r>
              <a:rPr lang="en-US" sz="1800" b="1" i="0" dirty="0">
                <a:latin typeface="Tahoma"/>
                <a:ea typeface="Tahoma"/>
                <a:cs typeface="Tahoma"/>
              </a:rPr>
              <a:t> do 2</a:t>
            </a:r>
            <a:r>
              <a:rPr lang="cs-CZ" sz="1800" b="1" i="0" dirty="0">
                <a:latin typeface="Tahoma"/>
                <a:ea typeface="Tahoma"/>
                <a:cs typeface="Tahoma"/>
              </a:rPr>
              <a:t>4</a:t>
            </a:r>
            <a:r>
              <a:rPr lang="en-US" sz="1800" b="1" i="0" dirty="0">
                <a:latin typeface="Tahoma"/>
                <a:ea typeface="Tahoma"/>
                <a:cs typeface="Tahoma"/>
              </a:rPr>
              <a:t>. </a:t>
            </a:r>
            <a:r>
              <a:rPr lang="cs-CZ" sz="1800" b="1" i="0" dirty="0">
                <a:latin typeface="Tahoma"/>
                <a:ea typeface="Tahoma"/>
                <a:cs typeface="Tahoma"/>
              </a:rPr>
              <a:t>10</a:t>
            </a:r>
            <a:r>
              <a:rPr lang="en-US" sz="1800" b="1" i="0" dirty="0">
                <a:latin typeface="Tahoma"/>
                <a:ea typeface="Tahoma"/>
                <a:cs typeface="Tahoma"/>
              </a:rPr>
              <a:t>. 202</a:t>
            </a:r>
            <a:r>
              <a:rPr lang="cs-CZ" sz="1800" b="1" i="0" dirty="0">
                <a:latin typeface="Tahoma"/>
                <a:ea typeface="Tahoma"/>
                <a:cs typeface="Tahoma"/>
              </a:rPr>
              <a:t>5</a:t>
            </a:r>
            <a:r>
              <a:rPr lang="en-US" sz="1800" b="1" i="0" dirty="0">
                <a:latin typeface="Tahoma"/>
                <a:ea typeface="Tahoma"/>
                <a:cs typeface="Tahoma"/>
              </a:rPr>
              <a:t> </a:t>
            </a:r>
            <a:endParaRPr lang="cs-CZ" sz="1800" b="1" i="0" dirty="0">
              <a:latin typeface="Tahoma"/>
              <a:ea typeface="Tahoma"/>
              <a:cs typeface="Tahoma"/>
            </a:endParaRPr>
          </a:p>
          <a:p>
            <a:pPr marL="0" indent="0">
              <a:buNone/>
            </a:pPr>
            <a:r>
              <a:rPr lang="cs-CZ" sz="1800" b="1" dirty="0">
                <a:latin typeface="Tahoma"/>
                <a:ea typeface="Tahoma"/>
                <a:cs typeface="Tahoma"/>
              </a:rPr>
              <a:t>	</a:t>
            </a:r>
            <a:r>
              <a:rPr lang="en-US" sz="1800" i="0" dirty="0" err="1">
                <a:latin typeface="Tahoma"/>
                <a:ea typeface="Tahoma"/>
                <a:cs typeface="Tahoma"/>
              </a:rPr>
              <a:t>prostřednictvím</a:t>
            </a:r>
            <a:r>
              <a:rPr lang="en-US" sz="1800" i="0" dirty="0">
                <a:latin typeface="Tahoma"/>
                <a:ea typeface="Tahoma"/>
                <a:cs typeface="Tahoma"/>
              </a:rPr>
              <a:t> e-</a:t>
            </a:r>
            <a:r>
              <a:rPr lang="en-US" sz="1800" i="0" dirty="0" err="1">
                <a:latin typeface="Tahoma"/>
                <a:ea typeface="Tahoma"/>
                <a:cs typeface="Tahoma"/>
              </a:rPr>
              <a:t>podání</a:t>
            </a:r>
            <a:endParaRPr lang="cs-CZ" sz="1800" i="0" dirty="0">
              <a:latin typeface="Tahoma"/>
              <a:ea typeface="Tahoma"/>
              <a:cs typeface="Tahoma"/>
            </a:endParaRPr>
          </a:p>
          <a:p>
            <a:pPr marL="0" indent="0">
              <a:buNone/>
            </a:pPr>
            <a:endParaRPr lang="en-US" sz="800" i="0" dirty="0">
              <a:latin typeface="Tahoma"/>
              <a:ea typeface="Tahoma"/>
              <a:cs typeface="Tahoma"/>
            </a:endParaRPr>
          </a:p>
          <a:p>
            <a:r>
              <a:rPr lang="cs-CZ" sz="2000" i="0" dirty="0">
                <a:latin typeface="Tahoma"/>
                <a:ea typeface="Tahoma"/>
                <a:cs typeface="Tahoma"/>
              </a:rPr>
              <a:t>p</a:t>
            </a:r>
            <a:r>
              <a:rPr lang="en-US" sz="2000" i="0" dirty="0" err="1">
                <a:latin typeface="Tahoma"/>
                <a:ea typeface="Tahoma"/>
                <a:cs typeface="Tahoma"/>
              </a:rPr>
              <a:t>odat</a:t>
            </a:r>
            <a:r>
              <a:rPr lang="en-US" sz="2000" i="0" dirty="0">
                <a:latin typeface="Tahoma"/>
                <a:ea typeface="Tahoma"/>
                <a:cs typeface="Tahoma"/>
              </a:rPr>
              <a:t> </a:t>
            </a:r>
            <a:r>
              <a:rPr lang="en-US" sz="2000" b="1" i="0" dirty="0" err="1">
                <a:latin typeface="Tahoma"/>
                <a:ea typeface="Tahoma"/>
                <a:cs typeface="Tahoma"/>
              </a:rPr>
              <a:t>Žádost</a:t>
            </a:r>
            <a:r>
              <a:rPr lang="en-US" sz="2000" b="1" i="0" dirty="0">
                <a:latin typeface="Tahoma"/>
                <a:ea typeface="Tahoma"/>
                <a:cs typeface="Tahoma"/>
              </a:rPr>
              <a:t> o </a:t>
            </a:r>
            <a:r>
              <a:rPr lang="en-US" sz="2000" b="1" i="0" dirty="0" err="1">
                <a:latin typeface="Tahoma"/>
                <a:ea typeface="Tahoma"/>
                <a:cs typeface="Tahoma"/>
              </a:rPr>
              <a:t>aktualizaci</a:t>
            </a:r>
            <a:r>
              <a:rPr lang="en-US" sz="2000" i="0" dirty="0">
                <a:latin typeface="Tahoma"/>
                <a:ea typeface="Tahoma"/>
                <a:cs typeface="Tahoma"/>
              </a:rPr>
              <a:t> </a:t>
            </a:r>
            <a:r>
              <a:rPr lang="en-US" sz="2000" i="0" dirty="0" err="1">
                <a:latin typeface="Tahoma"/>
                <a:ea typeface="Tahoma"/>
                <a:cs typeface="Tahoma"/>
              </a:rPr>
              <a:t>Krajské</a:t>
            </a:r>
            <a:r>
              <a:rPr lang="en-US" sz="2000" i="0" dirty="0">
                <a:latin typeface="Tahoma"/>
                <a:ea typeface="Tahoma"/>
                <a:cs typeface="Tahoma"/>
              </a:rPr>
              <a:t> </a:t>
            </a:r>
            <a:r>
              <a:rPr lang="en-US" sz="2000" i="0" dirty="0" err="1">
                <a:latin typeface="Tahoma"/>
                <a:ea typeface="Tahoma"/>
                <a:cs typeface="Tahoma"/>
              </a:rPr>
              <a:t>sítě</a:t>
            </a:r>
            <a:r>
              <a:rPr lang="en-US" sz="2000" i="0" dirty="0">
                <a:latin typeface="Tahoma"/>
                <a:ea typeface="Tahoma"/>
                <a:cs typeface="Tahoma"/>
              </a:rPr>
              <a:t> </a:t>
            </a:r>
            <a:endParaRPr lang="cs-CZ" sz="2000" i="0" dirty="0">
              <a:latin typeface="Tahoma"/>
              <a:ea typeface="Tahoma"/>
              <a:cs typeface="Tahoma"/>
            </a:endParaRPr>
          </a:p>
          <a:p>
            <a:pPr marL="0" indent="0">
              <a:buNone/>
            </a:pPr>
            <a:r>
              <a:rPr lang="cs-CZ" sz="2000" dirty="0">
                <a:latin typeface="Tahoma"/>
                <a:ea typeface="Tahoma"/>
                <a:cs typeface="Tahoma"/>
              </a:rPr>
              <a:t>	</a:t>
            </a:r>
            <a:r>
              <a:rPr lang="cs-CZ" sz="1800" i="0" dirty="0">
                <a:latin typeface="Tahoma"/>
                <a:ea typeface="Tahoma"/>
                <a:cs typeface="Tahoma"/>
              </a:rPr>
              <a:t>v termínu </a:t>
            </a:r>
            <a:r>
              <a:rPr lang="en-US" sz="1800" b="1" i="0" dirty="0">
                <a:latin typeface="Tahoma"/>
                <a:ea typeface="Tahoma"/>
                <a:cs typeface="Tahoma"/>
              </a:rPr>
              <a:t>od 1</a:t>
            </a:r>
            <a:r>
              <a:rPr lang="cs-CZ" sz="1800" b="1" i="0" dirty="0">
                <a:latin typeface="Tahoma"/>
                <a:ea typeface="Tahoma"/>
                <a:cs typeface="Tahoma"/>
              </a:rPr>
              <a:t>3</a:t>
            </a:r>
            <a:r>
              <a:rPr lang="en-US" sz="1800" b="1" i="0" dirty="0">
                <a:latin typeface="Tahoma"/>
                <a:ea typeface="Tahoma"/>
                <a:cs typeface="Tahoma"/>
              </a:rPr>
              <a:t>. </a:t>
            </a:r>
            <a:r>
              <a:rPr lang="cs-CZ" sz="1800" b="1" i="0" dirty="0">
                <a:latin typeface="Tahoma"/>
                <a:ea typeface="Tahoma"/>
                <a:cs typeface="Tahoma"/>
              </a:rPr>
              <a:t>10</a:t>
            </a:r>
            <a:r>
              <a:rPr lang="en-US" sz="1800" b="1" i="0" dirty="0">
                <a:latin typeface="Tahoma"/>
                <a:ea typeface="Tahoma"/>
                <a:cs typeface="Tahoma"/>
              </a:rPr>
              <a:t>. 202</a:t>
            </a:r>
            <a:r>
              <a:rPr lang="cs-CZ" sz="1800" b="1" i="0" dirty="0">
                <a:latin typeface="Tahoma"/>
                <a:ea typeface="Tahoma"/>
                <a:cs typeface="Tahoma"/>
              </a:rPr>
              <a:t>5</a:t>
            </a:r>
            <a:r>
              <a:rPr lang="en-US" sz="1800" b="1" i="0" dirty="0">
                <a:latin typeface="Tahoma"/>
                <a:ea typeface="Tahoma"/>
                <a:cs typeface="Tahoma"/>
              </a:rPr>
              <a:t> do 2</a:t>
            </a:r>
            <a:r>
              <a:rPr lang="cs-CZ" sz="1800" b="1" i="0" dirty="0">
                <a:latin typeface="Tahoma"/>
                <a:ea typeface="Tahoma"/>
                <a:cs typeface="Tahoma"/>
              </a:rPr>
              <a:t>4</a:t>
            </a:r>
            <a:r>
              <a:rPr lang="en-US" sz="1800" b="1" i="0" dirty="0">
                <a:latin typeface="Tahoma"/>
                <a:ea typeface="Tahoma"/>
                <a:cs typeface="Tahoma"/>
              </a:rPr>
              <a:t>. </a:t>
            </a:r>
            <a:r>
              <a:rPr lang="cs-CZ" sz="1800" b="1" i="0" dirty="0">
                <a:latin typeface="Tahoma"/>
                <a:ea typeface="Tahoma"/>
                <a:cs typeface="Tahoma"/>
              </a:rPr>
              <a:t>10</a:t>
            </a:r>
            <a:r>
              <a:rPr lang="en-US" sz="1800" b="1" i="0" dirty="0">
                <a:latin typeface="Tahoma"/>
                <a:ea typeface="Tahoma"/>
                <a:cs typeface="Tahoma"/>
              </a:rPr>
              <a:t>. 202</a:t>
            </a:r>
            <a:r>
              <a:rPr lang="cs-CZ" sz="1800" b="1" i="0" dirty="0">
                <a:latin typeface="Tahoma"/>
                <a:ea typeface="Tahoma"/>
                <a:cs typeface="Tahoma"/>
              </a:rPr>
              <a:t>5</a:t>
            </a:r>
            <a:r>
              <a:rPr lang="en-US" sz="1800" b="1" i="0" dirty="0">
                <a:latin typeface="Tahoma"/>
                <a:ea typeface="Tahoma"/>
                <a:cs typeface="Tahoma"/>
              </a:rPr>
              <a:t> </a:t>
            </a:r>
            <a:endParaRPr lang="cs-CZ" sz="1800" dirty="0">
              <a:highlight>
                <a:srgbClr val="FFFF00"/>
              </a:highlight>
              <a:latin typeface="Tahoma"/>
              <a:ea typeface="Tahoma"/>
              <a:cs typeface="Tahoma"/>
            </a:endParaRPr>
          </a:p>
          <a:p>
            <a:pPr marL="0" lvl="1" indent="0">
              <a:buNone/>
            </a:pPr>
            <a:r>
              <a:rPr lang="cs-CZ" sz="1800" dirty="0">
                <a:latin typeface="Tahoma"/>
                <a:ea typeface="Tahoma"/>
                <a:cs typeface="Tahoma"/>
              </a:rPr>
              <a:t>	</a:t>
            </a:r>
            <a:r>
              <a:rPr lang="en-US" sz="1800" dirty="0">
                <a:latin typeface="Tahoma"/>
                <a:ea typeface="Tahoma"/>
                <a:cs typeface="Tahoma"/>
              </a:rPr>
              <a:t>p</a:t>
            </a:r>
            <a:r>
              <a:rPr lang="cs-CZ" sz="1800" dirty="0" err="1">
                <a:latin typeface="Tahoma"/>
                <a:ea typeface="Tahoma"/>
                <a:cs typeface="Tahoma"/>
              </a:rPr>
              <a:t>rostřednictvím</a:t>
            </a:r>
            <a:r>
              <a:rPr lang="en-US" sz="1800" dirty="0">
                <a:latin typeface="Tahoma"/>
                <a:ea typeface="Tahoma"/>
                <a:cs typeface="Tahoma"/>
              </a:rPr>
              <a:t> IS SS </a:t>
            </a:r>
            <a:r>
              <a:rPr lang="cs-CZ" sz="1800" dirty="0">
                <a:latin typeface="Tahoma"/>
                <a:ea typeface="Tahoma"/>
                <a:cs typeface="Tahoma"/>
              </a:rPr>
              <a:t>+ zaslat do datové schránky!</a:t>
            </a:r>
          </a:p>
          <a:p>
            <a:pPr marL="0" lvl="1" indent="0">
              <a:buNone/>
            </a:pPr>
            <a:r>
              <a:rPr lang="cs-CZ" sz="1800" dirty="0">
                <a:latin typeface="Tahoma"/>
                <a:ea typeface="Tahoma"/>
                <a:cs typeface="Tahoma"/>
              </a:rPr>
              <a:t>	včetně vyjádření ORP (příloha č. 5 dotačního programu)</a:t>
            </a:r>
          </a:p>
          <a:p>
            <a:endParaRPr lang="cs-CZ" sz="800" dirty="0">
              <a:latin typeface="Tahoma"/>
              <a:ea typeface="Tahoma"/>
              <a:cs typeface="Tahoma"/>
            </a:endParaRPr>
          </a:p>
          <a:p>
            <a:r>
              <a:rPr lang="cs-CZ" sz="2000" dirty="0">
                <a:latin typeface="Tahoma"/>
                <a:ea typeface="Tahoma"/>
                <a:cs typeface="Tahoma"/>
              </a:rPr>
              <a:t>p</a:t>
            </a:r>
            <a:r>
              <a:rPr lang="cs-CZ" sz="2000" i="0" dirty="0">
                <a:latin typeface="Tahoma"/>
                <a:ea typeface="Tahoma"/>
                <a:cs typeface="Tahoma"/>
              </a:rPr>
              <a:t>odat </a:t>
            </a:r>
            <a:r>
              <a:rPr lang="cs-CZ" sz="2000" b="1" i="0" dirty="0">
                <a:latin typeface="Tahoma"/>
                <a:ea typeface="Tahoma"/>
                <a:cs typeface="Tahoma"/>
              </a:rPr>
              <a:t>Žádost o dotaci z kapitoly 313</a:t>
            </a:r>
          </a:p>
          <a:p>
            <a:pPr marL="0" indent="0">
              <a:buNone/>
            </a:pPr>
            <a:r>
              <a:rPr lang="cs-CZ" sz="2000" dirty="0">
                <a:latin typeface="Tahoma"/>
                <a:ea typeface="Tahoma"/>
                <a:cs typeface="Tahoma"/>
              </a:rPr>
              <a:t>	</a:t>
            </a:r>
            <a:r>
              <a:rPr lang="cs-CZ" sz="1800" dirty="0">
                <a:latin typeface="Tahoma"/>
                <a:ea typeface="Tahoma"/>
                <a:cs typeface="Tahoma"/>
              </a:rPr>
              <a:t>v termínu od </a:t>
            </a:r>
            <a:r>
              <a:rPr lang="cs-CZ" sz="1800" b="1" dirty="0">
                <a:latin typeface="Tahoma"/>
                <a:ea typeface="Tahoma"/>
                <a:cs typeface="Tahoma"/>
              </a:rPr>
              <a:t>10. 10. 2025 do 31. 10. 2025</a:t>
            </a:r>
          </a:p>
          <a:p>
            <a:pPr marL="0" indent="0">
              <a:buNone/>
            </a:pPr>
            <a:r>
              <a:rPr lang="cs-CZ" sz="1800" b="1" dirty="0">
                <a:latin typeface="Tahoma"/>
                <a:ea typeface="Tahoma"/>
                <a:cs typeface="Tahoma"/>
              </a:rPr>
              <a:t>	</a:t>
            </a:r>
            <a:r>
              <a:rPr lang="cs-CZ" sz="1800" dirty="0">
                <a:latin typeface="Tahoma"/>
                <a:ea typeface="Tahoma"/>
                <a:cs typeface="Tahoma"/>
              </a:rPr>
              <a:t>prostřednictvím </a:t>
            </a:r>
            <a:r>
              <a:rPr lang="cs-CZ" sz="1800" kern="50" dirty="0">
                <a:effectLst/>
                <a:latin typeface="Tahoma" panose="020B0604030504040204" pitchFamily="34" charset="0"/>
                <a:ea typeface="Droid Sans"/>
                <a:cs typeface="Lohit Hindi"/>
              </a:rPr>
              <a:t>internetové aplikace „</a:t>
            </a:r>
            <a:r>
              <a:rPr lang="cs-CZ" sz="1800" kern="50" dirty="0" err="1">
                <a:effectLst/>
                <a:latin typeface="Tahoma" panose="020B0604030504040204" pitchFamily="34" charset="0"/>
                <a:ea typeface="Droid Sans"/>
                <a:cs typeface="Lohit Hindi"/>
              </a:rPr>
              <a:t>OKslužby</a:t>
            </a:r>
            <a:r>
              <a:rPr lang="cs-CZ" sz="1800" kern="50" dirty="0">
                <a:effectLst/>
                <a:latin typeface="Tahoma" panose="020B0604030504040204" pitchFamily="34" charset="0"/>
                <a:ea typeface="Droid Sans"/>
                <a:cs typeface="Lohit Hindi"/>
              </a:rPr>
              <a:t> – poskytovatel“</a:t>
            </a:r>
          </a:p>
          <a:p>
            <a:endParaRPr lang="cs-CZ" sz="800" dirty="0">
              <a:latin typeface="Tahoma"/>
              <a:ea typeface="Tahoma"/>
              <a:cs typeface="Tahoma"/>
            </a:endParaRPr>
          </a:p>
          <a:p>
            <a:r>
              <a:rPr lang="cs-CZ" sz="2000" b="1" dirty="0">
                <a:latin typeface="Tahoma"/>
                <a:ea typeface="Tahoma"/>
                <a:cs typeface="Tahoma"/>
              </a:rPr>
              <a:t>Registr poskytovatelů sociálních služeb</a:t>
            </a:r>
          </a:p>
          <a:p>
            <a:pPr marL="857250" lvl="3" indent="0">
              <a:buNone/>
            </a:pPr>
            <a:r>
              <a:rPr lang="cs-CZ" sz="1800" dirty="0">
                <a:latin typeface="Tahoma"/>
                <a:ea typeface="Tahoma"/>
                <a:cs typeface="Tahoma"/>
              </a:rPr>
              <a:t>oznámit navýšení kapacity v Krajské síti + nové organizační schéma</a:t>
            </a:r>
          </a:p>
        </p:txBody>
      </p:sp>
      <p:grpSp>
        <p:nvGrpSpPr>
          <p:cNvPr id="4" name="Skupina 3">
            <a:extLst>
              <a:ext uri="{FF2B5EF4-FFF2-40B4-BE49-F238E27FC236}">
                <a16:creationId xmlns:a16="http://schemas.microsoft.com/office/drawing/2014/main" id="{F271764D-CBAF-F2B2-93A5-B774D209D25A}"/>
              </a:ext>
            </a:extLst>
          </p:cNvPr>
          <p:cNvGrpSpPr/>
          <p:nvPr/>
        </p:nvGrpSpPr>
        <p:grpSpPr>
          <a:xfrm>
            <a:off x="311279" y="105645"/>
            <a:ext cx="6489117" cy="742080"/>
            <a:chOff x="0" y="0"/>
            <a:chExt cx="4504055" cy="557530"/>
          </a:xfrm>
        </p:grpSpPr>
        <p:pic>
          <p:nvPicPr>
            <p:cNvPr id="5" name="Picture 20">
              <a:extLst>
                <a:ext uri="{FF2B5EF4-FFF2-40B4-BE49-F238E27FC236}">
                  <a16:creationId xmlns:a16="http://schemas.microsoft.com/office/drawing/2014/main" id="{DF428E07-D3B3-A4D4-A610-E5DF9E74BF8B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930400" y="25400"/>
              <a:ext cx="1459230" cy="4483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6" name="Picture 21">
              <a:extLst>
                <a:ext uri="{FF2B5EF4-FFF2-40B4-BE49-F238E27FC236}">
                  <a16:creationId xmlns:a16="http://schemas.microsoft.com/office/drawing/2014/main" id="{7B8ADACD-24D1-0382-4E2A-EFCE04E52DE8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36950" y="6350"/>
              <a:ext cx="967105" cy="5511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" name="Obrázek 6">
              <a:extLst>
                <a:ext uri="{FF2B5EF4-FFF2-40B4-BE49-F238E27FC236}">
                  <a16:creationId xmlns:a16="http://schemas.microsoft.com/office/drawing/2014/main" id="{1FD253F6-B9FA-66B1-167D-EF0D4CBEE70A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1689100" cy="505460"/>
            </a:xfrm>
            <a:prstGeom prst="rect">
              <a:avLst/>
            </a:prstGeom>
            <a:noFill/>
            <a:ln>
              <a:noFill/>
            </a:ln>
          </p:spPr>
        </p:pic>
      </p:grpSp>
    </p:spTree>
    <p:extLst>
      <p:ext uri="{BB962C8B-B14F-4D97-AF65-F5344CB8AC3E}">
        <p14:creationId xmlns:p14="http://schemas.microsoft.com/office/powerpoint/2010/main" val="3450183129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778129" y="2299022"/>
            <a:ext cx="6767623" cy="2131489"/>
          </a:xfrm>
        </p:spPr>
        <p:txBody>
          <a:bodyPr>
            <a:normAutofit fontScale="90000"/>
          </a:bodyPr>
          <a:lstStyle/>
          <a:p>
            <a:br>
              <a:rPr lang="cs-CZ" sz="3200" dirty="0"/>
            </a:br>
            <a:r>
              <a:rPr lang="cs-CZ" sz="3200" dirty="0"/>
              <a:t>           Děkujeme za pozornost</a:t>
            </a:r>
            <a:br>
              <a:rPr lang="cs-CZ" sz="3200" dirty="0"/>
            </a:br>
            <a:br>
              <a:rPr lang="cs-CZ" sz="3200" dirty="0"/>
            </a:br>
            <a:br>
              <a:rPr lang="cs-CZ" sz="3200" dirty="0"/>
            </a:br>
            <a:endParaRPr lang="cs-CZ" sz="1300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sz="quarter" idx="13"/>
          </p:nvPr>
        </p:nvSpPr>
        <p:spPr/>
        <p:txBody>
          <a:bodyPr vert="horz" lIns="91440" tIns="45720" rIns="91440" bIns="45720" rtlCol="0" anchor="t">
            <a:noAutofit/>
          </a:bodyPr>
          <a:lstStyle/>
          <a:p>
            <a:r>
              <a:rPr lang="cs-CZ" dirty="0">
                <a:latin typeface="Tahoma"/>
                <a:ea typeface="Tahoma"/>
                <a:cs typeface="Tahoma"/>
              </a:rPr>
              <a:t>20.6.2022</a:t>
            </a:r>
            <a:endParaRPr lang="cs-CZ" dirty="0"/>
          </a:p>
          <a:p>
            <a:endParaRPr lang="cs-CZ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cs-CZ" dirty="0"/>
              <a:t>Kateřina Rusková</a:t>
            </a:r>
          </a:p>
          <a:p>
            <a:r>
              <a:rPr lang="cs-CZ" dirty="0"/>
              <a:t>Pavla Vránová</a:t>
            </a:r>
          </a:p>
        </p:txBody>
      </p:sp>
      <p:sp>
        <p:nvSpPr>
          <p:cNvPr id="8" name="Obdélník 7"/>
          <p:cNvSpPr/>
          <p:nvPr/>
        </p:nvSpPr>
        <p:spPr>
          <a:xfrm>
            <a:off x="1959104" y="5118755"/>
            <a:ext cx="2075568" cy="113121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grpSp>
        <p:nvGrpSpPr>
          <p:cNvPr id="9" name="Skupina 8">
            <a:extLst>
              <a:ext uri="{FF2B5EF4-FFF2-40B4-BE49-F238E27FC236}">
                <a16:creationId xmlns:a16="http://schemas.microsoft.com/office/drawing/2014/main" id="{E9C2792F-749A-4100-AE22-65100D5898D9}"/>
              </a:ext>
            </a:extLst>
          </p:cNvPr>
          <p:cNvGrpSpPr/>
          <p:nvPr/>
        </p:nvGrpSpPr>
        <p:grpSpPr>
          <a:xfrm>
            <a:off x="1959104" y="4167162"/>
            <a:ext cx="6489117" cy="742080"/>
            <a:chOff x="0" y="0"/>
            <a:chExt cx="4504055" cy="557530"/>
          </a:xfrm>
        </p:grpSpPr>
        <p:pic>
          <p:nvPicPr>
            <p:cNvPr id="10" name="Picture 20">
              <a:extLst>
                <a:ext uri="{FF2B5EF4-FFF2-40B4-BE49-F238E27FC236}">
                  <a16:creationId xmlns:a16="http://schemas.microsoft.com/office/drawing/2014/main" id="{B2266B15-31A4-4E1F-92CD-DDC3207E51B2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930400" y="25400"/>
              <a:ext cx="1459230" cy="4483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1" name="Picture 21">
              <a:extLst>
                <a:ext uri="{FF2B5EF4-FFF2-40B4-BE49-F238E27FC236}">
                  <a16:creationId xmlns:a16="http://schemas.microsoft.com/office/drawing/2014/main" id="{50BA37C6-37AC-4548-A3D2-7EB9973EF450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36950" y="6350"/>
              <a:ext cx="967105" cy="5511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2" name="Obrázek 11">
              <a:extLst>
                <a:ext uri="{FF2B5EF4-FFF2-40B4-BE49-F238E27FC236}">
                  <a16:creationId xmlns:a16="http://schemas.microsoft.com/office/drawing/2014/main" id="{EAD6AF76-DF85-47A2-B637-F8824470A1C6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1689100" cy="505460"/>
            </a:xfrm>
            <a:prstGeom prst="rect">
              <a:avLst/>
            </a:prstGeom>
            <a:noFill/>
            <a:ln>
              <a:noFill/>
            </a:ln>
          </p:spPr>
        </p:pic>
      </p:grpSp>
    </p:spTree>
    <p:extLst>
      <p:ext uri="{BB962C8B-B14F-4D97-AF65-F5344CB8AC3E}">
        <p14:creationId xmlns:p14="http://schemas.microsoft.com/office/powerpoint/2010/main" val="36851200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0" y="135172"/>
            <a:ext cx="9144000" cy="1557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b="1">
                <a:solidFill>
                  <a:srgbClr val="5F5F5F"/>
                </a:solidFill>
                <a:latin typeface="Tahoma" pitchFamily="34" charset="0"/>
              </a:defRPr>
            </a:lvl1pPr>
            <a:lvl2pPr marL="742950" indent="-285750" eaLnBrk="0" hangingPunct="0"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cs-CZ" altLang="cs-CZ"/>
          </a:p>
        </p:txBody>
      </p:sp>
      <p:sp>
        <p:nvSpPr>
          <p:cNvPr id="3075" name="Rectangle 3"/>
          <p:cNvSpPr>
            <a:spLocks noChangeArrowheads="1"/>
          </p:cNvSpPr>
          <p:nvPr/>
        </p:nvSpPr>
        <p:spPr bwMode="auto">
          <a:xfrm>
            <a:off x="0" y="0"/>
            <a:ext cx="9036050" cy="1412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b="1">
                <a:solidFill>
                  <a:srgbClr val="5F5F5F"/>
                </a:solidFill>
                <a:latin typeface="Tahoma" pitchFamily="34" charset="0"/>
              </a:defRPr>
            </a:lvl1pPr>
            <a:lvl2pPr marL="742950" indent="-285750" eaLnBrk="0" hangingPunct="0"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cs-CZ" altLang="cs-CZ"/>
          </a:p>
        </p:txBody>
      </p:sp>
      <p:sp>
        <p:nvSpPr>
          <p:cNvPr id="3076" name="Rectangle 4"/>
          <p:cNvSpPr>
            <a:spLocks noChangeArrowheads="1"/>
          </p:cNvSpPr>
          <p:nvPr/>
        </p:nvSpPr>
        <p:spPr bwMode="auto">
          <a:xfrm>
            <a:off x="611188" y="476250"/>
            <a:ext cx="2808287" cy="720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b="1">
                <a:solidFill>
                  <a:srgbClr val="5F5F5F"/>
                </a:solidFill>
                <a:latin typeface="Tahoma" pitchFamily="34" charset="0"/>
              </a:defRPr>
            </a:lvl1pPr>
            <a:lvl2pPr marL="742950" indent="-285750" eaLnBrk="0" hangingPunct="0"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cs-CZ" altLang="cs-CZ"/>
          </a:p>
        </p:txBody>
      </p:sp>
      <p:sp>
        <p:nvSpPr>
          <p:cNvPr id="3077" name="Rectangle 7"/>
          <p:cNvSpPr>
            <a:spLocks noGrp="1" noChangeArrowheads="1"/>
          </p:cNvSpPr>
          <p:nvPr>
            <p:ph type="title"/>
          </p:nvPr>
        </p:nvSpPr>
        <p:spPr>
          <a:xfrm>
            <a:off x="1152525" y="762763"/>
            <a:ext cx="7127875" cy="646113"/>
          </a:xfrm>
        </p:spPr>
        <p:txBody>
          <a:bodyPr/>
          <a:lstStyle/>
          <a:p>
            <a:pPr eaLnBrk="1" hangingPunct="1"/>
            <a:r>
              <a:rPr lang="cs-CZ" altLang="cs-CZ" sz="2600" dirty="0"/>
              <a:t>S kým se můžete v průběhu projektu potkávat?</a:t>
            </a: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>
          <a:xfrm>
            <a:off x="295484" y="1506016"/>
            <a:ext cx="8434179" cy="4752975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Clr>
                <a:srgbClr val="C4241F"/>
              </a:buClr>
              <a:buFont typeface="Arial" panose="020B0604020202020204" pitchFamily="34" charset="0"/>
              <a:buChar char="•"/>
              <a:defRPr sz="3200" kern="1200">
                <a:solidFill>
                  <a:srgbClr val="57575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Clr>
                <a:srgbClr val="C4241F"/>
              </a:buClr>
              <a:buFont typeface="Arial" panose="020B0604020202020204" pitchFamily="34" charset="0"/>
              <a:buChar char="–"/>
              <a:defRPr sz="2800" kern="1200">
                <a:solidFill>
                  <a:srgbClr val="57575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Clr>
                <a:srgbClr val="C4241F"/>
              </a:buClr>
              <a:buFont typeface="Arial" panose="020B0604020202020204" pitchFamily="34" charset="0"/>
              <a:buChar char="•"/>
              <a:defRPr sz="2400" kern="1200">
                <a:solidFill>
                  <a:srgbClr val="57575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Clr>
                <a:srgbClr val="C4241F"/>
              </a:buClr>
              <a:buFont typeface="Arial" panose="020B0604020202020204" pitchFamily="34" charset="0"/>
              <a:buChar char="–"/>
              <a:defRPr sz="2000" kern="1200">
                <a:solidFill>
                  <a:srgbClr val="57575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Clr>
                <a:srgbClr val="C4241F"/>
              </a:buClr>
              <a:buFont typeface="Arial" panose="020B0604020202020204" pitchFamily="34" charset="0"/>
              <a:buChar char="»"/>
              <a:defRPr sz="2000" kern="1200">
                <a:solidFill>
                  <a:srgbClr val="57575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cs-CZ" sz="2000" b="1" i="0" dirty="0">
                <a:solidFill>
                  <a:schemeClr val="tx1"/>
                </a:solidFill>
              </a:rPr>
              <a:t>Finance, žádosti o dotace, vyúčtování dotace</a:t>
            </a:r>
          </a:p>
          <a:p>
            <a:r>
              <a:rPr lang="cs-CZ" sz="2000" i="0" dirty="0">
                <a:solidFill>
                  <a:schemeClr val="tx1"/>
                </a:solidFill>
              </a:rPr>
              <a:t>Adéla Zapletalová – referent financování sítě soc. služeb (odbor SOC) – 595 622 768</a:t>
            </a:r>
          </a:p>
          <a:p>
            <a:pPr marL="0" indent="0">
              <a:buNone/>
            </a:pPr>
            <a:r>
              <a:rPr lang="cs-CZ" sz="2000" i="0" dirty="0">
                <a:solidFill>
                  <a:schemeClr val="tx1"/>
                </a:solidFill>
              </a:rPr>
              <a:t> </a:t>
            </a:r>
          </a:p>
          <a:p>
            <a:pPr marL="0" indent="0">
              <a:buNone/>
            </a:pPr>
            <a:r>
              <a:rPr lang="cs-CZ" sz="2000" b="1" i="0" dirty="0">
                <a:solidFill>
                  <a:schemeClr val="tx1"/>
                </a:solidFill>
              </a:rPr>
              <a:t>Věcná stránka poskytování sociálních služeb </a:t>
            </a:r>
            <a:endParaRPr lang="cs-CZ" sz="2000" i="0" dirty="0">
              <a:solidFill>
                <a:schemeClr val="tx1"/>
              </a:solidFill>
            </a:endParaRPr>
          </a:p>
          <a:p>
            <a:r>
              <a:rPr lang="cs-CZ" sz="2000" i="0" dirty="0">
                <a:solidFill>
                  <a:schemeClr val="tx1"/>
                </a:solidFill>
              </a:rPr>
              <a:t>Denisa Milatová – odborný garant projektu (odbor SOC) – 595 622 930</a:t>
            </a:r>
          </a:p>
          <a:p>
            <a:pPr marL="0" indent="0" algn="just" fontAlgn="auto">
              <a:spcBef>
                <a:spcPts val="600"/>
              </a:spcBef>
              <a:spcAft>
                <a:spcPts val="600"/>
              </a:spcAft>
              <a:buSzPct val="95000"/>
              <a:buNone/>
            </a:pPr>
            <a:endParaRPr lang="cs-CZ" altLang="cs-CZ" sz="2000" i="0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cs-CZ" sz="2000" b="1" i="0" dirty="0">
                <a:solidFill>
                  <a:schemeClr val="tx1"/>
                </a:solidFill>
              </a:rPr>
              <a:t>Vykazování podpořených osob</a:t>
            </a:r>
          </a:p>
          <a:p>
            <a:r>
              <a:rPr lang="cs-CZ" sz="1900" i="0" dirty="0">
                <a:solidFill>
                  <a:schemeClr val="tx1"/>
                </a:solidFill>
              </a:rPr>
              <a:t>Kateřina Rusková – projektový manažer (odbor EP) – 595 622 212</a:t>
            </a:r>
          </a:p>
          <a:p>
            <a:r>
              <a:rPr lang="cs-CZ" sz="1900" i="0" dirty="0">
                <a:solidFill>
                  <a:schemeClr val="tx1"/>
                </a:solidFill>
              </a:rPr>
              <a:t>Martina Faltýnková – asistentka (odbor SOC)</a:t>
            </a:r>
          </a:p>
          <a:p>
            <a:pPr marL="0" indent="0">
              <a:buNone/>
            </a:pPr>
            <a:endParaRPr lang="cs-CZ" sz="2100" b="1" i="0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cs-CZ" sz="2000" b="1" i="0" dirty="0">
                <a:solidFill>
                  <a:schemeClr val="tx1"/>
                </a:solidFill>
              </a:rPr>
              <a:t>Kontrola čerpání poskytnuté dotace </a:t>
            </a:r>
          </a:p>
          <a:p>
            <a:r>
              <a:rPr lang="cs-CZ" sz="1900" i="0" dirty="0">
                <a:solidFill>
                  <a:schemeClr val="tx1"/>
                </a:solidFill>
              </a:rPr>
              <a:t>Kontroloři (odbor KON) – každá registrovaná služba musí projít kontrolou</a:t>
            </a:r>
          </a:p>
          <a:p>
            <a:endParaRPr lang="cs-CZ" sz="2100" b="1" i="0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cs-CZ" sz="2000" b="1" i="0" dirty="0">
                <a:solidFill>
                  <a:schemeClr val="tx1"/>
                </a:solidFill>
              </a:rPr>
              <a:t>Kontrola ze strany MPSV </a:t>
            </a:r>
            <a:endParaRPr lang="cs-CZ" altLang="cs-CZ" sz="2000" i="0" dirty="0">
              <a:solidFill>
                <a:schemeClr val="tx1"/>
              </a:solidFill>
            </a:endParaRPr>
          </a:p>
          <a:p>
            <a:pPr marL="0" indent="0" algn="just" fontAlgn="auto">
              <a:spcBef>
                <a:spcPts val="600"/>
              </a:spcBef>
              <a:spcAft>
                <a:spcPts val="600"/>
              </a:spcAft>
              <a:buSzPct val="95000"/>
              <a:buNone/>
            </a:pPr>
            <a:endParaRPr lang="cs-CZ" altLang="cs-CZ" sz="2000" i="0" dirty="0"/>
          </a:p>
        </p:txBody>
      </p:sp>
      <p:grpSp>
        <p:nvGrpSpPr>
          <p:cNvPr id="2" name="Skupina 1">
            <a:extLst>
              <a:ext uri="{FF2B5EF4-FFF2-40B4-BE49-F238E27FC236}">
                <a16:creationId xmlns:a16="http://schemas.microsoft.com/office/drawing/2014/main" id="{5FF2D6D0-9E90-CB4F-5EE9-C4A25DF3C756}"/>
              </a:ext>
            </a:extLst>
          </p:cNvPr>
          <p:cNvGrpSpPr/>
          <p:nvPr/>
        </p:nvGrpSpPr>
        <p:grpSpPr>
          <a:xfrm>
            <a:off x="396875" y="196615"/>
            <a:ext cx="6489117" cy="742080"/>
            <a:chOff x="0" y="0"/>
            <a:chExt cx="4504055" cy="557530"/>
          </a:xfrm>
        </p:grpSpPr>
        <p:pic>
          <p:nvPicPr>
            <p:cNvPr id="3" name="Picture 20">
              <a:extLst>
                <a:ext uri="{FF2B5EF4-FFF2-40B4-BE49-F238E27FC236}">
                  <a16:creationId xmlns:a16="http://schemas.microsoft.com/office/drawing/2014/main" id="{BA1649A4-B9A7-8295-ED1C-1C579C0C7D06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930400" y="25400"/>
              <a:ext cx="1459230" cy="4483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" name="Picture 21">
              <a:extLst>
                <a:ext uri="{FF2B5EF4-FFF2-40B4-BE49-F238E27FC236}">
                  <a16:creationId xmlns:a16="http://schemas.microsoft.com/office/drawing/2014/main" id="{1576A1EC-6CC0-2430-85A1-7A96DA3685C1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36950" y="6350"/>
              <a:ext cx="967105" cy="5511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5" name="Obrázek 4">
              <a:extLst>
                <a:ext uri="{FF2B5EF4-FFF2-40B4-BE49-F238E27FC236}">
                  <a16:creationId xmlns:a16="http://schemas.microsoft.com/office/drawing/2014/main" id="{D46CC2BC-A905-28FD-AEB6-EE387ED63337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1689100" cy="505460"/>
            </a:xfrm>
            <a:prstGeom prst="rect">
              <a:avLst/>
            </a:prstGeom>
            <a:noFill/>
            <a:ln>
              <a:noFill/>
            </a:ln>
          </p:spPr>
        </p:pic>
      </p:grpSp>
    </p:spTree>
    <p:extLst>
      <p:ext uri="{BB962C8B-B14F-4D97-AF65-F5344CB8AC3E}">
        <p14:creationId xmlns:p14="http://schemas.microsoft.com/office/powerpoint/2010/main" val="16258109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0" y="135172"/>
            <a:ext cx="9144000" cy="1557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b="1">
                <a:solidFill>
                  <a:srgbClr val="5F5F5F"/>
                </a:solidFill>
                <a:latin typeface="Tahoma" pitchFamily="34" charset="0"/>
              </a:defRPr>
            </a:lvl1pPr>
            <a:lvl2pPr marL="742950" indent="-285750" eaLnBrk="0" hangingPunct="0"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cs-CZ" altLang="cs-CZ"/>
          </a:p>
        </p:txBody>
      </p:sp>
      <p:sp>
        <p:nvSpPr>
          <p:cNvPr id="3075" name="Rectangle 3"/>
          <p:cNvSpPr>
            <a:spLocks noChangeArrowheads="1"/>
          </p:cNvSpPr>
          <p:nvPr/>
        </p:nvSpPr>
        <p:spPr bwMode="auto">
          <a:xfrm>
            <a:off x="0" y="0"/>
            <a:ext cx="9036050" cy="1412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b="1">
                <a:solidFill>
                  <a:srgbClr val="5F5F5F"/>
                </a:solidFill>
                <a:latin typeface="Tahoma" pitchFamily="34" charset="0"/>
              </a:defRPr>
            </a:lvl1pPr>
            <a:lvl2pPr marL="742950" indent="-285750" eaLnBrk="0" hangingPunct="0"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cs-CZ" altLang="cs-CZ"/>
          </a:p>
        </p:txBody>
      </p:sp>
      <p:sp>
        <p:nvSpPr>
          <p:cNvPr id="3076" name="Rectangle 4"/>
          <p:cNvSpPr>
            <a:spLocks noChangeArrowheads="1"/>
          </p:cNvSpPr>
          <p:nvPr/>
        </p:nvSpPr>
        <p:spPr bwMode="auto">
          <a:xfrm>
            <a:off x="611188" y="476250"/>
            <a:ext cx="2808287" cy="720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b="1">
                <a:solidFill>
                  <a:srgbClr val="5F5F5F"/>
                </a:solidFill>
                <a:latin typeface="Tahoma" pitchFamily="34" charset="0"/>
              </a:defRPr>
            </a:lvl1pPr>
            <a:lvl2pPr marL="742950" indent="-285750" eaLnBrk="0" hangingPunct="0"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cs-CZ" altLang="cs-CZ"/>
          </a:p>
        </p:txBody>
      </p:sp>
      <p:graphicFrame>
        <p:nvGraphicFramePr>
          <p:cNvPr id="4" name="Tabulk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29940649"/>
              </p:ext>
            </p:extLst>
          </p:nvPr>
        </p:nvGraphicFramePr>
        <p:xfrm>
          <a:off x="671512" y="1537374"/>
          <a:ext cx="7906880" cy="2754113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5860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320842">
                  <a:extLst>
                    <a:ext uri="{9D8B030D-6E8A-4147-A177-3AD203B41FA5}">
                      <a16:colId xmlns:a16="http://schemas.microsoft.com/office/drawing/2014/main" val="1971324481"/>
                    </a:ext>
                  </a:extLst>
                </a:gridCol>
              </a:tblGrid>
              <a:tr h="483868">
                <a:tc>
                  <a:txBody>
                    <a:bodyPr/>
                    <a:lstStyle/>
                    <a:p>
                      <a:r>
                        <a:rPr lang="cs-CZ" sz="20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Celý název</a:t>
                      </a:r>
                      <a:r>
                        <a:rPr lang="cs-CZ" sz="2000" baseline="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projektu:</a:t>
                      </a:r>
                      <a:endParaRPr lang="cs-CZ" sz="20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000" b="1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Podpora služeb</a:t>
                      </a:r>
                      <a:r>
                        <a:rPr lang="cs-CZ" sz="2000" b="1" baseline="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osobní asistence v MSK</a:t>
                      </a:r>
                      <a:endParaRPr lang="cs-CZ" sz="20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91430">
                <a:tc gridSpan="2">
                  <a:txBody>
                    <a:bodyPr/>
                    <a:lstStyle/>
                    <a:p>
                      <a:endParaRPr lang="cs-CZ" sz="20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38493">
                <a:tc>
                  <a:txBody>
                    <a:bodyPr/>
                    <a:lstStyle/>
                    <a:p>
                      <a:r>
                        <a:rPr lang="cs-CZ" sz="20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Registrační</a:t>
                      </a:r>
                      <a:r>
                        <a:rPr lang="cs-CZ" sz="2000" baseline="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číslo projektu:</a:t>
                      </a:r>
                      <a:endParaRPr lang="cs-CZ" sz="20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000" b="0" i="0" kern="120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CZ.03.02.01/00/22_003/0005567</a:t>
                      </a:r>
                      <a:endParaRPr lang="cs-CZ" sz="20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77775">
                <a:tc>
                  <a:txBody>
                    <a:bodyPr/>
                    <a:lstStyle/>
                    <a:p>
                      <a:r>
                        <a:rPr lang="cs-CZ" sz="20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Webové stránky projektu: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0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hlinkClick r:id="rId3"/>
                        </a:rPr>
                        <a:t>Podpora služeb osobní asistence | Moravskoslezský kraj |</a:t>
                      </a:r>
                      <a:endParaRPr lang="cs-CZ" sz="20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2" name="TextovéPole 1"/>
          <p:cNvSpPr txBox="1"/>
          <p:nvPr/>
        </p:nvSpPr>
        <p:spPr>
          <a:xfrm>
            <a:off x="611188" y="4517390"/>
            <a:ext cx="7788094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cs-CZ" sz="1600" dirty="0">
                <a:hlinkClick r:id="rId4"/>
              </a:rPr>
              <a:t>www.msk.cz</a:t>
            </a:r>
            <a:endParaRPr lang="cs-CZ" sz="1600" dirty="0"/>
          </a:p>
          <a:p>
            <a:pPr marL="752231" lvl="1" indent="-285750" algn="l">
              <a:buFont typeface="Arial" panose="020B0604020202020204" pitchFamily="34" charset="0"/>
              <a:buChar char="•"/>
            </a:pPr>
            <a:r>
              <a:rPr lang="cs-CZ" sz="1600" dirty="0"/>
              <a:t>Projekty EU</a:t>
            </a:r>
          </a:p>
          <a:p>
            <a:pPr marL="1218712" lvl="2" indent="-285750" algn="l">
              <a:buFont typeface="Arial" panose="020B0604020202020204" pitchFamily="34" charset="0"/>
              <a:buChar char="•"/>
            </a:pPr>
            <a:r>
              <a:rPr lang="cs-CZ" sz="1600" dirty="0"/>
              <a:t>Projekty realizované v programovém období 2021 - 2027</a:t>
            </a:r>
          </a:p>
          <a:p>
            <a:pPr marL="1685193" lvl="3" indent="-285750" algn="l">
              <a:buFont typeface="Arial" panose="020B0604020202020204" pitchFamily="34" charset="0"/>
              <a:buChar char="•"/>
            </a:pPr>
            <a:r>
              <a:rPr lang="cs-CZ" sz="1600" dirty="0"/>
              <a:t>Projekty v oblasti sociálních věcí</a:t>
            </a:r>
          </a:p>
          <a:p>
            <a:pPr marL="2151675" lvl="4" indent="-285750" algn="l">
              <a:buFont typeface="Arial" panose="020B0604020202020204" pitchFamily="34" charset="0"/>
              <a:buChar char="•"/>
            </a:pPr>
            <a:r>
              <a:rPr lang="cs-CZ" sz="1600" dirty="0"/>
              <a:t>Podpora služeb osobní asistence</a:t>
            </a:r>
          </a:p>
        </p:txBody>
      </p:sp>
      <p:grpSp>
        <p:nvGrpSpPr>
          <p:cNvPr id="3" name="Skupina 2">
            <a:extLst>
              <a:ext uri="{FF2B5EF4-FFF2-40B4-BE49-F238E27FC236}">
                <a16:creationId xmlns:a16="http://schemas.microsoft.com/office/drawing/2014/main" id="{628D87D6-5EE2-B5D7-B9ED-517A1FA917D2}"/>
              </a:ext>
            </a:extLst>
          </p:cNvPr>
          <p:cNvGrpSpPr/>
          <p:nvPr/>
        </p:nvGrpSpPr>
        <p:grpSpPr>
          <a:xfrm>
            <a:off x="301754" y="171761"/>
            <a:ext cx="6489117" cy="742080"/>
            <a:chOff x="0" y="0"/>
            <a:chExt cx="4504055" cy="557530"/>
          </a:xfrm>
        </p:grpSpPr>
        <p:pic>
          <p:nvPicPr>
            <p:cNvPr id="5" name="Picture 20">
              <a:extLst>
                <a:ext uri="{FF2B5EF4-FFF2-40B4-BE49-F238E27FC236}">
                  <a16:creationId xmlns:a16="http://schemas.microsoft.com/office/drawing/2014/main" id="{03656F00-9E12-32D9-B50E-7EC70A7E145D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930400" y="25400"/>
              <a:ext cx="1459230" cy="4483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6" name="Picture 21">
              <a:extLst>
                <a:ext uri="{FF2B5EF4-FFF2-40B4-BE49-F238E27FC236}">
                  <a16:creationId xmlns:a16="http://schemas.microsoft.com/office/drawing/2014/main" id="{F03D97D8-B421-DDCA-848C-FA8274001247}"/>
                </a:ext>
              </a:extLst>
            </p:cNvPr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36950" y="6350"/>
              <a:ext cx="967105" cy="5511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" name="Obrázek 6">
              <a:extLst>
                <a:ext uri="{FF2B5EF4-FFF2-40B4-BE49-F238E27FC236}">
                  <a16:creationId xmlns:a16="http://schemas.microsoft.com/office/drawing/2014/main" id="{CCF6181A-B78F-74CB-CABD-CDD11FC95A42}"/>
                </a:ext>
              </a:extLst>
            </p:cNvPr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1689100" cy="505460"/>
            </a:xfrm>
            <a:prstGeom prst="rect">
              <a:avLst/>
            </a:prstGeom>
            <a:noFill/>
            <a:ln>
              <a:noFill/>
            </a:ln>
          </p:spPr>
        </p:pic>
      </p:grpSp>
    </p:spTree>
    <p:extLst>
      <p:ext uri="{BB962C8B-B14F-4D97-AF65-F5344CB8AC3E}">
        <p14:creationId xmlns:p14="http://schemas.microsoft.com/office/powerpoint/2010/main" val="5463771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8755B1-CC71-6BB6-7FDA-1AB7250249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847725"/>
            <a:ext cx="7072055" cy="556401"/>
          </a:xfrm>
        </p:spPr>
        <p:txBody>
          <a:bodyPr/>
          <a:lstStyle/>
          <a:p>
            <a:r>
              <a:rPr lang="en-US" dirty="0" err="1">
                <a:latin typeface="Tahoma"/>
                <a:ea typeface="Tahoma"/>
                <a:cs typeface="Tahoma"/>
              </a:rPr>
              <a:t>Vyhlášení</a:t>
            </a:r>
            <a:r>
              <a:rPr lang="en-US" dirty="0">
                <a:latin typeface="Tahoma"/>
                <a:ea typeface="Tahoma"/>
                <a:cs typeface="Tahoma"/>
              </a:rPr>
              <a:t> </a:t>
            </a:r>
            <a:r>
              <a:rPr lang="en-US" dirty="0" err="1">
                <a:latin typeface="Tahoma"/>
                <a:ea typeface="Tahoma"/>
                <a:cs typeface="Tahoma"/>
              </a:rPr>
              <a:t>dotačního</a:t>
            </a:r>
            <a:r>
              <a:rPr lang="en-US" dirty="0">
                <a:latin typeface="Tahoma"/>
                <a:ea typeface="Tahoma"/>
                <a:cs typeface="Tahoma"/>
              </a:rPr>
              <a:t> </a:t>
            </a:r>
            <a:r>
              <a:rPr lang="en-US" dirty="0" err="1">
                <a:latin typeface="Tahoma"/>
                <a:ea typeface="Tahoma"/>
                <a:cs typeface="Tahoma"/>
              </a:rPr>
              <a:t>programu</a:t>
            </a:r>
            <a:endParaRPr lang="en-US" dirty="0" err="1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EE5937-5FD0-5BA1-7113-F2285EC8A0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469788"/>
            <a:ext cx="7815263" cy="4361158"/>
          </a:xfrm>
        </p:spPr>
        <p:txBody>
          <a:bodyPr vert="horz" lIns="91440" tIns="45720" rIns="91440" bIns="45720" rtlCol="0" anchor="t">
            <a:normAutofit fontScale="85000" lnSpcReduction="10000"/>
          </a:bodyPr>
          <a:lstStyle/>
          <a:p>
            <a:r>
              <a:rPr lang="en-US" sz="2000" dirty="0" err="1">
                <a:solidFill>
                  <a:schemeClr val="tx1"/>
                </a:solidFill>
                <a:latin typeface="Tahoma"/>
                <a:ea typeface="Tahoma"/>
                <a:cs typeface="Tahoma"/>
              </a:rPr>
              <a:t>Vyhlášení</a:t>
            </a:r>
            <a:r>
              <a:rPr lang="en-US" sz="2000" dirty="0">
                <a:solidFill>
                  <a:schemeClr val="tx1"/>
                </a:solidFill>
                <a:latin typeface="Tahoma"/>
                <a:ea typeface="Tahoma"/>
                <a:cs typeface="Tahoma"/>
              </a:rPr>
              <a:t> DP </a:t>
            </a:r>
            <a:r>
              <a:rPr lang="en-US" sz="2000" dirty="0" err="1">
                <a:solidFill>
                  <a:schemeClr val="tx1"/>
                </a:solidFill>
                <a:latin typeface="Tahoma"/>
                <a:ea typeface="Tahoma"/>
                <a:cs typeface="Tahoma"/>
              </a:rPr>
              <a:t>radou</a:t>
            </a:r>
            <a:r>
              <a:rPr lang="en-US" sz="2000" dirty="0">
                <a:solidFill>
                  <a:schemeClr val="tx1"/>
                </a:solidFill>
                <a:latin typeface="Tahoma"/>
                <a:ea typeface="Tahoma"/>
                <a:cs typeface="Tahoma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ahoma"/>
                <a:ea typeface="Tahoma"/>
                <a:cs typeface="Tahoma"/>
              </a:rPr>
              <a:t>kraje</a:t>
            </a:r>
            <a:r>
              <a:rPr lang="en-US" sz="2000" dirty="0">
                <a:solidFill>
                  <a:schemeClr val="tx1"/>
                </a:solidFill>
                <a:latin typeface="Tahoma"/>
                <a:ea typeface="Tahoma"/>
                <a:cs typeface="Tahoma"/>
              </a:rPr>
              <a:t> </a:t>
            </a:r>
            <a:r>
              <a:rPr lang="en-US" sz="2000" dirty="0" err="1">
                <a:solidFill>
                  <a:schemeClr val="tx1"/>
                </a:solidFill>
                <a:latin typeface="Tahoma"/>
                <a:ea typeface="Tahoma"/>
                <a:cs typeface="Tahoma"/>
              </a:rPr>
              <a:t>usnesením</a:t>
            </a:r>
            <a:r>
              <a:rPr lang="en-US" sz="2000" dirty="0">
                <a:solidFill>
                  <a:schemeClr val="tx1"/>
                </a:solidFill>
                <a:latin typeface="Tahoma"/>
                <a:ea typeface="Tahoma"/>
                <a:cs typeface="Tahoma"/>
              </a:rPr>
              <a:t> č. </a:t>
            </a:r>
            <a:r>
              <a:rPr lang="cs-CZ" sz="2000" dirty="0">
                <a:solidFill>
                  <a:schemeClr val="tx1"/>
                </a:solidFill>
                <a:latin typeface="Tahoma"/>
                <a:ea typeface="Tahoma"/>
                <a:cs typeface="Tahoma"/>
              </a:rPr>
              <a:t>26/1612 </a:t>
            </a:r>
            <a:r>
              <a:rPr lang="en-US" sz="2000" dirty="0">
                <a:solidFill>
                  <a:schemeClr val="tx1"/>
                </a:solidFill>
                <a:latin typeface="Tahoma"/>
                <a:ea typeface="Tahoma"/>
                <a:cs typeface="Tahoma"/>
              </a:rPr>
              <a:t>ze </a:t>
            </a:r>
            <a:r>
              <a:rPr lang="en-US" sz="2000" dirty="0" err="1">
                <a:solidFill>
                  <a:schemeClr val="tx1"/>
                </a:solidFill>
                <a:latin typeface="Tahoma"/>
                <a:ea typeface="Tahoma"/>
                <a:cs typeface="Tahoma"/>
              </a:rPr>
              <a:t>dne</a:t>
            </a:r>
            <a:r>
              <a:rPr lang="en-US" sz="2000" dirty="0">
                <a:solidFill>
                  <a:schemeClr val="tx1"/>
                </a:solidFill>
                <a:latin typeface="Tahoma"/>
                <a:ea typeface="Tahoma"/>
                <a:cs typeface="Tahoma"/>
              </a:rPr>
              <a:t> </a:t>
            </a:r>
            <a:r>
              <a:rPr lang="cs-CZ" sz="2000" dirty="0">
                <a:solidFill>
                  <a:schemeClr val="tx1"/>
                </a:solidFill>
                <a:latin typeface="Tahoma"/>
                <a:ea typeface="Tahoma"/>
                <a:cs typeface="Tahoma"/>
              </a:rPr>
              <a:t>8</a:t>
            </a:r>
            <a:r>
              <a:rPr lang="en-US" sz="2000" dirty="0">
                <a:solidFill>
                  <a:schemeClr val="tx1"/>
                </a:solidFill>
                <a:latin typeface="Tahoma"/>
                <a:ea typeface="Tahoma"/>
                <a:cs typeface="Tahoma"/>
              </a:rPr>
              <a:t>. </a:t>
            </a:r>
            <a:r>
              <a:rPr lang="cs-CZ" sz="2000" dirty="0">
                <a:solidFill>
                  <a:schemeClr val="tx1"/>
                </a:solidFill>
                <a:latin typeface="Tahoma"/>
                <a:ea typeface="Tahoma"/>
                <a:cs typeface="Tahoma"/>
              </a:rPr>
              <a:t>9</a:t>
            </a:r>
            <a:r>
              <a:rPr lang="en-US" sz="2000" dirty="0">
                <a:solidFill>
                  <a:schemeClr val="tx1"/>
                </a:solidFill>
                <a:latin typeface="Tahoma"/>
                <a:ea typeface="Tahoma"/>
                <a:cs typeface="Tahoma"/>
              </a:rPr>
              <a:t>. 202</a:t>
            </a:r>
            <a:r>
              <a:rPr lang="cs-CZ" sz="2000" dirty="0">
                <a:solidFill>
                  <a:schemeClr val="tx1"/>
                </a:solidFill>
                <a:latin typeface="Tahoma"/>
                <a:ea typeface="Tahoma"/>
                <a:cs typeface="Tahoma"/>
              </a:rPr>
              <a:t>5</a:t>
            </a:r>
            <a:endParaRPr lang="en-US" sz="2000" dirty="0">
              <a:solidFill>
                <a:schemeClr val="tx1"/>
              </a:solidFill>
              <a:latin typeface="Tahoma"/>
              <a:ea typeface="Tahoma"/>
              <a:cs typeface="Tahoma"/>
            </a:endParaRPr>
          </a:p>
          <a:p>
            <a:endParaRPr lang="cs-CZ" sz="800" dirty="0">
              <a:solidFill>
                <a:schemeClr val="tx1"/>
              </a:solidFill>
              <a:latin typeface="Tahoma"/>
              <a:ea typeface="Tahoma"/>
              <a:cs typeface="Tahoma"/>
            </a:endParaRPr>
          </a:p>
          <a:p>
            <a:r>
              <a:rPr lang="cs-CZ" sz="2000" dirty="0">
                <a:solidFill>
                  <a:schemeClr val="tx1"/>
                </a:solidFill>
                <a:latin typeface="Tahoma"/>
                <a:ea typeface="Tahoma"/>
                <a:cs typeface="Tahoma"/>
              </a:rPr>
              <a:t>Účel realizace DP – rozvoj kapacit služeb osobní asistence</a:t>
            </a:r>
          </a:p>
          <a:p>
            <a:endParaRPr lang="cs-CZ" sz="800" dirty="0">
              <a:solidFill>
                <a:schemeClr val="tx1"/>
              </a:solidFill>
              <a:latin typeface="Tahoma"/>
              <a:ea typeface="Tahoma"/>
              <a:cs typeface="Tahoma"/>
            </a:endParaRPr>
          </a:p>
          <a:p>
            <a:r>
              <a:rPr lang="cs-CZ" sz="2000" dirty="0">
                <a:solidFill>
                  <a:schemeClr val="tx1"/>
                </a:solidFill>
                <a:latin typeface="Tahoma"/>
                <a:ea typeface="Tahoma"/>
                <a:cs typeface="Tahoma"/>
              </a:rPr>
              <a:t>Oprávněný žadatel </a:t>
            </a:r>
          </a:p>
          <a:p>
            <a:pPr lvl="1"/>
            <a:r>
              <a:rPr lang="cs-CZ" sz="2000" dirty="0">
                <a:solidFill>
                  <a:schemeClr val="tx1"/>
                </a:solidFill>
                <a:latin typeface="Tahoma"/>
                <a:ea typeface="Tahoma"/>
                <a:cs typeface="Tahoma"/>
              </a:rPr>
              <a:t>poskytovatel sociální služby osobní asistence, který </a:t>
            </a:r>
            <a:r>
              <a:rPr lang="cs-CZ" sz="2000" b="1" dirty="0">
                <a:solidFill>
                  <a:schemeClr val="tx1"/>
                </a:solidFill>
                <a:latin typeface="Tahoma"/>
                <a:ea typeface="Tahoma"/>
                <a:cs typeface="Tahoma"/>
              </a:rPr>
              <a:t>navýšil kapacitu </a:t>
            </a:r>
            <a:r>
              <a:rPr lang="cs-CZ" sz="2000" dirty="0">
                <a:solidFill>
                  <a:schemeClr val="tx1"/>
                </a:solidFill>
                <a:latin typeface="Tahoma"/>
                <a:ea typeface="Tahoma"/>
                <a:cs typeface="Tahoma"/>
              </a:rPr>
              <a:t>služby </a:t>
            </a:r>
            <a:r>
              <a:rPr lang="cs-CZ" sz="2000" b="1" dirty="0">
                <a:solidFill>
                  <a:schemeClr val="tx1"/>
                </a:solidFill>
                <a:latin typeface="Tahoma"/>
                <a:ea typeface="Tahoma"/>
                <a:cs typeface="Tahoma"/>
              </a:rPr>
              <a:t>oproti stavu </a:t>
            </a:r>
            <a:r>
              <a:rPr lang="cs-CZ" sz="2000" dirty="0">
                <a:solidFill>
                  <a:schemeClr val="tx1"/>
                </a:solidFill>
                <a:latin typeface="Tahoma"/>
                <a:ea typeface="Tahoma"/>
                <a:cs typeface="Tahoma"/>
              </a:rPr>
              <a:t>v Krajské síti sociálních služeb </a:t>
            </a:r>
            <a:r>
              <a:rPr lang="cs-CZ" sz="2000" b="1" dirty="0">
                <a:solidFill>
                  <a:schemeClr val="tx1"/>
                </a:solidFill>
                <a:latin typeface="Tahoma"/>
                <a:ea typeface="Tahoma"/>
                <a:cs typeface="Tahoma"/>
              </a:rPr>
              <a:t>k 31.12.2025</a:t>
            </a:r>
          </a:p>
          <a:p>
            <a:pPr lvl="1"/>
            <a:r>
              <a:rPr lang="cs-CZ" sz="2000" dirty="0">
                <a:solidFill>
                  <a:schemeClr val="tx1"/>
                </a:solidFill>
                <a:latin typeface="Tahoma"/>
                <a:ea typeface="Tahoma"/>
                <a:cs typeface="Tahoma"/>
              </a:rPr>
              <a:t>termín pro podání </a:t>
            </a:r>
            <a:r>
              <a:rPr lang="cs-CZ" sz="2000" b="1" dirty="0">
                <a:solidFill>
                  <a:schemeClr val="tx1"/>
                </a:solidFill>
                <a:latin typeface="Tahoma"/>
                <a:ea typeface="Tahoma"/>
                <a:cs typeface="Tahoma"/>
              </a:rPr>
              <a:t>žádosti o</a:t>
            </a:r>
            <a:r>
              <a:rPr lang="cs-CZ" sz="2000" dirty="0">
                <a:solidFill>
                  <a:schemeClr val="tx1"/>
                </a:solidFill>
                <a:latin typeface="Tahoma"/>
                <a:ea typeface="Tahoma"/>
                <a:cs typeface="Tahoma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Tahoma"/>
                <a:ea typeface="Tahoma"/>
                <a:cs typeface="Tahoma"/>
              </a:rPr>
              <a:t>aktualizaci</a:t>
            </a:r>
            <a:r>
              <a:rPr lang="en-US" sz="2000" b="1" dirty="0">
                <a:solidFill>
                  <a:schemeClr val="tx1"/>
                </a:solidFill>
                <a:latin typeface="Tahoma"/>
                <a:ea typeface="Tahoma"/>
                <a:cs typeface="Tahoma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Tahoma"/>
                <a:ea typeface="Tahoma"/>
                <a:cs typeface="Tahoma"/>
              </a:rPr>
              <a:t>Krajské</a:t>
            </a:r>
            <a:r>
              <a:rPr lang="en-US" sz="2000" b="1" dirty="0">
                <a:solidFill>
                  <a:schemeClr val="tx1"/>
                </a:solidFill>
                <a:latin typeface="Tahoma"/>
                <a:ea typeface="Tahoma"/>
                <a:cs typeface="Tahoma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Tahoma"/>
                <a:ea typeface="Tahoma"/>
                <a:cs typeface="Tahoma"/>
              </a:rPr>
              <a:t>sítě</a:t>
            </a:r>
            <a:r>
              <a:rPr lang="en-US" sz="2000" dirty="0">
                <a:solidFill>
                  <a:schemeClr val="tx1"/>
                </a:solidFill>
                <a:latin typeface="Tahoma"/>
                <a:ea typeface="Tahoma"/>
                <a:cs typeface="Tahoma"/>
              </a:rPr>
              <a:t> </a:t>
            </a:r>
            <a:r>
              <a:rPr lang="cs-CZ" sz="2000" dirty="0">
                <a:solidFill>
                  <a:schemeClr val="tx1"/>
                </a:solidFill>
                <a:latin typeface="Tahoma"/>
                <a:ea typeface="Tahoma"/>
                <a:cs typeface="Tahoma"/>
              </a:rPr>
              <a:t>v rámci projektu </a:t>
            </a:r>
          </a:p>
          <a:p>
            <a:pPr lvl="1"/>
            <a:r>
              <a:rPr lang="en-US" sz="2000" b="1" dirty="0">
                <a:solidFill>
                  <a:schemeClr val="tx1"/>
                </a:solidFill>
                <a:latin typeface="Tahoma"/>
                <a:ea typeface="Tahoma"/>
                <a:cs typeface="Tahoma"/>
              </a:rPr>
              <a:t>od 1</a:t>
            </a:r>
            <a:r>
              <a:rPr lang="cs-CZ" sz="2000" b="1" dirty="0">
                <a:solidFill>
                  <a:schemeClr val="tx1"/>
                </a:solidFill>
                <a:latin typeface="Tahoma"/>
                <a:ea typeface="Tahoma"/>
                <a:cs typeface="Tahoma"/>
              </a:rPr>
              <a:t>3</a:t>
            </a:r>
            <a:r>
              <a:rPr lang="en-US" sz="2000" b="1" dirty="0">
                <a:solidFill>
                  <a:schemeClr val="tx1"/>
                </a:solidFill>
                <a:latin typeface="Tahoma"/>
                <a:ea typeface="Tahoma"/>
                <a:cs typeface="Tahoma"/>
              </a:rPr>
              <a:t>. </a:t>
            </a:r>
            <a:r>
              <a:rPr lang="cs-CZ" sz="2000" b="1" dirty="0">
                <a:solidFill>
                  <a:schemeClr val="tx1"/>
                </a:solidFill>
                <a:latin typeface="Tahoma"/>
                <a:ea typeface="Tahoma"/>
                <a:cs typeface="Tahoma"/>
              </a:rPr>
              <a:t>10</a:t>
            </a:r>
            <a:r>
              <a:rPr lang="en-US" sz="2000" b="1" dirty="0">
                <a:solidFill>
                  <a:schemeClr val="tx1"/>
                </a:solidFill>
                <a:latin typeface="Tahoma"/>
                <a:ea typeface="Tahoma"/>
                <a:cs typeface="Tahoma"/>
              </a:rPr>
              <a:t>. 202</a:t>
            </a:r>
            <a:r>
              <a:rPr lang="cs-CZ" sz="2000" b="1" dirty="0">
                <a:solidFill>
                  <a:schemeClr val="tx1"/>
                </a:solidFill>
                <a:latin typeface="Tahoma"/>
                <a:ea typeface="Tahoma"/>
                <a:cs typeface="Tahoma"/>
              </a:rPr>
              <a:t>5</a:t>
            </a:r>
            <a:r>
              <a:rPr lang="cs-CZ" sz="2000" dirty="0">
                <a:solidFill>
                  <a:schemeClr val="tx1"/>
                </a:solidFill>
                <a:latin typeface="Tahoma"/>
                <a:ea typeface="Tahoma"/>
                <a:cs typeface="Tahoma"/>
              </a:rPr>
              <a:t> </a:t>
            </a:r>
            <a:r>
              <a:rPr lang="en-US" sz="2000" b="1" dirty="0">
                <a:solidFill>
                  <a:schemeClr val="tx1"/>
                </a:solidFill>
                <a:latin typeface="Tahoma"/>
                <a:ea typeface="Tahoma"/>
                <a:cs typeface="Tahoma"/>
              </a:rPr>
              <a:t>do 2</a:t>
            </a:r>
            <a:r>
              <a:rPr lang="cs-CZ" sz="2000" b="1" dirty="0">
                <a:solidFill>
                  <a:schemeClr val="tx1"/>
                </a:solidFill>
                <a:latin typeface="Tahoma"/>
                <a:ea typeface="Tahoma"/>
                <a:cs typeface="Tahoma"/>
              </a:rPr>
              <a:t>4</a:t>
            </a:r>
            <a:r>
              <a:rPr lang="en-US" sz="2000" b="1" dirty="0">
                <a:solidFill>
                  <a:schemeClr val="tx1"/>
                </a:solidFill>
                <a:latin typeface="Tahoma"/>
                <a:ea typeface="Tahoma"/>
                <a:cs typeface="Tahoma"/>
              </a:rPr>
              <a:t>. </a:t>
            </a:r>
            <a:r>
              <a:rPr lang="cs-CZ" sz="2000" b="1" dirty="0">
                <a:solidFill>
                  <a:schemeClr val="tx1"/>
                </a:solidFill>
                <a:latin typeface="Tahoma"/>
                <a:ea typeface="Tahoma"/>
                <a:cs typeface="Tahoma"/>
              </a:rPr>
              <a:t>10</a:t>
            </a:r>
            <a:r>
              <a:rPr lang="en-US" sz="2000" b="1" dirty="0">
                <a:solidFill>
                  <a:schemeClr val="tx1"/>
                </a:solidFill>
                <a:latin typeface="Tahoma"/>
                <a:ea typeface="Tahoma"/>
                <a:cs typeface="Tahoma"/>
              </a:rPr>
              <a:t>. 202</a:t>
            </a:r>
            <a:r>
              <a:rPr lang="cs-CZ" sz="2000" b="1" dirty="0">
                <a:solidFill>
                  <a:schemeClr val="tx1"/>
                </a:solidFill>
                <a:latin typeface="Tahoma"/>
                <a:ea typeface="Tahoma"/>
                <a:cs typeface="Tahoma"/>
              </a:rPr>
              <a:t>5</a:t>
            </a:r>
            <a:endParaRPr lang="cs-CZ" sz="2000" dirty="0">
              <a:solidFill>
                <a:schemeClr val="tx1"/>
              </a:solidFill>
              <a:latin typeface="Tahoma"/>
              <a:ea typeface="Tahoma"/>
              <a:cs typeface="Tahoma"/>
            </a:endParaRPr>
          </a:p>
          <a:p>
            <a:pPr marL="457200" lvl="1" indent="0">
              <a:buNone/>
            </a:pPr>
            <a:r>
              <a:rPr lang="cs-CZ" sz="2000" b="1" dirty="0">
                <a:solidFill>
                  <a:schemeClr val="tx1"/>
                </a:solidFill>
                <a:latin typeface="Tahoma"/>
                <a:ea typeface="Tahoma"/>
                <a:cs typeface="Tahoma"/>
              </a:rPr>
              <a:t>	</a:t>
            </a:r>
            <a:endParaRPr lang="en-US" sz="800" dirty="0">
              <a:solidFill>
                <a:schemeClr val="tx1"/>
              </a:solidFill>
              <a:latin typeface="Tahoma"/>
              <a:ea typeface="Tahoma"/>
              <a:cs typeface="Tahoma"/>
            </a:endParaRPr>
          </a:p>
          <a:p>
            <a:r>
              <a:rPr lang="en-US" sz="2000" dirty="0" err="1">
                <a:solidFill>
                  <a:schemeClr val="tx1"/>
                </a:solidFill>
                <a:latin typeface="Tahoma"/>
                <a:ea typeface="Tahoma"/>
                <a:cs typeface="Tahoma"/>
              </a:rPr>
              <a:t>Termín</a:t>
            </a:r>
            <a:r>
              <a:rPr lang="en-US" sz="2000" dirty="0">
                <a:solidFill>
                  <a:schemeClr val="tx1"/>
                </a:solidFill>
                <a:latin typeface="Tahoma"/>
                <a:ea typeface="Tahoma"/>
                <a:cs typeface="Tahoma"/>
              </a:rPr>
              <a:t> pro </a:t>
            </a:r>
            <a:r>
              <a:rPr lang="en-US" sz="2000" dirty="0" err="1">
                <a:solidFill>
                  <a:schemeClr val="tx1"/>
                </a:solidFill>
                <a:latin typeface="Tahoma"/>
                <a:ea typeface="Tahoma"/>
                <a:cs typeface="Tahoma"/>
              </a:rPr>
              <a:t>podávání</a:t>
            </a:r>
            <a:r>
              <a:rPr lang="en-US" sz="2000" dirty="0">
                <a:solidFill>
                  <a:schemeClr val="tx1"/>
                </a:solidFill>
                <a:latin typeface="Tahoma"/>
                <a:ea typeface="Tahoma"/>
                <a:cs typeface="Tahoma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ahoma"/>
                <a:ea typeface="Tahoma"/>
                <a:cs typeface="Tahoma"/>
              </a:rPr>
              <a:t>žádostí</a:t>
            </a:r>
            <a:r>
              <a:rPr lang="cs-CZ" sz="2000" dirty="0">
                <a:solidFill>
                  <a:schemeClr val="tx1"/>
                </a:solidFill>
                <a:latin typeface="Tahoma"/>
                <a:ea typeface="Tahoma"/>
                <a:cs typeface="Tahoma"/>
              </a:rPr>
              <a:t> o dotaci:</a:t>
            </a:r>
            <a:r>
              <a:rPr lang="en-US" sz="2000" dirty="0">
                <a:solidFill>
                  <a:schemeClr val="tx1"/>
                </a:solidFill>
                <a:latin typeface="Tahoma"/>
                <a:ea typeface="Tahoma"/>
                <a:cs typeface="Tahoma"/>
              </a:rPr>
              <a:t> </a:t>
            </a:r>
            <a:endParaRPr lang="cs-CZ" sz="2000" dirty="0">
              <a:solidFill>
                <a:schemeClr val="tx1"/>
              </a:solidFill>
              <a:latin typeface="Tahoma"/>
              <a:ea typeface="Tahoma"/>
              <a:cs typeface="Tahoma"/>
            </a:endParaRPr>
          </a:p>
          <a:p>
            <a:pPr lvl="1"/>
            <a:r>
              <a:rPr lang="en-US" sz="2000" b="1" dirty="0">
                <a:solidFill>
                  <a:schemeClr val="tx1"/>
                </a:solidFill>
                <a:latin typeface="Tahoma"/>
                <a:ea typeface="Tahoma"/>
                <a:cs typeface="Tahoma"/>
              </a:rPr>
              <a:t>od 1</a:t>
            </a:r>
            <a:r>
              <a:rPr lang="cs-CZ" sz="2000" b="1" dirty="0">
                <a:solidFill>
                  <a:schemeClr val="tx1"/>
                </a:solidFill>
                <a:latin typeface="Tahoma"/>
                <a:ea typeface="Tahoma"/>
                <a:cs typeface="Tahoma"/>
              </a:rPr>
              <a:t>3</a:t>
            </a:r>
            <a:r>
              <a:rPr lang="en-US" sz="2000" b="1" dirty="0">
                <a:solidFill>
                  <a:schemeClr val="tx1"/>
                </a:solidFill>
                <a:latin typeface="Tahoma"/>
                <a:ea typeface="Tahoma"/>
                <a:cs typeface="Tahoma"/>
              </a:rPr>
              <a:t>. </a:t>
            </a:r>
            <a:r>
              <a:rPr lang="cs-CZ" sz="2000" b="1" dirty="0">
                <a:solidFill>
                  <a:schemeClr val="tx1"/>
                </a:solidFill>
                <a:latin typeface="Tahoma"/>
                <a:ea typeface="Tahoma"/>
                <a:cs typeface="Tahoma"/>
              </a:rPr>
              <a:t>10</a:t>
            </a:r>
            <a:r>
              <a:rPr lang="en-US" sz="2000" b="1" dirty="0">
                <a:solidFill>
                  <a:schemeClr val="tx1"/>
                </a:solidFill>
                <a:latin typeface="Tahoma"/>
                <a:ea typeface="Tahoma"/>
                <a:cs typeface="Tahoma"/>
              </a:rPr>
              <a:t>. 202</a:t>
            </a:r>
            <a:r>
              <a:rPr lang="cs-CZ" sz="2000" b="1" dirty="0">
                <a:solidFill>
                  <a:schemeClr val="tx1"/>
                </a:solidFill>
                <a:latin typeface="Tahoma"/>
                <a:ea typeface="Tahoma"/>
                <a:cs typeface="Tahoma"/>
              </a:rPr>
              <a:t>5</a:t>
            </a:r>
            <a:r>
              <a:rPr lang="en-US" sz="2000" b="1" dirty="0">
                <a:solidFill>
                  <a:schemeClr val="tx1"/>
                </a:solidFill>
                <a:latin typeface="Tahoma"/>
                <a:ea typeface="Tahoma"/>
                <a:cs typeface="Tahoma"/>
              </a:rPr>
              <a:t> do 2</a:t>
            </a:r>
            <a:r>
              <a:rPr lang="cs-CZ" sz="2000" b="1" dirty="0">
                <a:solidFill>
                  <a:schemeClr val="tx1"/>
                </a:solidFill>
                <a:latin typeface="Tahoma"/>
                <a:ea typeface="Tahoma"/>
                <a:cs typeface="Tahoma"/>
              </a:rPr>
              <a:t>4</a:t>
            </a:r>
            <a:r>
              <a:rPr lang="en-US" sz="2000" b="1" dirty="0">
                <a:solidFill>
                  <a:schemeClr val="tx1"/>
                </a:solidFill>
                <a:latin typeface="Tahoma"/>
                <a:ea typeface="Tahoma"/>
                <a:cs typeface="Tahoma"/>
              </a:rPr>
              <a:t>. </a:t>
            </a:r>
            <a:r>
              <a:rPr lang="cs-CZ" sz="2000" b="1" dirty="0">
                <a:solidFill>
                  <a:schemeClr val="tx1"/>
                </a:solidFill>
                <a:latin typeface="Tahoma"/>
                <a:ea typeface="Tahoma"/>
                <a:cs typeface="Tahoma"/>
              </a:rPr>
              <a:t>10</a:t>
            </a:r>
            <a:r>
              <a:rPr lang="en-US" sz="2000" b="1" dirty="0">
                <a:solidFill>
                  <a:schemeClr val="tx1"/>
                </a:solidFill>
                <a:latin typeface="Tahoma"/>
                <a:ea typeface="Tahoma"/>
                <a:cs typeface="Tahoma"/>
              </a:rPr>
              <a:t>. 202</a:t>
            </a:r>
            <a:r>
              <a:rPr lang="cs-CZ" sz="2000" b="1" dirty="0">
                <a:solidFill>
                  <a:schemeClr val="tx1"/>
                </a:solidFill>
                <a:latin typeface="Tahoma"/>
                <a:ea typeface="Tahoma"/>
                <a:cs typeface="Tahoma"/>
              </a:rPr>
              <a:t>5</a:t>
            </a:r>
          </a:p>
          <a:p>
            <a:pPr marL="457200" lvl="1" indent="0">
              <a:buNone/>
            </a:pPr>
            <a:endParaRPr lang="cs-CZ" sz="2000" b="1" dirty="0">
              <a:solidFill>
                <a:schemeClr val="tx1"/>
              </a:solidFill>
              <a:latin typeface="Tahoma"/>
              <a:ea typeface="Tahoma"/>
              <a:cs typeface="Tahoma"/>
            </a:endParaRPr>
          </a:p>
          <a:p>
            <a:r>
              <a:rPr lang="en-US" sz="2000" dirty="0" err="1">
                <a:solidFill>
                  <a:schemeClr val="tx1"/>
                </a:solidFill>
                <a:latin typeface="Tahoma"/>
                <a:ea typeface="Tahoma"/>
                <a:cs typeface="Tahoma"/>
              </a:rPr>
              <a:t>Termín</a:t>
            </a:r>
            <a:r>
              <a:rPr lang="en-US" sz="2000" dirty="0">
                <a:solidFill>
                  <a:schemeClr val="tx1"/>
                </a:solidFill>
                <a:latin typeface="Tahoma"/>
                <a:ea typeface="Tahoma"/>
                <a:cs typeface="Tahoma"/>
              </a:rPr>
              <a:t> pro </a:t>
            </a:r>
            <a:r>
              <a:rPr lang="en-US" sz="2000" dirty="0" err="1">
                <a:solidFill>
                  <a:schemeClr val="tx1"/>
                </a:solidFill>
                <a:latin typeface="Tahoma"/>
                <a:ea typeface="Tahoma"/>
                <a:cs typeface="Tahoma"/>
              </a:rPr>
              <a:t>podávání</a:t>
            </a:r>
            <a:r>
              <a:rPr lang="en-US" sz="2000" dirty="0">
                <a:solidFill>
                  <a:schemeClr val="tx1"/>
                </a:solidFill>
                <a:latin typeface="Tahoma"/>
                <a:ea typeface="Tahoma"/>
                <a:cs typeface="Tahoma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ahoma"/>
                <a:ea typeface="Tahoma"/>
                <a:cs typeface="Tahoma"/>
              </a:rPr>
              <a:t>žádostí</a:t>
            </a:r>
            <a:r>
              <a:rPr lang="cs-CZ" sz="2000" dirty="0">
                <a:solidFill>
                  <a:schemeClr val="tx1"/>
                </a:solidFill>
                <a:latin typeface="Tahoma"/>
                <a:ea typeface="Tahoma"/>
                <a:cs typeface="Tahoma"/>
              </a:rPr>
              <a:t> o dotaci v kapitole 313:</a:t>
            </a:r>
            <a:r>
              <a:rPr lang="en-US" sz="2000" dirty="0">
                <a:solidFill>
                  <a:schemeClr val="tx1"/>
                </a:solidFill>
                <a:latin typeface="Tahoma"/>
                <a:ea typeface="Tahoma"/>
                <a:cs typeface="Tahoma"/>
              </a:rPr>
              <a:t> </a:t>
            </a:r>
            <a:endParaRPr lang="cs-CZ" sz="2000" dirty="0">
              <a:solidFill>
                <a:schemeClr val="tx1"/>
              </a:solidFill>
              <a:latin typeface="Tahoma"/>
              <a:ea typeface="Tahoma"/>
              <a:cs typeface="Tahoma"/>
            </a:endParaRPr>
          </a:p>
          <a:p>
            <a:pPr lvl="1"/>
            <a:r>
              <a:rPr lang="en-US" sz="2000" b="1" dirty="0">
                <a:solidFill>
                  <a:schemeClr val="tx1"/>
                </a:solidFill>
                <a:latin typeface="Tahoma"/>
                <a:ea typeface="Tahoma"/>
                <a:cs typeface="Tahoma"/>
              </a:rPr>
              <a:t>od 1</a:t>
            </a:r>
            <a:r>
              <a:rPr lang="cs-CZ" sz="2000" b="1" dirty="0">
                <a:solidFill>
                  <a:schemeClr val="tx1"/>
                </a:solidFill>
                <a:latin typeface="Tahoma"/>
                <a:ea typeface="Tahoma"/>
                <a:cs typeface="Tahoma"/>
              </a:rPr>
              <a:t>0</a:t>
            </a:r>
            <a:r>
              <a:rPr lang="en-US" sz="2000" b="1" dirty="0">
                <a:solidFill>
                  <a:schemeClr val="tx1"/>
                </a:solidFill>
                <a:latin typeface="Tahoma"/>
                <a:ea typeface="Tahoma"/>
                <a:cs typeface="Tahoma"/>
              </a:rPr>
              <a:t>. </a:t>
            </a:r>
            <a:r>
              <a:rPr lang="cs-CZ" sz="2000" b="1" dirty="0">
                <a:solidFill>
                  <a:schemeClr val="tx1"/>
                </a:solidFill>
                <a:latin typeface="Tahoma"/>
                <a:ea typeface="Tahoma"/>
                <a:cs typeface="Tahoma"/>
              </a:rPr>
              <a:t>10</a:t>
            </a:r>
            <a:r>
              <a:rPr lang="en-US" sz="2000" b="1" dirty="0">
                <a:solidFill>
                  <a:schemeClr val="tx1"/>
                </a:solidFill>
                <a:latin typeface="Tahoma"/>
                <a:ea typeface="Tahoma"/>
                <a:cs typeface="Tahoma"/>
              </a:rPr>
              <a:t>. 202</a:t>
            </a:r>
            <a:r>
              <a:rPr lang="cs-CZ" sz="2000" b="1" dirty="0">
                <a:solidFill>
                  <a:schemeClr val="tx1"/>
                </a:solidFill>
                <a:latin typeface="Tahoma"/>
                <a:ea typeface="Tahoma"/>
                <a:cs typeface="Tahoma"/>
              </a:rPr>
              <a:t>5</a:t>
            </a:r>
            <a:r>
              <a:rPr lang="en-US" sz="2000" b="1" dirty="0">
                <a:solidFill>
                  <a:schemeClr val="tx1"/>
                </a:solidFill>
                <a:latin typeface="Tahoma"/>
                <a:ea typeface="Tahoma"/>
                <a:cs typeface="Tahoma"/>
              </a:rPr>
              <a:t> do </a:t>
            </a:r>
            <a:r>
              <a:rPr lang="cs-CZ" sz="2000" b="1" dirty="0">
                <a:solidFill>
                  <a:schemeClr val="tx1"/>
                </a:solidFill>
                <a:latin typeface="Tahoma"/>
                <a:ea typeface="Tahoma"/>
                <a:cs typeface="Tahoma"/>
              </a:rPr>
              <a:t>31</a:t>
            </a:r>
            <a:r>
              <a:rPr lang="en-US" sz="2000" b="1" dirty="0">
                <a:solidFill>
                  <a:schemeClr val="tx1"/>
                </a:solidFill>
                <a:latin typeface="Tahoma"/>
                <a:ea typeface="Tahoma"/>
                <a:cs typeface="Tahoma"/>
              </a:rPr>
              <a:t>. </a:t>
            </a:r>
            <a:r>
              <a:rPr lang="cs-CZ" sz="2000" b="1" dirty="0">
                <a:solidFill>
                  <a:schemeClr val="tx1"/>
                </a:solidFill>
                <a:latin typeface="Tahoma"/>
                <a:ea typeface="Tahoma"/>
                <a:cs typeface="Tahoma"/>
              </a:rPr>
              <a:t>10</a:t>
            </a:r>
            <a:r>
              <a:rPr lang="en-US" sz="2000" b="1" dirty="0">
                <a:solidFill>
                  <a:schemeClr val="tx1"/>
                </a:solidFill>
                <a:latin typeface="Tahoma"/>
                <a:ea typeface="Tahoma"/>
                <a:cs typeface="Tahoma"/>
              </a:rPr>
              <a:t>. 202</a:t>
            </a:r>
            <a:r>
              <a:rPr lang="cs-CZ" sz="2000" b="1" dirty="0">
                <a:solidFill>
                  <a:schemeClr val="tx1"/>
                </a:solidFill>
                <a:latin typeface="Tahoma"/>
                <a:ea typeface="Tahoma"/>
                <a:cs typeface="Tahoma"/>
              </a:rPr>
              <a:t>5</a:t>
            </a:r>
          </a:p>
          <a:p>
            <a:pPr lvl="1"/>
            <a:endParaRPr lang="cs-CZ" sz="2000" b="1" dirty="0">
              <a:solidFill>
                <a:schemeClr val="tx1"/>
              </a:solidFill>
              <a:latin typeface="Tahoma"/>
              <a:ea typeface="Tahoma"/>
              <a:cs typeface="Tahoma"/>
            </a:endParaRPr>
          </a:p>
          <a:p>
            <a:pPr lvl="1"/>
            <a:endParaRPr lang="cs-CZ" sz="2000" b="1" dirty="0">
              <a:solidFill>
                <a:schemeClr val="tx1"/>
              </a:solidFill>
              <a:latin typeface="Tahoma"/>
              <a:ea typeface="Tahoma"/>
              <a:cs typeface="Tahoma"/>
            </a:endParaRPr>
          </a:p>
          <a:p>
            <a:pPr lvl="1"/>
            <a:endParaRPr lang="cs-CZ" sz="1200" b="1" dirty="0">
              <a:solidFill>
                <a:schemeClr val="tx1"/>
              </a:solidFill>
              <a:latin typeface="Tahoma"/>
              <a:ea typeface="Tahoma"/>
              <a:cs typeface="Tahoma"/>
            </a:endParaRPr>
          </a:p>
          <a:p>
            <a:pPr lvl="1"/>
            <a:endParaRPr lang="cs-CZ" sz="2000" dirty="0">
              <a:solidFill>
                <a:schemeClr val="tx1"/>
              </a:solidFill>
              <a:latin typeface="Tahoma"/>
              <a:ea typeface="Tahoma"/>
              <a:cs typeface="Tahoma"/>
            </a:endParaRPr>
          </a:p>
          <a:p>
            <a:pPr marL="0" indent="0">
              <a:buNone/>
            </a:pPr>
            <a:endParaRPr lang="en-US" sz="1800" dirty="0">
              <a:solidFill>
                <a:schemeClr val="tx1"/>
              </a:solidFill>
              <a:latin typeface="Tahoma"/>
              <a:ea typeface="Tahoma"/>
              <a:cs typeface="Tahoma"/>
            </a:endParaRPr>
          </a:p>
        </p:txBody>
      </p:sp>
      <p:grpSp>
        <p:nvGrpSpPr>
          <p:cNvPr id="4" name="Skupina 3">
            <a:extLst>
              <a:ext uri="{FF2B5EF4-FFF2-40B4-BE49-F238E27FC236}">
                <a16:creationId xmlns:a16="http://schemas.microsoft.com/office/drawing/2014/main" id="{8C0D39DD-EACC-EF00-A641-E8AE73F5171C}"/>
              </a:ext>
            </a:extLst>
          </p:cNvPr>
          <p:cNvGrpSpPr/>
          <p:nvPr/>
        </p:nvGrpSpPr>
        <p:grpSpPr>
          <a:xfrm>
            <a:off x="311279" y="105645"/>
            <a:ext cx="6489117" cy="742080"/>
            <a:chOff x="0" y="0"/>
            <a:chExt cx="4504055" cy="557530"/>
          </a:xfrm>
        </p:grpSpPr>
        <p:pic>
          <p:nvPicPr>
            <p:cNvPr id="5" name="Picture 20">
              <a:extLst>
                <a:ext uri="{FF2B5EF4-FFF2-40B4-BE49-F238E27FC236}">
                  <a16:creationId xmlns:a16="http://schemas.microsoft.com/office/drawing/2014/main" id="{FFE6B513-55FB-286E-9731-0073A19FAF31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930400" y="25400"/>
              <a:ext cx="1459230" cy="4483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6" name="Picture 21">
              <a:extLst>
                <a:ext uri="{FF2B5EF4-FFF2-40B4-BE49-F238E27FC236}">
                  <a16:creationId xmlns:a16="http://schemas.microsoft.com/office/drawing/2014/main" id="{F59EB620-A2AE-A849-C082-3B89C7EF712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36950" y="6350"/>
              <a:ext cx="967105" cy="5511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" name="Obrázek 6">
              <a:extLst>
                <a:ext uri="{FF2B5EF4-FFF2-40B4-BE49-F238E27FC236}">
                  <a16:creationId xmlns:a16="http://schemas.microsoft.com/office/drawing/2014/main" id="{B87B5792-C77E-7ABF-1F9D-7084C3A432E6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1689100" cy="505460"/>
            </a:xfrm>
            <a:prstGeom prst="rect">
              <a:avLst/>
            </a:prstGeom>
            <a:noFill/>
            <a:ln>
              <a:noFill/>
            </a:ln>
          </p:spPr>
        </p:pic>
      </p:grpSp>
    </p:spTree>
    <p:extLst>
      <p:ext uri="{BB962C8B-B14F-4D97-AF65-F5344CB8AC3E}">
        <p14:creationId xmlns:p14="http://schemas.microsoft.com/office/powerpoint/2010/main" val="20174421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33BEB63-1089-1422-C4E4-40C0E4A6CB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4668" y="1084520"/>
            <a:ext cx="8229599" cy="470904"/>
          </a:xfrm>
        </p:spPr>
        <p:txBody>
          <a:bodyPr/>
          <a:lstStyle/>
          <a:p>
            <a:r>
              <a:rPr lang="cs-CZ" dirty="0"/>
              <a:t>Předkládání žádostí o dotace</a:t>
            </a:r>
          </a:p>
        </p:txBody>
      </p:sp>
      <p:pic>
        <p:nvPicPr>
          <p:cNvPr id="5" name="Zástupný obsah 4">
            <a:extLst>
              <a:ext uri="{FF2B5EF4-FFF2-40B4-BE49-F238E27FC236}">
                <a16:creationId xmlns:a16="http://schemas.microsoft.com/office/drawing/2014/main" id="{16AEF305-23CC-ECFA-8E00-69729362C07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14516" y="2281287"/>
            <a:ext cx="7114967" cy="2646324"/>
          </a:xfrm>
        </p:spPr>
      </p:pic>
    </p:spTree>
    <p:extLst>
      <p:ext uri="{BB962C8B-B14F-4D97-AF65-F5344CB8AC3E}">
        <p14:creationId xmlns:p14="http://schemas.microsoft.com/office/powerpoint/2010/main" val="17458704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EE881F0-E328-FEF8-B12E-8B58E038F4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4668" y="1084519"/>
            <a:ext cx="8100681" cy="556401"/>
          </a:xfrm>
        </p:spPr>
        <p:txBody>
          <a:bodyPr/>
          <a:lstStyle/>
          <a:p>
            <a:r>
              <a:rPr lang="cs-CZ" dirty="0"/>
              <a:t>Předkládání žádostí o dotace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A8F94BDF-8AAA-72F9-1C56-760DF6A5AE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028825"/>
            <a:ext cx="8229600" cy="4097338"/>
          </a:xfrm>
        </p:spPr>
        <p:txBody>
          <a:bodyPr>
            <a:normAutofit/>
          </a:bodyPr>
          <a:lstStyle/>
          <a:p>
            <a:r>
              <a:rPr lang="cs-CZ" sz="2000" kern="50" dirty="0">
                <a:solidFill>
                  <a:srgbClr val="231F20"/>
                </a:solidFill>
                <a:ea typeface="Droid Sans"/>
              </a:rPr>
              <a:t>p</a:t>
            </a:r>
            <a:r>
              <a:rPr lang="cs-CZ" sz="2000" kern="50" dirty="0">
                <a:solidFill>
                  <a:srgbClr val="231F20"/>
                </a:solidFill>
                <a:effectLst/>
                <a:latin typeface="Tahoma" panose="020B0604030504040204" pitchFamily="34" charset="0"/>
                <a:ea typeface="Droid Sans"/>
              </a:rPr>
              <a:t>rostřednictvím elektronického systému </a:t>
            </a:r>
            <a:r>
              <a:rPr lang="cs-CZ" sz="2000" b="1" kern="50" dirty="0" err="1">
                <a:solidFill>
                  <a:srgbClr val="231F20"/>
                </a:solidFill>
                <a:effectLst/>
                <a:latin typeface="Tahoma" panose="020B0604030504040204" pitchFamily="34" charset="0"/>
                <a:ea typeface="Droid Sans"/>
              </a:rPr>
              <a:t>ePodatelna</a:t>
            </a:r>
            <a:r>
              <a:rPr lang="cs-CZ" sz="2000" b="1" kern="50" dirty="0">
                <a:solidFill>
                  <a:srgbClr val="231F20"/>
                </a:solidFill>
                <a:effectLst/>
                <a:latin typeface="Tahoma" panose="020B0604030504040204" pitchFamily="34" charset="0"/>
                <a:ea typeface="Droid Sans"/>
              </a:rPr>
              <a:t> </a:t>
            </a:r>
            <a:r>
              <a:rPr lang="cs-CZ" sz="2000" kern="50" dirty="0">
                <a:solidFill>
                  <a:srgbClr val="231F20"/>
                </a:solidFill>
                <a:effectLst/>
                <a:latin typeface="Tahoma" panose="020B0604030504040204" pitchFamily="34" charset="0"/>
                <a:ea typeface="Droid Sans"/>
              </a:rPr>
              <a:t>Moravskoslezského kraje </a:t>
            </a:r>
          </a:p>
          <a:p>
            <a:endParaRPr lang="cs-CZ" sz="200" kern="50" dirty="0">
              <a:solidFill>
                <a:srgbClr val="231F20"/>
              </a:solidFill>
            </a:endParaRPr>
          </a:p>
          <a:p>
            <a:r>
              <a:rPr lang="cs-CZ" sz="1800" u="sng" kern="50" dirty="0">
                <a:solidFill>
                  <a:srgbClr val="0000FF"/>
                </a:solidFill>
                <a:effectLst/>
                <a:latin typeface="Tahoma" panose="020B0604030504040204" pitchFamily="34" charset="0"/>
                <a:ea typeface="Droid Sans"/>
                <a:cs typeface="Lohit Hindi"/>
                <a:hlinkClick r:id="rId2"/>
              </a:rPr>
              <a:t>https://podatelna.msk.cz/RAP05/</a:t>
            </a:r>
            <a:endParaRPr lang="cs-CZ" sz="1800" u="sng" kern="50" dirty="0">
              <a:solidFill>
                <a:srgbClr val="0000FF"/>
              </a:solidFill>
              <a:effectLst/>
              <a:latin typeface="Tahoma" panose="020B0604030504040204" pitchFamily="34" charset="0"/>
              <a:ea typeface="Droid Sans"/>
              <a:cs typeface="Lohit Hindi"/>
            </a:endParaRPr>
          </a:p>
          <a:p>
            <a:endParaRPr lang="cs-CZ" sz="1800" u="sng" kern="50" dirty="0">
              <a:solidFill>
                <a:srgbClr val="0000FF"/>
              </a:solidFill>
              <a:ea typeface="Droid Sans"/>
              <a:cs typeface="Lohit Hindi"/>
            </a:endParaRPr>
          </a:p>
          <a:p>
            <a:r>
              <a:rPr lang="cs-CZ" sz="1800" kern="50" dirty="0">
                <a:solidFill>
                  <a:schemeClr val="tx1"/>
                </a:solidFill>
                <a:ea typeface="Droid Sans"/>
                <a:cs typeface="Lohit Hindi"/>
              </a:rPr>
              <a:t>Podává se 1 žádost za poskytovatele </a:t>
            </a:r>
            <a:r>
              <a:rPr lang="cs-CZ" sz="1800" kern="50">
                <a:solidFill>
                  <a:schemeClr val="tx1"/>
                </a:solidFill>
                <a:ea typeface="Droid Sans"/>
                <a:cs typeface="Lohit Hindi"/>
              </a:rPr>
              <a:t>sociálních služeb</a:t>
            </a:r>
            <a:endParaRPr lang="cs-CZ" sz="1800" kern="50" dirty="0">
              <a:solidFill>
                <a:schemeClr val="tx1"/>
              </a:solidFill>
              <a:effectLst/>
              <a:latin typeface="Tahoma" panose="020B0604030504040204" pitchFamily="34" charset="0"/>
              <a:ea typeface="Droid Sans"/>
              <a:cs typeface="Lohit Hindi"/>
            </a:endParaRPr>
          </a:p>
          <a:p>
            <a:pPr marL="0" indent="0">
              <a:buNone/>
            </a:pPr>
            <a:endParaRPr lang="cs-CZ" sz="800" u="sng" kern="50" dirty="0">
              <a:solidFill>
                <a:srgbClr val="0000FF"/>
              </a:solidFill>
            </a:endParaRPr>
          </a:p>
          <a:p>
            <a:pPr marL="457200" lvl="1" indent="0">
              <a:buNone/>
            </a:pPr>
            <a:endParaRPr lang="cs-CZ" sz="1600" kern="50" dirty="0">
              <a:solidFill>
                <a:srgbClr val="231F20"/>
              </a:solidFill>
            </a:endParaRPr>
          </a:p>
          <a:p>
            <a:r>
              <a:rPr lang="cs-CZ" sz="2000" kern="50" dirty="0">
                <a:solidFill>
                  <a:srgbClr val="231F20"/>
                </a:solidFill>
              </a:rPr>
              <a:t>povinné přílohy:</a:t>
            </a:r>
          </a:p>
          <a:p>
            <a:pPr lvl="1"/>
            <a:r>
              <a:rPr lang="cs-CZ" sz="2000" b="1" kern="50" dirty="0">
                <a:solidFill>
                  <a:srgbClr val="231F20"/>
                </a:solidFill>
              </a:rPr>
              <a:t>Údaje o sociální službě </a:t>
            </a:r>
            <a:r>
              <a:rPr lang="cs-CZ" sz="2000" kern="50" dirty="0">
                <a:solidFill>
                  <a:srgbClr val="231F20"/>
                </a:solidFill>
              </a:rPr>
              <a:t>- příloha č. 1 žádosti</a:t>
            </a:r>
          </a:p>
          <a:p>
            <a:pPr lvl="1"/>
            <a:r>
              <a:rPr lang="cs-CZ" sz="2000" b="1" kern="50" dirty="0">
                <a:solidFill>
                  <a:srgbClr val="231F20"/>
                </a:solidFill>
              </a:rPr>
              <a:t>Vyjádření ORP </a:t>
            </a:r>
            <a:r>
              <a:rPr lang="cs-CZ" sz="2000" kern="50" dirty="0">
                <a:solidFill>
                  <a:srgbClr val="231F20"/>
                </a:solidFill>
              </a:rPr>
              <a:t>- příloha č. 2 žádosti</a:t>
            </a:r>
          </a:p>
          <a:p>
            <a:pPr lvl="1"/>
            <a:r>
              <a:rPr lang="cs-CZ" sz="2000" kern="50" dirty="0">
                <a:solidFill>
                  <a:srgbClr val="231F20"/>
                </a:solidFill>
              </a:rPr>
              <a:t>další povinné přílohy dle vyhlášeného programu</a:t>
            </a:r>
          </a:p>
        </p:txBody>
      </p:sp>
      <p:grpSp>
        <p:nvGrpSpPr>
          <p:cNvPr id="4" name="Skupina 3">
            <a:extLst>
              <a:ext uri="{FF2B5EF4-FFF2-40B4-BE49-F238E27FC236}">
                <a16:creationId xmlns:a16="http://schemas.microsoft.com/office/drawing/2014/main" id="{F612698D-576A-1FDB-8235-2282F5A0A050}"/>
              </a:ext>
            </a:extLst>
          </p:cNvPr>
          <p:cNvGrpSpPr/>
          <p:nvPr/>
        </p:nvGrpSpPr>
        <p:grpSpPr>
          <a:xfrm>
            <a:off x="311279" y="105645"/>
            <a:ext cx="6489117" cy="742080"/>
            <a:chOff x="0" y="0"/>
            <a:chExt cx="4504055" cy="557530"/>
          </a:xfrm>
        </p:grpSpPr>
        <p:pic>
          <p:nvPicPr>
            <p:cNvPr id="5" name="Picture 20">
              <a:extLst>
                <a:ext uri="{FF2B5EF4-FFF2-40B4-BE49-F238E27FC236}">
                  <a16:creationId xmlns:a16="http://schemas.microsoft.com/office/drawing/2014/main" id="{0087A643-E392-7235-F8FC-51E14D288AA2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930400" y="25400"/>
              <a:ext cx="1459230" cy="4483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6" name="Picture 21">
              <a:extLst>
                <a:ext uri="{FF2B5EF4-FFF2-40B4-BE49-F238E27FC236}">
                  <a16:creationId xmlns:a16="http://schemas.microsoft.com/office/drawing/2014/main" id="{FBAB27F7-495B-CDF3-724B-05759F2282B9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36950" y="6350"/>
              <a:ext cx="967105" cy="5511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" name="Obrázek 6">
              <a:extLst>
                <a:ext uri="{FF2B5EF4-FFF2-40B4-BE49-F238E27FC236}">
                  <a16:creationId xmlns:a16="http://schemas.microsoft.com/office/drawing/2014/main" id="{45F406D6-1B51-8EE6-88C7-8F933C1AA00C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1689100" cy="505460"/>
            </a:xfrm>
            <a:prstGeom prst="rect">
              <a:avLst/>
            </a:prstGeom>
            <a:noFill/>
            <a:ln>
              <a:noFill/>
            </a:ln>
          </p:spPr>
        </p:pic>
      </p:grpSp>
    </p:spTree>
    <p:extLst>
      <p:ext uri="{BB962C8B-B14F-4D97-AF65-F5344CB8AC3E}">
        <p14:creationId xmlns:p14="http://schemas.microsoft.com/office/powerpoint/2010/main" val="180774441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Zástupný obsah 4">
            <a:extLst>
              <a:ext uri="{FF2B5EF4-FFF2-40B4-BE49-F238E27FC236}">
                <a16:creationId xmlns:a16="http://schemas.microsoft.com/office/drawing/2014/main" id="{8E9446C3-9443-A3AD-64CA-20B714048D3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30713" y="122872"/>
            <a:ext cx="6009127" cy="6716655"/>
          </a:xfrm>
        </p:spPr>
      </p:pic>
      <p:sp>
        <p:nvSpPr>
          <p:cNvPr id="3" name="Obdélník 2">
            <a:extLst>
              <a:ext uri="{FF2B5EF4-FFF2-40B4-BE49-F238E27FC236}">
                <a16:creationId xmlns:a16="http://schemas.microsoft.com/office/drawing/2014/main" id="{7CF203CF-8E9C-05C8-14FE-70FFD95C94AD}"/>
              </a:ext>
            </a:extLst>
          </p:cNvPr>
          <p:cNvSpPr/>
          <p:nvPr/>
        </p:nvSpPr>
        <p:spPr>
          <a:xfrm>
            <a:off x="6339840" y="122872"/>
            <a:ext cx="2661920" cy="56800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>
              <a:ln>
                <a:solidFill>
                  <a:schemeClr val="bg1"/>
                </a:solidFill>
              </a:ln>
            </a:endParaRPr>
          </a:p>
        </p:txBody>
      </p:sp>
    </p:spTree>
    <p:extLst>
      <p:ext uri="{BB962C8B-B14F-4D97-AF65-F5344CB8AC3E}">
        <p14:creationId xmlns:p14="http://schemas.microsoft.com/office/powerpoint/2010/main" val="591868184"/>
      </p:ext>
    </p:extLst>
  </p:cSld>
  <p:clrMapOvr>
    <a:masterClrMapping/>
  </p:clrMapOvr>
</p:sld>
</file>

<file path=ppt/theme/theme1.xml><?xml version="1.0" encoding="utf-8"?>
<a:theme xmlns:a="http://schemas.openxmlformats.org/drawingml/2006/main" name="šablona_prezentace-světlé_pozadí1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000000"/>
      </a:lt2>
      <a:accent1>
        <a:srgbClr val="FFFFFF"/>
      </a:accent1>
      <a:accent2>
        <a:srgbClr val="D0D0D0"/>
      </a:accent2>
      <a:accent3>
        <a:srgbClr val="FFFFFF"/>
      </a:accent3>
      <a:accent4>
        <a:srgbClr val="000000"/>
      </a:accent4>
      <a:accent5>
        <a:srgbClr val="FFFFFF"/>
      </a:accent5>
      <a:accent6>
        <a:srgbClr val="BCBCBC"/>
      </a:accent6>
      <a:hlink>
        <a:srgbClr val="909090"/>
      </a:hlink>
      <a:folHlink>
        <a:srgbClr val="0000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2983</Words>
  <Application>Microsoft Office PowerPoint</Application>
  <PresentationFormat>Předvádění na obrazovce (4:3)</PresentationFormat>
  <Paragraphs>424</Paragraphs>
  <Slides>34</Slides>
  <Notes>26</Notes>
  <HiddenSlides>0</HiddenSlides>
  <MMClips>0</MMClips>
  <ScaleCrop>false</ScaleCrop>
  <HeadingPairs>
    <vt:vector size="6" baseType="variant">
      <vt:variant>
        <vt:lpstr>Použitá písma</vt:lpstr>
      </vt:variant>
      <vt:variant>
        <vt:i4>6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34</vt:i4>
      </vt:variant>
    </vt:vector>
  </HeadingPairs>
  <TitlesOfParts>
    <vt:vector size="41" baseType="lpstr">
      <vt:lpstr>Aptos</vt:lpstr>
      <vt:lpstr>Arial</vt:lpstr>
      <vt:lpstr>Droid Sans</vt:lpstr>
      <vt:lpstr>Tahoma</vt:lpstr>
      <vt:lpstr>Times New Roman</vt:lpstr>
      <vt:lpstr>Wingdings</vt:lpstr>
      <vt:lpstr>šablona_prezentace-světlé_pozadí1</vt:lpstr>
      <vt:lpstr>Financování soc. služeb prostřednictvím projektu: „Podpora služeb osobní asistence v MSK“  CZ.03.02.01/00/22_003/0005567   </vt:lpstr>
      <vt:lpstr>Obsah prezentace</vt:lpstr>
      <vt:lpstr>Projekt Podpora služeb osobní asistence v MSK</vt:lpstr>
      <vt:lpstr>S kým se můžete v průběhu projektu potkávat?</vt:lpstr>
      <vt:lpstr>Prezentace aplikace PowerPoint</vt:lpstr>
      <vt:lpstr>Vyhlášení dotačního programu</vt:lpstr>
      <vt:lpstr>Předkládání žádostí o dotace</vt:lpstr>
      <vt:lpstr>Předkládání žádostí o dotace</vt:lpstr>
      <vt:lpstr>Prezentace aplikace PowerPoint</vt:lpstr>
      <vt:lpstr>Schvalování žádostí o dotaci</vt:lpstr>
      <vt:lpstr>Podmínky projektu / dotačního programu</vt:lpstr>
      <vt:lpstr>Monitorovací období projektu</vt:lpstr>
      <vt:lpstr> Kde se bude vykazovat</vt:lpstr>
      <vt:lpstr>Prezentace aplikace PowerPoint</vt:lpstr>
      <vt:lpstr>Vykazování podpořených osob</vt:lpstr>
      <vt:lpstr>Vykazování podpořených osob</vt:lpstr>
      <vt:lpstr>Vykazování podpořených osob</vt:lpstr>
      <vt:lpstr>Vykazování podpořených osob</vt:lpstr>
      <vt:lpstr>Publicita projektu</vt:lpstr>
      <vt:lpstr>Platební podmínky a vykazování kapacity</vt:lpstr>
      <vt:lpstr>Platební podmínky a vykazování kapacity</vt:lpstr>
      <vt:lpstr>Prezentace aplikace PowerPoint</vt:lpstr>
      <vt:lpstr>Prezentace aplikace PowerPoint</vt:lpstr>
      <vt:lpstr>Platební podmínky a vykazování kapacity</vt:lpstr>
      <vt:lpstr>Platební podmínky a vyúčtování</vt:lpstr>
      <vt:lpstr>Jak předložit vyúčtování dotace a hlášení o kapacitě soc. služby?</vt:lpstr>
      <vt:lpstr>Uznatelné náklady</vt:lpstr>
      <vt:lpstr>Platební podmínky a vyrovnávací platba</vt:lpstr>
      <vt:lpstr>Kontrola projektu</vt:lpstr>
      <vt:lpstr>Kontrola projektu – nejčastější nesrovnalosti</vt:lpstr>
      <vt:lpstr>Kontrola projektu – doporučení</vt:lpstr>
      <vt:lpstr>Ukončení projektu</vt:lpstr>
      <vt:lpstr>Závěr – shrnutí </vt:lpstr>
      <vt:lpstr>            Děkujeme za pozornost 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Financovaní soc. služeb prostřednictvím projektu: „Podpora služeb sociální prevence 2022+“</dc:title>
  <dc:creator/>
  <cp:lastModifiedBy/>
  <cp:revision>469</cp:revision>
  <dcterms:created xsi:type="dcterms:W3CDTF">2014-11-23T20:28:28Z</dcterms:created>
  <dcterms:modified xsi:type="dcterms:W3CDTF">2025-09-18T08:12:35Z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215ad6d0-798b-44f9-b3fd-112ad6275fb4_Enabled">
    <vt:lpwstr>true</vt:lpwstr>
  </property>
  <property fmtid="{D5CDD505-2E9C-101B-9397-08002B2CF9AE}" pid="3" name="MSIP_Label_215ad6d0-798b-44f9-b3fd-112ad6275fb4_SetDate">
    <vt:lpwstr>2022-06-09T12:53:06Z</vt:lpwstr>
  </property>
  <property fmtid="{D5CDD505-2E9C-101B-9397-08002B2CF9AE}" pid="4" name="MSIP_Label_215ad6d0-798b-44f9-b3fd-112ad6275fb4_Method">
    <vt:lpwstr>Standard</vt:lpwstr>
  </property>
  <property fmtid="{D5CDD505-2E9C-101B-9397-08002B2CF9AE}" pid="5" name="MSIP_Label_215ad6d0-798b-44f9-b3fd-112ad6275fb4_Name">
    <vt:lpwstr>Neveřejná informace (popis)</vt:lpwstr>
  </property>
  <property fmtid="{D5CDD505-2E9C-101B-9397-08002B2CF9AE}" pid="6" name="MSIP_Label_215ad6d0-798b-44f9-b3fd-112ad6275fb4_SiteId">
    <vt:lpwstr>39f24d0b-aa30-4551-8e81-43c77cf1000e</vt:lpwstr>
  </property>
  <property fmtid="{D5CDD505-2E9C-101B-9397-08002B2CF9AE}" pid="7" name="MSIP_Label_215ad6d0-798b-44f9-b3fd-112ad6275fb4_ActionId">
    <vt:lpwstr>ddbe5e6f-a909-4a00-b04d-514e178dbf96</vt:lpwstr>
  </property>
  <property fmtid="{D5CDD505-2E9C-101B-9397-08002B2CF9AE}" pid="8" name="MSIP_Label_215ad6d0-798b-44f9-b3fd-112ad6275fb4_ContentBits">
    <vt:lpwstr>2</vt:lpwstr>
  </property>
</Properties>
</file>