
<file path=[Content_Types].xml><?xml version="1.0" encoding="utf-8"?>
<Types xmlns="http://schemas.openxmlformats.org/package/2006/content-types">
  <Default Extension="png" ContentType="image/png"/>
  <Default Extension="mov" ContentType="video/quicktime"/>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1"/>
  </p:notesMasterIdLst>
  <p:sldIdLst>
    <p:sldId id="257" r:id="rId5"/>
    <p:sldId id="265" r:id="rId6"/>
    <p:sldId id="270" r:id="rId7"/>
    <p:sldId id="291" r:id="rId8"/>
    <p:sldId id="290" r:id="rId9"/>
    <p:sldId id="286" r:id="rId10"/>
    <p:sldId id="311" r:id="rId11"/>
    <p:sldId id="287" r:id="rId12"/>
    <p:sldId id="288" r:id="rId13"/>
    <p:sldId id="300" r:id="rId14"/>
    <p:sldId id="309" r:id="rId15"/>
    <p:sldId id="293" r:id="rId16"/>
    <p:sldId id="313" r:id="rId17"/>
    <p:sldId id="312" r:id="rId18"/>
    <p:sldId id="294" r:id="rId19"/>
    <p:sldId id="295" r:id="rId20"/>
    <p:sldId id="271" r:id="rId21"/>
    <p:sldId id="272" r:id="rId22"/>
    <p:sldId id="274" r:id="rId23"/>
    <p:sldId id="273" r:id="rId24"/>
    <p:sldId id="296" r:id="rId25"/>
    <p:sldId id="297" r:id="rId26"/>
    <p:sldId id="308" r:id="rId27"/>
    <p:sldId id="269" r:id="rId28"/>
    <p:sldId id="268" r:id="rId29"/>
    <p:sldId id="276" r:id="rId30"/>
    <p:sldId id="298" r:id="rId31"/>
    <p:sldId id="277" r:id="rId32"/>
    <p:sldId id="278" r:id="rId33"/>
    <p:sldId id="299" r:id="rId34"/>
    <p:sldId id="282" r:id="rId35"/>
    <p:sldId id="283" r:id="rId36"/>
    <p:sldId id="292" r:id="rId37"/>
    <p:sldId id="279" r:id="rId38"/>
    <p:sldId id="280" r:id="rId39"/>
    <p:sldId id="281" r:id="rId40"/>
    <p:sldId id="310" r:id="rId41"/>
    <p:sldId id="314" r:id="rId42"/>
    <p:sldId id="284" r:id="rId43"/>
    <p:sldId id="306" r:id="rId44"/>
    <p:sldId id="304" r:id="rId45"/>
    <p:sldId id="302" r:id="rId46"/>
    <p:sldId id="303" r:id="rId47"/>
    <p:sldId id="307" r:id="rId48"/>
    <p:sldId id="315" r:id="rId49"/>
    <p:sldId id="305" r:id="rId50"/>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5"/>
    <a:srgbClr val="005CAF"/>
    <a:srgbClr val="004C81"/>
    <a:srgbClr val="899BB4"/>
    <a:srgbClr val="005B8F"/>
    <a:srgbClr val="F2C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0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r304003\Desktop\DoNa\Statistika%20tabulky\2024\Tabulka%20DmN%2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r304003\Desktop\Pomocn&#233;%20tabulk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r304003\Desktop\Pomocn&#233;%20tabulk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r304003\Desktop\Pomocn&#233;%20tabulk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'porovnání 16-24'!$E$23</c:f>
              <c:strCache>
                <c:ptCount val="1"/>
                <c:pt idx="0">
                  <c:v>VYKÁZÁNÍ</c:v>
                </c:pt>
              </c:strCache>
            </c:strRef>
          </c:tx>
          <c:spPr>
            <a:solidFill>
              <a:srgbClr val="003B75"/>
            </a:solidFill>
            <a:ln>
              <a:noFill/>
            </a:ln>
            <a:effectLst>
              <a:softEdge rad="0"/>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3B75"/>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'porovnání 16-24'!$B$24:$B$32</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'porovnání 16-24'!$E$24:$E$32</c:f>
              <c:numCache>
                <c:formatCode>General</c:formatCode>
                <c:ptCount val="9"/>
                <c:pt idx="0">
                  <c:v>122</c:v>
                </c:pt>
                <c:pt idx="1">
                  <c:v>110</c:v>
                </c:pt>
                <c:pt idx="2">
                  <c:v>127</c:v>
                </c:pt>
                <c:pt idx="3">
                  <c:v>125</c:v>
                </c:pt>
                <c:pt idx="4">
                  <c:v>93</c:v>
                </c:pt>
                <c:pt idx="5">
                  <c:v>103</c:v>
                </c:pt>
                <c:pt idx="6">
                  <c:v>87</c:v>
                </c:pt>
                <c:pt idx="7">
                  <c:v>106</c:v>
                </c:pt>
                <c:pt idx="8">
                  <c:v>141</c:v>
                </c:pt>
              </c:numCache>
            </c:numRef>
          </c:val>
          <c:extLst>
            <c:ext xmlns:c16="http://schemas.microsoft.com/office/drawing/2014/chart" uri="{C3380CC4-5D6E-409C-BE32-E72D297353CC}">
              <c16:uniqueId val="{00000000-F59C-4A57-9F23-57C510B63849}"/>
            </c:ext>
          </c:extLst>
        </c:ser>
        <c:ser>
          <c:idx val="1"/>
          <c:order val="1"/>
          <c:tx>
            <c:strRef>
              <c:f>'porovnání 16-24'!$F$23</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'porovnání 16-24'!$B$24:$B$32</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'porovnání 16-24'!$F$24:$F$32</c:f>
              <c:numCache>
                <c:formatCode>General</c:formatCode>
                <c:ptCount val="9"/>
              </c:numCache>
            </c:numRef>
          </c:val>
          <c:extLst>
            <c:ext xmlns:c16="http://schemas.microsoft.com/office/drawing/2014/chart" uri="{C3380CC4-5D6E-409C-BE32-E72D297353CC}">
              <c16:uniqueId val="{00000001-F59C-4A57-9F23-57C510B63849}"/>
            </c:ext>
          </c:extLst>
        </c:ser>
        <c:dLbls>
          <c:showLegendKey val="0"/>
          <c:showVal val="1"/>
          <c:showCatName val="0"/>
          <c:showSerName val="0"/>
          <c:showPercent val="0"/>
          <c:showBubbleSize val="0"/>
        </c:dLbls>
        <c:gapWidth val="100"/>
        <c:overlap val="100"/>
        <c:axId val="472261144"/>
        <c:axId val="472259832"/>
      </c:barChart>
      <c:catAx>
        <c:axId val="472261144"/>
        <c:scaling>
          <c:orientation val="minMax"/>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rgbClr val="003B75"/>
                </a:solidFill>
                <a:latin typeface="+mn-lt"/>
                <a:ea typeface="+mn-ea"/>
                <a:cs typeface="+mn-cs"/>
              </a:defRPr>
            </a:pPr>
            <a:endParaRPr lang="cs-CZ"/>
          </a:p>
        </c:txPr>
        <c:crossAx val="472259832"/>
        <c:crosses val="autoZero"/>
        <c:auto val="1"/>
        <c:lblAlgn val="ctr"/>
        <c:lblOffset val="100"/>
        <c:noMultiLvlLbl val="1"/>
      </c:catAx>
      <c:valAx>
        <c:axId val="472259832"/>
        <c:scaling>
          <c:orientation val="minMax"/>
        </c:scaling>
        <c:delete val="1"/>
        <c:axPos val="l"/>
        <c:numFmt formatCode="General" sourceLinked="1"/>
        <c:majorTickMark val="out"/>
        <c:minorTickMark val="none"/>
        <c:tickLblPos val="nextTo"/>
        <c:crossAx val="472261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79588270524417E-2"/>
          <c:y val="2.3810375123530493E-2"/>
          <c:w val="0.92486337919299511"/>
          <c:h val="0.83013078658096706"/>
        </c:manualLayout>
      </c:layout>
      <c:barChart>
        <c:barDir val="col"/>
        <c:grouping val="clustered"/>
        <c:varyColors val="0"/>
        <c:ser>
          <c:idx val="0"/>
          <c:order val="0"/>
          <c:tx>
            <c:strRef>
              <c:f>List1!$B$2</c:f>
              <c:strCache>
                <c:ptCount val="1"/>
                <c:pt idx="0">
                  <c:v>2023 - 106</c:v>
                </c:pt>
              </c:strCache>
            </c:strRef>
          </c:tx>
          <c:spPr>
            <a:solidFill>
              <a:srgbClr val="003B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List1!$A$3:$A$8</c:f>
              <c:strCache>
                <c:ptCount val="6"/>
                <c:pt idx="0">
                  <c:v>ÚO Bruntál</c:v>
                </c:pt>
                <c:pt idx="1">
                  <c:v>ÚO Frýdek-Místek</c:v>
                </c:pt>
                <c:pt idx="2">
                  <c:v>ÚO Karviná</c:v>
                </c:pt>
                <c:pt idx="3">
                  <c:v>ÚO Nový Jičín</c:v>
                </c:pt>
                <c:pt idx="4">
                  <c:v>ÚO Opava</c:v>
                </c:pt>
                <c:pt idx="5">
                  <c:v>MŘP Ostrava</c:v>
                </c:pt>
              </c:strCache>
            </c:strRef>
          </c:cat>
          <c:val>
            <c:numRef>
              <c:f>List1!$B$3:$B$8</c:f>
              <c:numCache>
                <c:formatCode>General</c:formatCode>
                <c:ptCount val="6"/>
                <c:pt idx="0">
                  <c:v>8</c:v>
                </c:pt>
                <c:pt idx="1">
                  <c:v>16</c:v>
                </c:pt>
                <c:pt idx="2">
                  <c:v>11</c:v>
                </c:pt>
                <c:pt idx="3">
                  <c:v>15</c:v>
                </c:pt>
                <c:pt idx="4">
                  <c:v>9</c:v>
                </c:pt>
                <c:pt idx="5">
                  <c:v>47</c:v>
                </c:pt>
              </c:numCache>
            </c:numRef>
          </c:val>
          <c:extLst>
            <c:ext xmlns:c16="http://schemas.microsoft.com/office/drawing/2014/chart" uri="{C3380CC4-5D6E-409C-BE32-E72D297353CC}">
              <c16:uniqueId val="{00000000-F8A1-475D-85F7-B96452693851}"/>
            </c:ext>
          </c:extLst>
        </c:ser>
        <c:ser>
          <c:idx val="1"/>
          <c:order val="1"/>
          <c:tx>
            <c:strRef>
              <c:f>List1!$C$2</c:f>
              <c:strCache>
                <c:ptCount val="1"/>
                <c:pt idx="0">
                  <c:v>2024 - 141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7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List1!$A$3:$A$8</c:f>
              <c:strCache>
                <c:ptCount val="6"/>
                <c:pt idx="0">
                  <c:v>ÚO Bruntál</c:v>
                </c:pt>
                <c:pt idx="1">
                  <c:v>ÚO Frýdek-Místek</c:v>
                </c:pt>
                <c:pt idx="2">
                  <c:v>ÚO Karviná</c:v>
                </c:pt>
                <c:pt idx="3">
                  <c:v>ÚO Nový Jičín</c:v>
                </c:pt>
                <c:pt idx="4">
                  <c:v>ÚO Opava</c:v>
                </c:pt>
                <c:pt idx="5">
                  <c:v>MŘP Ostrava</c:v>
                </c:pt>
              </c:strCache>
            </c:strRef>
          </c:cat>
          <c:val>
            <c:numRef>
              <c:f>List1!$C$3:$C$8</c:f>
              <c:numCache>
                <c:formatCode>General</c:formatCode>
                <c:ptCount val="6"/>
                <c:pt idx="0">
                  <c:v>14</c:v>
                </c:pt>
                <c:pt idx="1">
                  <c:v>19</c:v>
                </c:pt>
                <c:pt idx="2">
                  <c:v>26</c:v>
                </c:pt>
                <c:pt idx="3">
                  <c:v>27</c:v>
                </c:pt>
                <c:pt idx="4">
                  <c:v>16</c:v>
                </c:pt>
                <c:pt idx="5">
                  <c:v>39</c:v>
                </c:pt>
              </c:numCache>
            </c:numRef>
          </c:val>
          <c:extLst>
            <c:ext xmlns:c16="http://schemas.microsoft.com/office/drawing/2014/chart" uri="{C3380CC4-5D6E-409C-BE32-E72D297353CC}">
              <c16:uniqueId val="{00000001-F8A1-475D-85F7-B96452693851}"/>
            </c:ext>
          </c:extLst>
        </c:ser>
        <c:dLbls>
          <c:dLblPos val="outEnd"/>
          <c:showLegendKey val="0"/>
          <c:showVal val="1"/>
          <c:showCatName val="0"/>
          <c:showSerName val="0"/>
          <c:showPercent val="0"/>
          <c:showBubbleSize val="0"/>
        </c:dLbls>
        <c:gapWidth val="219"/>
        <c:overlap val="-27"/>
        <c:axId val="510378632"/>
        <c:axId val="510379288"/>
      </c:barChart>
      <c:catAx>
        <c:axId val="5103786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3B75"/>
                </a:solidFill>
                <a:latin typeface="+mn-lt"/>
                <a:ea typeface="+mn-ea"/>
                <a:cs typeface="+mn-cs"/>
              </a:defRPr>
            </a:pPr>
            <a:endParaRPr lang="cs-CZ"/>
          </a:p>
        </c:txPr>
        <c:crossAx val="510379288"/>
        <c:crosses val="autoZero"/>
        <c:auto val="1"/>
        <c:lblAlgn val="ctr"/>
        <c:lblOffset val="100"/>
        <c:noMultiLvlLbl val="0"/>
      </c:catAx>
      <c:valAx>
        <c:axId val="510379288"/>
        <c:scaling>
          <c:orientation val="minMax"/>
        </c:scaling>
        <c:delete val="1"/>
        <c:axPos val="l"/>
        <c:numFmt formatCode="General" sourceLinked="1"/>
        <c:majorTickMark val="out"/>
        <c:minorTickMark val="none"/>
        <c:tickLblPos val="nextTo"/>
        <c:crossAx val="510378632"/>
        <c:crosses val="autoZero"/>
        <c:crossBetween val="between"/>
      </c:valAx>
      <c:spPr>
        <a:noFill/>
        <a:ln>
          <a:noFill/>
        </a:ln>
        <a:effectLst/>
      </c:spPr>
    </c:plotArea>
    <c:legend>
      <c:legendPos val="b"/>
      <c:layout>
        <c:manualLayout>
          <c:xMode val="edge"/>
          <c:yMode val="edge"/>
          <c:x val="9.7278215996134718E-2"/>
          <c:y val="0.10255325219240125"/>
          <c:w val="0.4761329548635807"/>
          <c:h val="6.0130190096896595E-2"/>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3B75"/>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3B75"/>
                </a:solidFill>
                <a:latin typeface="+mn-lt"/>
                <a:ea typeface="+mn-ea"/>
                <a:cs typeface="+mn-cs"/>
              </a:defRPr>
            </a:pPr>
            <a:r>
              <a:rPr lang="en-US" b="1">
                <a:solidFill>
                  <a:srgbClr val="003B75"/>
                </a:solidFill>
              </a:rPr>
              <a:t>2023</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rgbClr val="003B75"/>
              </a:solidFill>
              <a:latin typeface="+mn-lt"/>
              <a:ea typeface="+mn-ea"/>
              <a:cs typeface="+mn-cs"/>
            </a:defRPr>
          </a:pPr>
          <a:endParaRPr lang="cs-CZ"/>
        </a:p>
      </c:txPr>
    </c:title>
    <c:autoTitleDeleted val="0"/>
    <c:plotArea>
      <c:layout/>
      <c:pieChart>
        <c:varyColors val="1"/>
        <c:ser>
          <c:idx val="0"/>
          <c:order val="0"/>
          <c:dPt>
            <c:idx val="0"/>
            <c:bubble3D val="0"/>
            <c:spPr>
              <a:solidFill>
                <a:srgbClr val="003B75"/>
              </a:solidFill>
              <a:ln w="19050">
                <a:solidFill>
                  <a:schemeClr val="lt1"/>
                </a:solidFill>
              </a:ln>
              <a:effectLst/>
            </c:spPr>
            <c:extLst>
              <c:ext xmlns:c16="http://schemas.microsoft.com/office/drawing/2014/chart" uri="{C3380CC4-5D6E-409C-BE32-E72D297353CC}">
                <c16:uniqueId val="{00000001-5FCC-4FB5-97DE-4F7DD0B6BE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FCC-4FB5-97DE-4F7DD0B6BECF}"/>
              </c:ext>
            </c:extLst>
          </c:dPt>
          <c:dLbls>
            <c:dLbl>
              <c:idx val="0"/>
              <c:layout>
                <c:manualLayout>
                  <c:x val="-7.8465562243715842E-2"/>
                  <c:y val="0.169084659682824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B8DC62FF-ED8B-4322-B329-88FE7D9756BB}" type="VALUE">
                      <a:rPr lang="en-US" sz="1600" smtClean="0">
                        <a:solidFill>
                          <a:schemeClr val="bg1"/>
                        </a:solidFill>
                      </a:rPr>
                      <a:pPr>
                        <a:defRPr sz="1600" b="1">
                          <a:solidFill>
                            <a:schemeClr val="bg1"/>
                          </a:solidFill>
                        </a:defRPr>
                      </a:pPr>
                      <a:t>[HODNOTA]</a:t>
                    </a:fld>
                    <a:r>
                      <a:rPr lang="en-US" sz="1600" baseline="0" dirty="0" smtClean="0">
                        <a:solidFill>
                          <a:schemeClr val="bg1"/>
                        </a:solidFill>
                      </a:rPr>
                      <a:t> </a:t>
                    </a:r>
                    <a:fld id="{E2ABABE5-0E48-4285-9B89-BEE8EECC128D}" type="PERCENTAGE">
                      <a:rPr lang="en-US" sz="1600" baseline="0" dirty="0">
                        <a:solidFill>
                          <a:schemeClr val="bg1"/>
                        </a:solidFill>
                      </a:rPr>
                      <a:pPr>
                        <a:defRPr sz="1600" b="1">
                          <a:solidFill>
                            <a:schemeClr val="bg1"/>
                          </a:solidFill>
                        </a:defRPr>
                      </a:pPr>
                      <a:t>[PROCENTO]</a:t>
                    </a:fld>
                    <a:endParaRPr lang="en-US" sz="1600" baseline="0" dirty="0" smtClean="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cs-CZ"/>
                </a:p>
              </c:txPr>
              <c:dLblPos val="bestFit"/>
              <c:showLegendKey val="0"/>
              <c:showVal val="1"/>
              <c:showCatName val="0"/>
              <c:showSerName val="0"/>
              <c:showPercent val="1"/>
              <c:showBubbleSize val="0"/>
              <c:extLst>
                <c:ext xmlns:c15="http://schemas.microsoft.com/office/drawing/2012/chart" uri="{CE6537A1-D6FC-4f65-9D91-7224C49458BB}">
                  <c15:layout>
                    <c:manualLayout>
                      <c:w val="0.1130285130531261"/>
                      <c:h val="0.1902208221636674"/>
                    </c:manualLayout>
                  </c15:layout>
                  <c15:dlblFieldTable/>
                  <c15:showDataLabelsRange val="0"/>
                </c:ext>
                <c:ext xmlns:c16="http://schemas.microsoft.com/office/drawing/2014/chart" uri="{C3380CC4-5D6E-409C-BE32-E72D297353CC}">
                  <c16:uniqueId val="{00000001-5FCC-4FB5-97DE-4F7DD0B6BECF}"/>
                </c:ext>
              </c:extLst>
            </c:dLbl>
            <c:dLbl>
              <c:idx val="1"/>
              <c:layout>
                <c:manualLayout>
                  <c:x val="0.11697043727168767"/>
                  <c:y val="-0.25968709756020181"/>
                </c:manualLayout>
              </c:layout>
              <c:tx>
                <c:rich>
                  <a:bodyPr/>
                  <a:lstStyle/>
                  <a:p>
                    <a:fld id="{77FA92DA-566A-4790-BEDC-B797FC98BF0A}" type="VALUE">
                      <a:rPr lang="en-US" smtClean="0"/>
                      <a:pPr/>
                      <a:t>[HODNOTA]</a:t>
                    </a:fld>
                    <a:r>
                      <a:rPr lang="en-US" baseline="0" dirty="0" smtClean="0"/>
                      <a:t> - </a:t>
                    </a:r>
                    <a:fld id="{6383FFC9-289F-4BB9-80D7-076AF3292507}" type="PERCENTAGE">
                      <a:rPr lang="en-US" baseline="0"/>
                      <a:pPr/>
                      <a:t>[PROCENTO]</a:t>
                    </a:fld>
                    <a:endParaRPr lang="en-US" baseline="0" dirty="0" smtClean="0"/>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5FCC-4FB5-97DE-4F7DD0B6BEC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lumMod val="50000"/>
                      </a:schemeClr>
                    </a:solidFill>
                    <a:latin typeface="+mn-lt"/>
                    <a:ea typeface="+mn-ea"/>
                    <a:cs typeface="+mn-cs"/>
                  </a:defRPr>
                </a:pPr>
                <a:endParaRPr lang="cs-CZ"/>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List1!$A$12:$A$13</c:f>
              <c:strCache>
                <c:ptCount val="2"/>
                <c:pt idx="0">
                  <c:v>ženy</c:v>
                </c:pt>
                <c:pt idx="1">
                  <c:v>muži </c:v>
                </c:pt>
              </c:strCache>
            </c:strRef>
          </c:cat>
          <c:val>
            <c:numRef>
              <c:f>List1!$B$12:$B$13</c:f>
              <c:numCache>
                <c:formatCode>General</c:formatCode>
                <c:ptCount val="2"/>
                <c:pt idx="0">
                  <c:v>9</c:v>
                </c:pt>
                <c:pt idx="1">
                  <c:v>97</c:v>
                </c:pt>
              </c:numCache>
            </c:numRef>
          </c:val>
          <c:extLst>
            <c:ext xmlns:c16="http://schemas.microsoft.com/office/drawing/2014/chart" uri="{C3380CC4-5D6E-409C-BE32-E72D297353CC}">
              <c16:uniqueId val="{00000004-5FCC-4FB5-97DE-4F7DD0B6BEC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rgbClr val="003B75"/>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3B75"/>
                </a:solidFill>
                <a:latin typeface="+mn-lt"/>
                <a:ea typeface="+mn-ea"/>
                <a:cs typeface="+mn-cs"/>
              </a:defRPr>
            </a:pPr>
            <a:r>
              <a:rPr lang="en-US" b="1">
                <a:solidFill>
                  <a:srgbClr val="003B75"/>
                </a:solidFill>
              </a:rPr>
              <a:t>2024</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rgbClr val="003B75"/>
              </a:solidFill>
              <a:latin typeface="+mn-lt"/>
              <a:ea typeface="+mn-ea"/>
              <a:cs typeface="+mn-cs"/>
            </a:defRPr>
          </a:pPr>
          <a:endParaRPr lang="cs-CZ"/>
        </a:p>
      </c:txPr>
    </c:title>
    <c:autoTitleDeleted val="0"/>
    <c:plotArea>
      <c:layout/>
      <c:pieChart>
        <c:varyColors val="1"/>
        <c:ser>
          <c:idx val="0"/>
          <c:order val="0"/>
          <c:spPr>
            <a:ln>
              <a:solidFill>
                <a:schemeClr val="bg1"/>
              </a:solidFill>
            </a:ln>
          </c:spPr>
          <c:dPt>
            <c:idx val="0"/>
            <c:bubble3D val="0"/>
            <c:spPr>
              <a:solidFill>
                <a:srgbClr val="003B75"/>
              </a:solidFill>
              <a:ln w="19050">
                <a:solidFill>
                  <a:schemeClr val="bg1"/>
                </a:solidFill>
              </a:ln>
              <a:effectLst/>
            </c:spPr>
            <c:extLst>
              <c:ext xmlns:c16="http://schemas.microsoft.com/office/drawing/2014/chart" uri="{C3380CC4-5D6E-409C-BE32-E72D297353CC}">
                <c16:uniqueId val="{00000001-7E43-443E-B5C3-27671CE16C46}"/>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7E43-443E-B5C3-27671CE16C46}"/>
              </c:ext>
            </c:extLst>
          </c:dPt>
          <c:dLbls>
            <c:dLbl>
              <c:idx val="0"/>
              <c:layout>
                <c:manualLayout>
                  <c:x val="-5.2788825862096551E-2"/>
                  <c:y val="0.14865279883836219"/>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20A10579-11B8-4324-B6E5-D344ADB10E70}" type="VALUE">
                      <a:rPr lang="en-US" sz="1600" smtClean="0">
                        <a:solidFill>
                          <a:schemeClr val="bg1"/>
                        </a:solidFill>
                      </a:rPr>
                      <a:pPr>
                        <a:defRPr sz="1600" b="1">
                          <a:solidFill>
                            <a:schemeClr val="bg1"/>
                          </a:solidFill>
                        </a:defRPr>
                      </a:pPr>
                      <a:t>[HODNOTA]</a:t>
                    </a:fld>
                    <a:r>
                      <a:rPr lang="en-US" sz="1600" baseline="0" dirty="0" smtClean="0">
                        <a:solidFill>
                          <a:schemeClr val="bg1"/>
                        </a:solidFill>
                      </a:rPr>
                      <a:t> </a:t>
                    </a:r>
                    <a:fld id="{472F0BB6-D358-42A6-8382-F96245AFA5D5}" type="PERCENTAGE">
                      <a:rPr lang="en-US" sz="1600" baseline="0">
                        <a:solidFill>
                          <a:schemeClr val="bg1"/>
                        </a:solidFill>
                      </a:rPr>
                      <a:pPr>
                        <a:defRPr sz="1600" b="1">
                          <a:solidFill>
                            <a:schemeClr val="bg1"/>
                          </a:solidFill>
                        </a:defRPr>
                      </a:pPr>
                      <a:t>[PROCENTO]</a:t>
                    </a:fld>
                    <a:endParaRPr lang="en-US" sz="1600" baseline="0" dirty="0" smtClean="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cs-CZ"/>
                </a:p>
              </c:txPr>
              <c:dLblPos val="bestFit"/>
              <c:showLegendKey val="0"/>
              <c:showVal val="1"/>
              <c:showCatName val="0"/>
              <c:showSerName val="0"/>
              <c:showPercent val="1"/>
              <c:showBubbleSize val="0"/>
              <c:extLst>
                <c:ext xmlns:c15="http://schemas.microsoft.com/office/drawing/2012/chart" uri="{CE6537A1-D6FC-4f65-9D91-7224C49458BB}">
                  <c15:layout>
                    <c:manualLayout>
                      <c:w val="8.6676972286415743E-2"/>
                      <c:h val="0.19570264800069406"/>
                    </c:manualLayout>
                  </c15:layout>
                  <c15:dlblFieldTable/>
                  <c15:showDataLabelsRange val="0"/>
                </c:ext>
                <c:ext xmlns:c16="http://schemas.microsoft.com/office/drawing/2014/chart" uri="{C3380CC4-5D6E-409C-BE32-E72D297353CC}">
                  <c16:uniqueId val="{00000001-7E43-443E-B5C3-27671CE16C46}"/>
                </c:ext>
              </c:extLst>
            </c:dLbl>
            <c:dLbl>
              <c:idx val="1"/>
              <c:layout>
                <c:manualLayout>
                  <c:x val="0.1084431216671369"/>
                  <c:y val="-0.25047987917447401"/>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accent2">
                            <a:lumMod val="50000"/>
                          </a:schemeClr>
                        </a:solidFill>
                        <a:latin typeface="+mn-lt"/>
                        <a:ea typeface="+mn-ea"/>
                        <a:cs typeface="+mn-cs"/>
                      </a:defRPr>
                    </a:pPr>
                    <a:fld id="{089CBCA4-D708-4372-9447-E9050E5286B8}" type="VALUE">
                      <a:rPr lang="en-US" sz="1600" smtClean="0">
                        <a:solidFill>
                          <a:schemeClr val="accent2">
                            <a:lumMod val="50000"/>
                          </a:schemeClr>
                        </a:solidFill>
                      </a:rPr>
                      <a:pPr>
                        <a:defRPr sz="1600" b="1">
                          <a:solidFill>
                            <a:schemeClr val="accent2">
                              <a:lumMod val="50000"/>
                            </a:schemeClr>
                          </a:solidFill>
                        </a:defRPr>
                      </a:pPr>
                      <a:t>[HODNOTA]</a:t>
                    </a:fld>
                    <a:r>
                      <a:rPr lang="en-US" sz="1600" baseline="0" dirty="0" smtClean="0">
                        <a:solidFill>
                          <a:schemeClr val="accent2">
                            <a:lumMod val="50000"/>
                          </a:schemeClr>
                        </a:solidFill>
                      </a:rPr>
                      <a:t>- </a:t>
                    </a:r>
                    <a:fld id="{14FEAC2A-A89E-45FE-883D-58E4B7F25B4F}" type="PERCENTAGE">
                      <a:rPr lang="en-US" sz="1600" baseline="0">
                        <a:solidFill>
                          <a:schemeClr val="accent2">
                            <a:lumMod val="50000"/>
                          </a:schemeClr>
                        </a:solidFill>
                      </a:rPr>
                      <a:pPr>
                        <a:defRPr sz="1600" b="1">
                          <a:solidFill>
                            <a:schemeClr val="accent2">
                              <a:lumMod val="50000"/>
                            </a:schemeClr>
                          </a:solidFill>
                        </a:defRPr>
                      </a:pPr>
                      <a:t>[PROCENTO]</a:t>
                    </a:fld>
                    <a:endParaRPr lang="en-US" sz="1600" baseline="0" dirty="0" smtClean="0">
                      <a:solidFill>
                        <a:schemeClr val="accent2">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lumMod val="50000"/>
                        </a:schemeClr>
                      </a:solidFill>
                      <a:latin typeface="+mn-lt"/>
                      <a:ea typeface="+mn-ea"/>
                      <a:cs typeface="+mn-cs"/>
                    </a:defRPr>
                  </a:pPr>
                  <a:endParaRPr lang="cs-CZ"/>
                </a:p>
              </c:txPr>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E43-443E-B5C3-27671CE16C4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3B75"/>
                    </a:solidFill>
                    <a:latin typeface="+mn-lt"/>
                    <a:ea typeface="+mn-ea"/>
                    <a:cs typeface="+mn-cs"/>
                  </a:defRPr>
                </a:pPr>
                <a:endParaRPr lang="cs-CZ"/>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List1!$A$12:$A$13</c:f>
              <c:strCache>
                <c:ptCount val="2"/>
                <c:pt idx="0">
                  <c:v>ženy</c:v>
                </c:pt>
                <c:pt idx="1">
                  <c:v>muži </c:v>
                </c:pt>
              </c:strCache>
            </c:strRef>
          </c:cat>
          <c:val>
            <c:numRef>
              <c:f>List1!$C$12:$C$13</c:f>
              <c:numCache>
                <c:formatCode>General</c:formatCode>
                <c:ptCount val="2"/>
                <c:pt idx="0">
                  <c:v>10</c:v>
                </c:pt>
                <c:pt idx="1">
                  <c:v>131</c:v>
                </c:pt>
              </c:numCache>
            </c:numRef>
          </c:val>
          <c:extLst>
            <c:ext xmlns:c16="http://schemas.microsoft.com/office/drawing/2014/chart" uri="{C3380CC4-5D6E-409C-BE32-E72D297353CC}">
              <c16:uniqueId val="{00000004-7E43-443E-B5C3-27671CE16C4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rgbClr val="003B75"/>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AA6B50C-F469-491B-B67E-83863A32E238}" type="datetimeFigureOut">
              <a:rPr lang="cs-CZ" smtClean="0"/>
              <a:t>26.05.2025</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8F76F34-F558-41C1-9DAF-31CAED88BAB3}" type="slidenum">
              <a:rPr lang="cs-CZ" smtClean="0"/>
              <a:t>‹#›</a:t>
            </a:fld>
            <a:endParaRPr lang="cs-CZ"/>
          </a:p>
        </p:txBody>
      </p:sp>
    </p:spTree>
    <p:extLst>
      <p:ext uri="{BB962C8B-B14F-4D97-AF65-F5344CB8AC3E}">
        <p14:creationId xmlns:p14="http://schemas.microsoft.com/office/powerpoint/2010/main" val="40394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Nadpis 9"/>
          <p:cNvSpPr>
            <a:spLocks noGrp="1"/>
          </p:cNvSpPr>
          <p:nvPr>
            <p:ph type="title" hasCustomPrompt="1"/>
          </p:nvPr>
        </p:nvSpPr>
        <p:spPr>
          <a:xfrm>
            <a:off x="838200" y="365125"/>
            <a:ext cx="6480000" cy="3439959"/>
          </a:xfrm>
          <a:ln w="3175">
            <a:noFill/>
          </a:ln>
        </p:spPr>
        <p:txBody>
          <a:bodyPr anchor="b">
            <a:normAutofit/>
          </a:bodyPr>
          <a:lstStyle>
            <a:lvl1pPr>
              <a:defRPr sz="5600" b="1" baseline="0">
                <a:solidFill>
                  <a:schemeClr val="bg1"/>
                </a:solidFill>
                <a:latin typeface="Arial" panose="020B0604020202020204" pitchFamily="34" charset="0"/>
                <a:cs typeface="Arial" panose="020B0604020202020204" pitchFamily="34" charset="0"/>
              </a:defRPr>
            </a:lvl1pPr>
          </a:lstStyle>
          <a:p>
            <a:r>
              <a:rPr lang="cs-CZ" dirty="0" smtClean="0"/>
              <a:t>Název prezentace</a:t>
            </a:r>
            <a:endParaRPr lang="cs-CZ" dirty="0"/>
          </a:p>
        </p:txBody>
      </p:sp>
      <p:sp>
        <p:nvSpPr>
          <p:cNvPr id="12" name="Zástupný symbol pro text 11"/>
          <p:cNvSpPr>
            <a:spLocks noGrp="1"/>
          </p:cNvSpPr>
          <p:nvPr>
            <p:ph type="body" sz="quarter" idx="10" hasCustomPrompt="1"/>
          </p:nvPr>
        </p:nvSpPr>
        <p:spPr>
          <a:xfrm>
            <a:off x="838200" y="3914321"/>
            <a:ext cx="6480000" cy="585278"/>
          </a:xfrm>
          <a:ln w="6350" cap="sq">
            <a:noFill/>
            <a:prstDash val="sysDot"/>
            <a:miter lim="800000"/>
          </a:ln>
        </p:spPr>
        <p:txBody>
          <a:bodyPr/>
          <a:lstStyle>
            <a:lvl1pPr marL="0" indent="0">
              <a:buNone/>
              <a:defRPr baseline="0">
                <a:solidFill>
                  <a:schemeClr val="bg1"/>
                </a:solidFill>
              </a:defRPr>
            </a:lvl1pPr>
          </a:lstStyle>
          <a:p>
            <a:pPr lvl="0"/>
            <a:r>
              <a:rPr lang="cs-CZ" dirty="0" smtClean="0"/>
              <a:t>Autor prezentace</a:t>
            </a:r>
            <a:endParaRPr lang="cs-CZ" dirty="0"/>
          </a:p>
        </p:txBody>
      </p:sp>
    </p:spTree>
    <p:extLst>
      <p:ext uri="{BB962C8B-B14F-4D97-AF65-F5344CB8AC3E}">
        <p14:creationId xmlns:p14="http://schemas.microsoft.com/office/powerpoint/2010/main" val="15994386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vod nové čá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1228725"/>
            <a:ext cx="6619876" cy="3276599"/>
          </a:xfrm>
        </p:spPr>
        <p:txBody>
          <a:bodyPr anchor="b" anchorCtr="0"/>
          <a:lstStyle>
            <a:lvl1pPr>
              <a:defRPr baseline="0"/>
            </a:lvl1pPr>
          </a:lstStyle>
          <a:p>
            <a:r>
              <a:rPr lang="cs-CZ" dirty="0" smtClean="0"/>
              <a:t>Úvod nové části prezentace</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700" y="4505324"/>
            <a:ext cx="6619874" cy="942975"/>
          </a:xfrm>
        </p:spPr>
        <p:txBody>
          <a:bodyPr/>
          <a:lstStyle>
            <a:lvl1pPr marL="0" indent="0">
              <a:buNone/>
              <a:defRPr>
                <a:solidFill>
                  <a:srgbClr val="899BB4"/>
                </a:solidFill>
              </a:defRPr>
            </a:lvl1pPr>
          </a:lstStyle>
          <a:p>
            <a:pPr lvl="0"/>
            <a:r>
              <a:rPr lang="cs-CZ" dirty="0" smtClean="0"/>
              <a:t>Podtext/podtitul</a:t>
            </a:r>
            <a:endParaRPr lang="cs-CZ" dirty="0"/>
          </a:p>
        </p:txBody>
      </p:sp>
    </p:spTree>
    <p:extLst>
      <p:ext uri="{BB962C8B-B14F-4D97-AF65-F5344CB8AC3E}">
        <p14:creationId xmlns:p14="http://schemas.microsoft.com/office/powerpoint/2010/main" val="185838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Úvod nové čá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1228725"/>
            <a:ext cx="6619876" cy="3276599"/>
          </a:xfrm>
        </p:spPr>
        <p:txBody>
          <a:bodyPr anchor="b" anchorCtr="0"/>
          <a:lstStyle>
            <a:lvl1pPr>
              <a:defRPr baseline="0"/>
            </a:lvl1pPr>
          </a:lstStyle>
          <a:p>
            <a:r>
              <a:rPr lang="cs-CZ" dirty="0" smtClean="0"/>
              <a:t>Úvod nové části prezentace</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700" y="4505324"/>
            <a:ext cx="6619874" cy="942975"/>
          </a:xfrm>
        </p:spPr>
        <p:txBody>
          <a:bodyPr/>
          <a:lstStyle>
            <a:lvl1pPr marL="0" indent="0">
              <a:buNone/>
              <a:defRPr>
                <a:solidFill>
                  <a:srgbClr val="899BB4"/>
                </a:solidFill>
              </a:defRPr>
            </a:lvl1pPr>
          </a:lstStyle>
          <a:p>
            <a:pPr lvl="0"/>
            <a:r>
              <a:rPr lang="cs-CZ" dirty="0" smtClean="0"/>
              <a:t>Podtext/podtitul</a:t>
            </a:r>
            <a:endParaRPr lang="cs-CZ" dirty="0"/>
          </a:p>
        </p:txBody>
      </p:sp>
    </p:spTree>
    <p:extLst>
      <p:ext uri="{BB962C8B-B14F-4D97-AF65-F5344CB8AC3E}">
        <p14:creationId xmlns:p14="http://schemas.microsoft.com/office/powerpoint/2010/main" val="856975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Úvod nové čá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1228725"/>
            <a:ext cx="6619876" cy="3276599"/>
          </a:xfrm>
        </p:spPr>
        <p:txBody>
          <a:bodyPr anchor="b" anchorCtr="0"/>
          <a:lstStyle>
            <a:lvl1pPr>
              <a:defRPr baseline="0"/>
            </a:lvl1pPr>
          </a:lstStyle>
          <a:p>
            <a:r>
              <a:rPr lang="cs-CZ" dirty="0" smtClean="0"/>
              <a:t>Úvod nové části prezentace</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700" y="4505324"/>
            <a:ext cx="6619874" cy="942975"/>
          </a:xfrm>
        </p:spPr>
        <p:txBody>
          <a:bodyPr/>
          <a:lstStyle>
            <a:lvl1pPr marL="0" indent="0">
              <a:buNone/>
              <a:defRPr>
                <a:solidFill>
                  <a:srgbClr val="899BB4"/>
                </a:solidFill>
              </a:defRPr>
            </a:lvl1pPr>
          </a:lstStyle>
          <a:p>
            <a:pPr lvl="0"/>
            <a:r>
              <a:rPr lang="cs-CZ" dirty="0" smtClean="0"/>
              <a:t>Podtext/podtitul</a:t>
            </a:r>
            <a:endParaRPr lang="cs-CZ" dirty="0"/>
          </a:p>
        </p:txBody>
      </p:sp>
    </p:spTree>
    <p:extLst>
      <p:ext uri="{BB962C8B-B14F-4D97-AF65-F5344CB8AC3E}">
        <p14:creationId xmlns:p14="http://schemas.microsoft.com/office/powerpoint/2010/main" val="2549111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Úvod nové čá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1228725"/>
            <a:ext cx="6619876" cy="3276599"/>
          </a:xfrm>
        </p:spPr>
        <p:txBody>
          <a:bodyPr anchor="b" anchorCtr="0"/>
          <a:lstStyle>
            <a:lvl1pPr>
              <a:defRPr baseline="0"/>
            </a:lvl1pPr>
          </a:lstStyle>
          <a:p>
            <a:r>
              <a:rPr lang="cs-CZ" dirty="0" smtClean="0"/>
              <a:t>Úvod nové části prezentace</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700" y="4505324"/>
            <a:ext cx="6619874" cy="942975"/>
          </a:xfrm>
        </p:spPr>
        <p:txBody>
          <a:bodyPr/>
          <a:lstStyle>
            <a:lvl1pPr marL="0" indent="0">
              <a:buNone/>
              <a:defRPr>
                <a:solidFill>
                  <a:srgbClr val="899BB4"/>
                </a:solidFill>
              </a:defRPr>
            </a:lvl1pPr>
          </a:lstStyle>
          <a:p>
            <a:pPr lvl="0"/>
            <a:r>
              <a:rPr lang="cs-CZ" dirty="0" smtClean="0"/>
              <a:t>Podtext/podtitul</a:t>
            </a:r>
            <a:endParaRPr lang="cs-CZ" dirty="0"/>
          </a:p>
        </p:txBody>
      </p:sp>
    </p:spTree>
    <p:extLst>
      <p:ext uri="{BB962C8B-B14F-4D97-AF65-F5344CB8AC3E}">
        <p14:creationId xmlns:p14="http://schemas.microsoft.com/office/powerpoint/2010/main" val="4010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Úvod nové části - modrá alternat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1228725"/>
            <a:ext cx="6619876" cy="3276599"/>
          </a:xfrm>
        </p:spPr>
        <p:txBody>
          <a:bodyPr anchor="b" anchorCtr="0"/>
          <a:lstStyle>
            <a:lvl1pPr>
              <a:defRPr baseline="0">
                <a:solidFill>
                  <a:schemeClr val="bg1"/>
                </a:solidFill>
              </a:defRPr>
            </a:lvl1pPr>
          </a:lstStyle>
          <a:p>
            <a:r>
              <a:rPr lang="cs-CZ" dirty="0" smtClean="0"/>
              <a:t>Úvod nové části prezentace</a:t>
            </a:r>
            <a:endParaRPr lang="cs-CZ" dirty="0"/>
          </a:p>
        </p:txBody>
      </p:sp>
      <p:sp>
        <p:nvSpPr>
          <p:cNvPr id="3" name="Zástupný symbol pro datum 2"/>
          <p:cNvSpPr>
            <a:spLocks noGrp="1"/>
          </p:cNvSpPr>
          <p:nvPr>
            <p:ph type="dt" sz="half" idx="10"/>
          </p:nvPr>
        </p:nvSpPr>
        <p:spPr/>
        <p:txBody>
          <a:bodyPr/>
          <a:lstStyle>
            <a:lvl1pPr>
              <a:defRPr>
                <a:solidFill>
                  <a:schemeClr val="bg1"/>
                </a:solidFill>
              </a:defRPr>
            </a:lvl1p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700" y="4505324"/>
            <a:ext cx="6619874" cy="942975"/>
          </a:xfrm>
        </p:spPr>
        <p:txBody>
          <a:bodyPr/>
          <a:lstStyle>
            <a:lvl1pPr marL="0" indent="0">
              <a:buNone/>
              <a:defRPr>
                <a:solidFill>
                  <a:schemeClr val="bg1"/>
                </a:solidFill>
              </a:defRPr>
            </a:lvl1pPr>
          </a:lstStyle>
          <a:p>
            <a:pPr lvl="0"/>
            <a:r>
              <a:rPr lang="cs-CZ" dirty="0" smtClean="0"/>
              <a:t>Podtext/podtitul</a:t>
            </a:r>
            <a:endParaRPr lang="cs-CZ" dirty="0"/>
          </a:p>
        </p:txBody>
      </p:sp>
    </p:spTree>
    <p:extLst>
      <p:ext uri="{BB962C8B-B14F-4D97-AF65-F5344CB8AC3E}">
        <p14:creationId xmlns:p14="http://schemas.microsoft.com/office/powerpoint/2010/main" val="170229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6" name="Zástupný symbol pro text 5"/>
          <p:cNvSpPr>
            <a:spLocks noGrp="1"/>
          </p:cNvSpPr>
          <p:nvPr>
            <p:ph type="body" sz="quarter" idx="12"/>
          </p:nvPr>
        </p:nvSpPr>
        <p:spPr>
          <a:xfrm>
            <a:off x="647698" y="1522174"/>
            <a:ext cx="4860000" cy="46440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text 5"/>
          <p:cNvSpPr>
            <a:spLocks noGrp="1"/>
          </p:cNvSpPr>
          <p:nvPr>
            <p:ph type="body" sz="quarter" idx="13"/>
          </p:nvPr>
        </p:nvSpPr>
        <p:spPr>
          <a:xfrm>
            <a:off x="5867699" y="1522174"/>
            <a:ext cx="4860000" cy="46440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51581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dpis a text (bez grafik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rgbClr val="004C81"/>
                </a:solidFill>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8" name="Zástupný symbol pro text 7"/>
          <p:cNvSpPr>
            <a:spLocks noGrp="1"/>
          </p:cNvSpPr>
          <p:nvPr>
            <p:ph type="body" sz="quarter" idx="12"/>
          </p:nvPr>
        </p:nvSpPr>
        <p:spPr>
          <a:xfrm>
            <a:off x="647698" y="1522174"/>
            <a:ext cx="10080625" cy="46440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187194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 tabulka, multimé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6" name="Zástupný symbol pro obsah 5"/>
          <p:cNvSpPr>
            <a:spLocks noGrp="1"/>
          </p:cNvSpPr>
          <p:nvPr>
            <p:ph sz="quarter" idx="12"/>
          </p:nvPr>
        </p:nvSpPr>
        <p:spPr>
          <a:xfrm>
            <a:off x="647074" y="1522174"/>
            <a:ext cx="10080625" cy="4644000"/>
          </a:xfrm>
        </p:spPr>
        <p:txBody>
          <a:bodyPr/>
          <a:lstStyle>
            <a:lvl1pPr marL="0" indent="0">
              <a:buNone/>
              <a:defRPr/>
            </a:lvl1pPr>
          </a:lstStyle>
          <a:p>
            <a:pPr lvl="0"/>
            <a:r>
              <a:rPr lang="cs-CZ" smtClean="0"/>
              <a:t>Upravte styly předlohy textu.</a:t>
            </a:r>
          </a:p>
        </p:txBody>
      </p:sp>
    </p:spTree>
    <p:extLst>
      <p:ext uri="{BB962C8B-B14F-4D97-AF65-F5344CB8AC3E}">
        <p14:creationId xmlns:p14="http://schemas.microsoft.com/office/powerpoint/2010/main" val="322825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Graf, tabulka, multimé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obsah 5"/>
          <p:cNvSpPr>
            <a:spLocks noGrp="1"/>
          </p:cNvSpPr>
          <p:nvPr>
            <p:ph sz="quarter" idx="12"/>
          </p:nvPr>
        </p:nvSpPr>
        <p:spPr>
          <a:xfrm>
            <a:off x="647074" y="1522174"/>
            <a:ext cx="10080625" cy="4644000"/>
          </a:xfrm>
        </p:spPr>
        <p:txBody>
          <a:bodyPr/>
          <a:lstStyle>
            <a:lvl1pPr marL="0" indent="0">
              <a:buNone/>
              <a:defRPr/>
            </a:lvl1pPr>
          </a:lstStyle>
          <a:p>
            <a:pPr lvl="0"/>
            <a:r>
              <a:rPr lang="cs-CZ" smtClean="0"/>
              <a:t>Upravte styly předlohy textu.</a:t>
            </a:r>
          </a:p>
        </p:txBody>
      </p:sp>
    </p:spTree>
    <p:extLst>
      <p:ext uri="{BB962C8B-B14F-4D97-AF65-F5344CB8AC3E}">
        <p14:creationId xmlns:p14="http://schemas.microsoft.com/office/powerpoint/2010/main" val="1080753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Graf, tabulka, multimé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6" name="Zástupný symbol pro obsah 5"/>
          <p:cNvSpPr>
            <a:spLocks noGrp="1"/>
          </p:cNvSpPr>
          <p:nvPr>
            <p:ph sz="quarter" idx="12"/>
          </p:nvPr>
        </p:nvSpPr>
        <p:spPr>
          <a:xfrm>
            <a:off x="647074" y="1522174"/>
            <a:ext cx="10080625" cy="4644000"/>
          </a:xfrm>
        </p:spPr>
        <p:txBody>
          <a:bodyPr/>
          <a:lstStyle>
            <a:lvl1pPr marL="0" indent="0">
              <a:buNone/>
              <a:defRPr/>
            </a:lvl1pPr>
          </a:lstStyle>
          <a:p>
            <a:pPr lvl="0"/>
            <a:r>
              <a:rPr lang="cs-CZ" smtClean="0"/>
              <a:t>Upravte styly předlohy textu.</a:t>
            </a:r>
          </a:p>
        </p:txBody>
      </p:sp>
    </p:spTree>
    <p:extLst>
      <p:ext uri="{BB962C8B-B14F-4D97-AF65-F5344CB8AC3E}">
        <p14:creationId xmlns:p14="http://schemas.microsoft.com/office/powerpoint/2010/main" val="145710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Nadpis 9"/>
          <p:cNvSpPr>
            <a:spLocks noGrp="1"/>
          </p:cNvSpPr>
          <p:nvPr>
            <p:ph type="title" hasCustomPrompt="1"/>
          </p:nvPr>
        </p:nvSpPr>
        <p:spPr>
          <a:xfrm>
            <a:off x="838200" y="365125"/>
            <a:ext cx="6480000" cy="3439959"/>
          </a:xfrm>
          <a:ln w="3175">
            <a:noFill/>
          </a:ln>
        </p:spPr>
        <p:txBody>
          <a:bodyPr anchor="b">
            <a:normAutofit/>
          </a:bodyPr>
          <a:lstStyle>
            <a:lvl1pPr>
              <a:defRPr sz="5600" b="1" baseline="0">
                <a:solidFill>
                  <a:schemeClr val="bg1"/>
                </a:solidFill>
                <a:latin typeface="Arial" panose="020B0604020202020204" pitchFamily="34" charset="0"/>
                <a:cs typeface="Arial" panose="020B0604020202020204" pitchFamily="34" charset="0"/>
              </a:defRPr>
            </a:lvl1pPr>
          </a:lstStyle>
          <a:p>
            <a:r>
              <a:rPr lang="cs-CZ" dirty="0" smtClean="0"/>
              <a:t>Název prezentace</a:t>
            </a:r>
            <a:endParaRPr lang="cs-CZ" dirty="0"/>
          </a:p>
        </p:txBody>
      </p:sp>
      <p:sp>
        <p:nvSpPr>
          <p:cNvPr id="12" name="Zástupný symbol pro text 11"/>
          <p:cNvSpPr>
            <a:spLocks noGrp="1"/>
          </p:cNvSpPr>
          <p:nvPr>
            <p:ph type="body" sz="quarter" idx="10" hasCustomPrompt="1"/>
          </p:nvPr>
        </p:nvSpPr>
        <p:spPr>
          <a:xfrm>
            <a:off x="838200" y="3914321"/>
            <a:ext cx="6480000" cy="585278"/>
          </a:xfrm>
          <a:ln w="6350" cap="sq">
            <a:noFill/>
            <a:prstDash val="sysDot"/>
            <a:miter lim="800000"/>
          </a:ln>
        </p:spPr>
        <p:txBody>
          <a:bodyPr/>
          <a:lstStyle>
            <a:lvl1pPr marL="0" indent="0">
              <a:buNone/>
              <a:defRPr baseline="0">
                <a:solidFill>
                  <a:schemeClr val="bg1"/>
                </a:solidFill>
              </a:defRPr>
            </a:lvl1pPr>
          </a:lstStyle>
          <a:p>
            <a:pPr lvl="0"/>
            <a:r>
              <a:rPr lang="cs-CZ" dirty="0" smtClean="0"/>
              <a:t>Autor prezentace</a:t>
            </a:r>
            <a:endParaRPr lang="cs-CZ" dirty="0"/>
          </a:p>
        </p:txBody>
      </p:sp>
    </p:spTree>
    <p:extLst>
      <p:ext uri="{BB962C8B-B14F-4D97-AF65-F5344CB8AC3E}">
        <p14:creationId xmlns:p14="http://schemas.microsoft.com/office/powerpoint/2010/main" val="14167387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Graf, tabulka, multimé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obsah 5"/>
          <p:cNvSpPr>
            <a:spLocks noGrp="1"/>
          </p:cNvSpPr>
          <p:nvPr>
            <p:ph sz="quarter" idx="12"/>
          </p:nvPr>
        </p:nvSpPr>
        <p:spPr>
          <a:xfrm>
            <a:off x="647074" y="1522174"/>
            <a:ext cx="10080625" cy="4644000"/>
          </a:xfrm>
        </p:spPr>
        <p:txBody>
          <a:bodyPr/>
          <a:lstStyle>
            <a:lvl1pPr marL="0" indent="0">
              <a:buNone/>
              <a:defRPr/>
            </a:lvl1pPr>
          </a:lstStyle>
          <a:p>
            <a:pPr lvl="0"/>
            <a:r>
              <a:rPr lang="cs-CZ" smtClean="0"/>
              <a:t>Upravte styly předlohy textu.</a:t>
            </a:r>
          </a:p>
        </p:txBody>
      </p:sp>
    </p:spTree>
    <p:extLst>
      <p:ext uri="{BB962C8B-B14F-4D97-AF65-F5344CB8AC3E}">
        <p14:creationId xmlns:p14="http://schemas.microsoft.com/office/powerpoint/2010/main" val="3855986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otace s obsah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697" y="1522174"/>
            <a:ext cx="3600000" cy="4644000"/>
          </a:xfrm>
        </p:spPr>
        <p:txBody>
          <a:bodyPr/>
          <a:lstStyle>
            <a:lvl1pPr marL="0" indent="0">
              <a:buNone/>
              <a:defRPr/>
            </a:lvl1pPr>
          </a:lstStyle>
          <a:p>
            <a:pPr lvl="0"/>
            <a:r>
              <a:rPr lang="cs-CZ" dirty="0" smtClean="0"/>
              <a:t>Anotace</a:t>
            </a:r>
            <a:endParaRPr lang="cs-CZ" dirty="0"/>
          </a:p>
        </p:txBody>
      </p:sp>
      <p:sp>
        <p:nvSpPr>
          <p:cNvPr id="9" name="Zástupný symbol pro text 8"/>
          <p:cNvSpPr>
            <a:spLocks noGrp="1"/>
          </p:cNvSpPr>
          <p:nvPr>
            <p:ph type="body" sz="quarter" idx="13"/>
          </p:nvPr>
        </p:nvSpPr>
        <p:spPr>
          <a:xfrm>
            <a:off x="4427699" y="1522413"/>
            <a:ext cx="6300000" cy="4643761"/>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Tree>
    <p:extLst>
      <p:ext uri="{BB962C8B-B14F-4D97-AF65-F5344CB8AC3E}">
        <p14:creationId xmlns:p14="http://schemas.microsoft.com/office/powerpoint/2010/main" val="62187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notace s obsah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697" y="1522174"/>
            <a:ext cx="3600000" cy="4644000"/>
          </a:xfrm>
        </p:spPr>
        <p:txBody>
          <a:bodyPr/>
          <a:lstStyle>
            <a:lvl1pPr marL="0" indent="0">
              <a:buNone/>
              <a:defRPr/>
            </a:lvl1pPr>
          </a:lstStyle>
          <a:p>
            <a:pPr lvl="0"/>
            <a:r>
              <a:rPr lang="cs-CZ" dirty="0" smtClean="0"/>
              <a:t>Anotace</a:t>
            </a:r>
            <a:endParaRPr lang="cs-CZ" dirty="0"/>
          </a:p>
        </p:txBody>
      </p:sp>
      <p:sp>
        <p:nvSpPr>
          <p:cNvPr id="9" name="Zástupný symbol pro text 8"/>
          <p:cNvSpPr>
            <a:spLocks noGrp="1"/>
          </p:cNvSpPr>
          <p:nvPr>
            <p:ph type="body" sz="quarter" idx="13"/>
          </p:nvPr>
        </p:nvSpPr>
        <p:spPr>
          <a:xfrm>
            <a:off x="4427699" y="1522413"/>
            <a:ext cx="6300000" cy="4643761"/>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Tree>
    <p:extLst>
      <p:ext uri="{BB962C8B-B14F-4D97-AF65-F5344CB8AC3E}">
        <p14:creationId xmlns:p14="http://schemas.microsoft.com/office/powerpoint/2010/main" val="311125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Anotace s obsah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697" y="1522174"/>
            <a:ext cx="3600000" cy="4644000"/>
          </a:xfrm>
        </p:spPr>
        <p:txBody>
          <a:bodyPr/>
          <a:lstStyle>
            <a:lvl1pPr marL="0" indent="0">
              <a:buNone/>
              <a:defRPr/>
            </a:lvl1pPr>
          </a:lstStyle>
          <a:p>
            <a:pPr lvl="0"/>
            <a:r>
              <a:rPr lang="cs-CZ" dirty="0" smtClean="0"/>
              <a:t>Anotace</a:t>
            </a:r>
            <a:endParaRPr lang="cs-CZ" dirty="0"/>
          </a:p>
        </p:txBody>
      </p:sp>
      <p:sp>
        <p:nvSpPr>
          <p:cNvPr id="9" name="Zástupný symbol pro text 8"/>
          <p:cNvSpPr>
            <a:spLocks noGrp="1"/>
          </p:cNvSpPr>
          <p:nvPr>
            <p:ph type="body" sz="quarter" idx="13"/>
          </p:nvPr>
        </p:nvSpPr>
        <p:spPr>
          <a:xfrm>
            <a:off x="4427699" y="1522413"/>
            <a:ext cx="6300000" cy="4643761"/>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Tree>
    <p:extLst>
      <p:ext uri="{BB962C8B-B14F-4D97-AF65-F5344CB8AC3E}">
        <p14:creationId xmlns:p14="http://schemas.microsoft.com/office/powerpoint/2010/main" val="3235827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Anotace s obsah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697" y="1522174"/>
            <a:ext cx="3600000" cy="4644000"/>
          </a:xfrm>
        </p:spPr>
        <p:txBody>
          <a:bodyPr/>
          <a:lstStyle>
            <a:lvl1pPr marL="0" indent="0">
              <a:buNone/>
              <a:defRPr/>
            </a:lvl1pPr>
          </a:lstStyle>
          <a:p>
            <a:pPr lvl="0"/>
            <a:r>
              <a:rPr lang="cs-CZ" dirty="0" smtClean="0"/>
              <a:t>Anotace</a:t>
            </a:r>
            <a:endParaRPr lang="cs-CZ" dirty="0"/>
          </a:p>
        </p:txBody>
      </p:sp>
      <p:sp>
        <p:nvSpPr>
          <p:cNvPr id="9" name="Zástupný symbol pro text 8"/>
          <p:cNvSpPr>
            <a:spLocks noGrp="1"/>
          </p:cNvSpPr>
          <p:nvPr>
            <p:ph type="body" sz="quarter" idx="13"/>
          </p:nvPr>
        </p:nvSpPr>
        <p:spPr>
          <a:xfrm>
            <a:off x="4427699" y="1522413"/>
            <a:ext cx="6300000" cy="4643761"/>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Tree>
    <p:extLst>
      <p:ext uri="{BB962C8B-B14F-4D97-AF65-F5344CB8AC3E}">
        <p14:creationId xmlns:p14="http://schemas.microsoft.com/office/powerpoint/2010/main" val="632876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otace a obrázek/graf/multimé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dirty="0" smtClean="0"/>
              <a:t>Nadpis</a:t>
            </a:r>
            <a:endParaRPr lang="cs-CZ" dirty="0"/>
          </a:p>
        </p:txBody>
      </p:sp>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
        <p:nvSpPr>
          <p:cNvPr id="6" name="Zástupný symbol pro text 5"/>
          <p:cNvSpPr>
            <a:spLocks noGrp="1"/>
          </p:cNvSpPr>
          <p:nvPr>
            <p:ph type="body" sz="quarter" idx="12" hasCustomPrompt="1"/>
          </p:nvPr>
        </p:nvSpPr>
        <p:spPr>
          <a:xfrm>
            <a:off x="647697" y="1522174"/>
            <a:ext cx="3600000" cy="4644000"/>
          </a:xfrm>
        </p:spPr>
        <p:txBody>
          <a:bodyPr/>
          <a:lstStyle>
            <a:lvl1pPr marL="0" indent="0">
              <a:buNone/>
              <a:defRPr/>
            </a:lvl1pPr>
          </a:lstStyle>
          <a:p>
            <a:pPr lvl="0"/>
            <a:r>
              <a:rPr lang="cs-CZ" dirty="0" smtClean="0"/>
              <a:t>Anotace</a:t>
            </a:r>
            <a:endParaRPr lang="cs-CZ" dirty="0"/>
          </a:p>
        </p:txBody>
      </p:sp>
      <p:sp>
        <p:nvSpPr>
          <p:cNvPr id="10" name="Zástupný symbol pro obsah 9"/>
          <p:cNvSpPr>
            <a:spLocks noGrp="1"/>
          </p:cNvSpPr>
          <p:nvPr>
            <p:ph sz="quarter" idx="13" hasCustomPrompt="1"/>
          </p:nvPr>
        </p:nvSpPr>
        <p:spPr>
          <a:xfrm>
            <a:off x="4427699" y="1522737"/>
            <a:ext cx="6300000" cy="4643437"/>
          </a:xfrm>
        </p:spPr>
        <p:txBody>
          <a:bodyPr/>
          <a:lstStyle>
            <a:lvl1pPr marL="0" indent="0">
              <a:buNone/>
              <a:defRPr baseline="0"/>
            </a:lvl1pPr>
          </a:lstStyle>
          <a:p>
            <a:pPr lvl="0"/>
            <a:r>
              <a:rPr lang="cs-CZ" dirty="0" smtClean="0"/>
              <a:t>Obrázek, graf, multimédia</a:t>
            </a:r>
            <a:endParaRPr lang="cs-CZ" dirty="0"/>
          </a:p>
        </p:txBody>
      </p:sp>
    </p:spTree>
    <p:extLst>
      <p:ext uri="{BB962C8B-B14F-4D97-AF65-F5344CB8AC3E}">
        <p14:creationId xmlns:p14="http://schemas.microsoft.com/office/powerpoint/2010/main" val="2772395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olná ploc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3988716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olná ploc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1773142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olná ploc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2565463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olná ploc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4264990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Nadpis 9"/>
          <p:cNvSpPr>
            <a:spLocks noGrp="1"/>
          </p:cNvSpPr>
          <p:nvPr>
            <p:ph type="title" hasCustomPrompt="1"/>
          </p:nvPr>
        </p:nvSpPr>
        <p:spPr>
          <a:xfrm>
            <a:off x="838200" y="365125"/>
            <a:ext cx="6480000" cy="3439959"/>
          </a:xfrm>
          <a:ln w="3175">
            <a:noFill/>
          </a:ln>
        </p:spPr>
        <p:txBody>
          <a:bodyPr anchor="b">
            <a:normAutofit/>
          </a:bodyPr>
          <a:lstStyle>
            <a:lvl1pPr>
              <a:defRPr sz="5600" b="1" baseline="0">
                <a:solidFill>
                  <a:schemeClr val="bg1"/>
                </a:solidFill>
                <a:latin typeface="Arial" panose="020B0604020202020204" pitchFamily="34" charset="0"/>
                <a:cs typeface="Arial" panose="020B0604020202020204" pitchFamily="34" charset="0"/>
              </a:defRPr>
            </a:lvl1pPr>
          </a:lstStyle>
          <a:p>
            <a:r>
              <a:rPr lang="cs-CZ" dirty="0" smtClean="0"/>
              <a:t>Název prezentace</a:t>
            </a:r>
            <a:endParaRPr lang="cs-CZ" dirty="0"/>
          </a:p>
        </p:txBody>
      </p:sp>
      <p:sp>
        <p:nvSpPr>
          <p:cNvPr id="12" name="Zástupný symbol pro text 11"/>
          <p:cNvSpPr>
            <a:spLocks noGrp="1"/>
          </p:cNvSpPr>
          <p:nvPr>
            <p:ph type="body" sz="quarter" idx="10" hasCustomPrompt="1"/>
          </p:nvPr>
        </p:nvSpPr>
        <p:spPr>
          <a:xfrm>
            <a:off x="838200" y="3914321"/>
            <a:ext cx="6480000" cy="585278"/>
          </a:xfrm>
          <a:ln w="6350" cap="sq">
            <a:noFill/>
            <a:prstDash val="sysDot"/>
            <a:miter lim="800000"/>
          </a:ln>
        </p:spPr>
        <p:txBody>
          <a:bodyPr/>
          <a:lstStyle>
            <a:lvl1pPr marL="0" indent="0">
              <a:buNone/>
              <a:defRPr baseline="0">
                <a:solidFill>
                  <a:schemeClr val="bg1"/>
                </a:solidFill>
              </a:defRPr>
            </a:lvl1pPr>
          </a:lstStyle>
          <a:p>
            <a:pPr lvl="0"/>
            <a:r>
              <a:rPr lang="cs-CZ" dirty="0" smtClean="0"/>
              <a:t>Autor prezentace</a:t>
            </a:r>
            <a:endParaRPr lang="cs-CZ" dirty="0"/>
          </a:p>
        </p:txBody>
      </p:sp>
    </p:spTree>
    <p:extLst>
      <p:ext uri="{BB962C8B-B14F-4D97-AF65-F5344CB8AC3E}">
        <p14:creationId xmlns:p14="http://schemas.microsoft.com/office/powerpoint/2010/main" val="177846776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ázdný snímek se znak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2541785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ázdný snímek bez znak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22.01.2024</a:t>
            </a:r>
            <a:endParaRPr lang="cs-CZ"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3239019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Závěrečná strán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lvl1pPr>
              <a:defRPr b="0">
                <a:solidFill>
                  <a:schemeClr val="bg1"/>
                </a:solidFill>
              </a:defRPr>
            </a:lvl1pPr>
          </a:lstStyle>
          <a:p>
            <a:r>
              <a:rPr lang="cs-CZ" smtClean="0"/>
              <a:t>22.01.2024</a:t>
            </a:r>
            <a:endParaRPr lang="cs-CZ"/>
          </a:p>
        </p:txBody>
      </p:sp>
      <p:sp>
        <p:nvSpPr>
          <p:cNvPr id="4" name="Zástupný symbol pro číslo snímku 3"/>
          <p:cNvSpPr>
            <a:spLocks noGrp="1"/>
          </p:cNvSpPr>
          <p:nvPr>
            <p:ph type="sldNum" sz="quarter" idx="11"/>
          </p:nvPr>
        </p:nvSpPr>
        <p:spPr/>
        <p:txBody>
          <a:bodyPr/>
          <a:lstStyle>
            <a:lvl1pPr>
              <a:defRPr>
                <a:solidFill>
                  <a:schemeClr val="bg1"/>
                </a:solidFill>
              </a:defRPr>
            </a:lvl1pPr>
          </a:lstStyle>
          <a:p>
            <a:fld id="{8A904E7C-974F-4A0A-B26C-A8D0EFE07503}" type="slidenum">
              <a:rPr lang="cs-CZ" smtClean="0"/>
              <a:pPr/>
              <a:t>‹#›</a:t>
            </a:fld>
            <a:endParaRPr lang="cs-CZ"/>
          </a:p>
        </p:txBody>
      </p:sp>
      <p:sp>
        <p:nvSpPr>
          <p:cNvPr id="7" name="Zástupný symbol pro text 6"/>
          <p:cNvSpPr>
            <a:spLocks noGrp="1"/>
          </p:cNvSpPr>
          <p:nvPr>
            <p:ph type="body" sz="quarter" idx="12" hasCustomPrompt="1"/>
          </p:nvPr>
        </p:nvSpPr>
        <p:spPr>
          <a:xfrm>
            <a:off x="647698" y="1447799"/>
            <a:ext cx="10080000" cy="4644000"/>
          </a:xfrm>
          <a:ln>
            <a:noFill/>
          </a:ln>
        </p:spPr>
        <p:txBody>
          <a:bodyPr tIns="180000">
            <a:normAutofit/>
          </a:bodyPr>
          <a:lstStyle>
            <a:lvl1pPr marL="0" indent="0" algn="ctr">
              <a:buNone/>
              <a:defRPr sz="2400" b="0" baseline="0">
                <a:ln>
                  <a:noFill/>
                </a:ln>
                <a:solidFill>
                  <a:schemeClr val="bg1"/>
                </a:solidFill>
              </a:defRPr>
            </a:lvl1pPr>
          </a:lstStyle>
          <a:p>
            <a:pPr lvl="0"/>
            <a:r>
              <a:rPr lang="cs-CZ" dirty="0" smtClean="0"/>
              <a:t>Prostor pro vizitku, poděkování, výzvu k akci</a:t>
            </a:r>
            <a:endParaRPr lang="cs-CZ" dirty="0"/>
          </a:p>
        </p:txBody>
      </p:sp>
    </p:spTree>
    <p:extLst>
      <p:ext uri="{BB962C8B-B14F-4D97-AF65-F5344CB8AC3E}">
        <p14:creationId xmlns:p14="http://schemas.microsoft.com/office/powerpoint/2010/main" val="353095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Nadpis 9"/>
          <p:cNvSpPr>
            <a:spLocks noGrp="1"/>
          </p:cNvSpPr>
          <p:nvPr>
            <p:ph type="title" hasCustomPrompt="1"/>
          </p:nvPr>
        </p:nvSpPr>
        <p:spPr>
          <a:xfrm>
            <a:off x="838200" y="365125"/>
            <a:ext cx="6480000" cy="3439959"/>
          </a:xfrm>
          <a:ln w="3175">
            <a:noFill/>
          </a:ln>
        </p:spPr>
        <p:txBody>
          <a:bodyPr anchor="b">
            <a:normAutofit/>
          </a:bodyPr>
          <a:lstStyle>
            <a:lvl1pPr>
              <a:defRPr sz="5600" b="1" baseline="0">
                <a:solidFill>
                  <a:schemeClr val="bg1"/>
                </a:solidFill>
                <a:latin typeface="Arial" panose="020B0604020202020204" pitchFamily="34" charset="0"/>
                <a:cs typeface="Arial" panose="020B0604020202020204" pitchFamily="34" charset="0"/>
              </a:defRPr>
            </a:lvl1pPr>
          </a:lstStyle>
          <a:p>
            <a:r>
              <a:rPr lang="cs-CZ" dirty="0" smtClean="0"/>
              <a:t>Název prezentace</a:t>
            </a:r>
            <a:endParaRPr lang="cs-CZ" dirty="0"/>
          </a:p>
        </p:txBody>
      </p:sp>
      <p:sp>
        <p:nvSpPr>
          <p:cNvPr id="12" name="Zástupný symbol pro text 11"/>
          <p:cNvSpPr>
            <a:spLocks noGrp="1"/>
          </p:cNvSpPr>
          <p:nvPr>
            <p:ph type="body" sz="quarter" idx="10" hasCustomPrompt="1"/>
          </p:nvPr>
        </p:nvSpPr>
        <p:spPr>
          <a:xfrm>
            <a:off x="838200" y="3914321"/>
            <a:ext cx="6480000" cy="585278"/>
          </a:xfrm>
          <a:ln w="6350" cap="sq">
            <a:noFill/>
            <a:prstDash val="sysDot"/>
            <a:miter lim="800000"/>
          </a:ln>
        </p:spPr>
        <p:txBody>
          <a:bodyPr/>
          <a:lstStyle>
            <a:lvl1pPr marL="0" indent="0">
              <a:buNone/>
              <a:defRPr baseline="0">
                <a:solidFill>
                  <a:schemeClr val="bg1"/>
                </a:solidFill>
              </a:defRPr>
            </a:lvl1pPr>
          </a:lstStyle>
          <a:p>
            <a:pPr lvl="0"/>
            <a:r>
              <a:rPr lang="cs-CZ" dirty="0" smtClean="0"/>
              <a:t>Autor prezentace</a:t>
            </a:r>
            <a:endParaRPr lang="cs-CZ" dirty="0"/>
          </a:p>
        </p:txBody>
      </p:sp>
    </p:spTree>
    <p:extLst>
      <p:ext uri="{BB962C8B-B14F-4D97-AF65-F5344CB8AC3E}">
        <p14:creationId xmlns:p14="http://schemas.microsoft.com/office/powerpoint/2010/main" val="22971114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Nadpis 9"/>
          <p:cNvSpPr>
            <a:spLocks noGrp="1"/>
          </p:cNvSpPr>
          <p:nvPr>
            <p:ph type="title" hasCustomPrompt="1"/>
          </p:nvPr>
        </p:nvSpPr>
        <p:spPr>
          <a:xfrm>
            <a:off x="838199" y="365125"/>
            <a:ext cx="9896476" cy="3439959"/>
          </a:xfrm>
          <a:ln w="3175">
            <a:noFill/>
          </a:ln>
        </p:spPr>
        <p:txBody>
          <a:bodyPr anchor="b">
            <a:normAutofit/>
          </a:bodyPr>
          <a:lstStyle>
            <a:lvl1pPr>
              <a:defRPr sz="5600" b="1" baseline="0">
                <a:solidFill>
                  <a:schemeClr val="bg1"/>
                </a:solidFill>
                <a:latin typeface="Arial" panose="020B0604020202020204" pitchFamily="34" charset="0"/>
                <a:cs typeface="Arial" panose="020B0604020202020204" pitchFamily="34" charset="0"/>
              </a:defRPr>
            </a:lvl1pPr>
          </a:lstStyle>
          <a:p>
            <a:r>
              <a:rPr lang="cs-CZ" dirty="0" smtClean="0"/>
              <a:t>Název prezentace</a:t>
            </a:r>
            <a:endParaRPr lang="cs-CZ" dirty="0"/>
          </a:p>
        </p:txBody>
      </p:sp>
      <p:sp>
        <p:nvSpPr>
          <p:cNvPr id="12" name="Zástupný symbol pro text 11"/>
          <p:cNvSpPr>
            <a:spLocks noGrp="1"/>
          </p:cNvSpPr>
          <p:nvPr>
            <p:ph type="body" sz="quarter" idx="10" hasCustomPrompt="1"/>
          </p:nvPr>
        </p:nvSpPr>
        <p:spPr>
          <a:xfrm>
            <a:off x="838199" y="3914321"/>
            <a:ext cx="9896476" cy="585278"/>
          </a:xfrm>
          <a:ln w="6350" cap="sq">
            <a:noFill/>
            <a:prstDash val="sysDot"/>
            <a:miter lim="800000"/>
          </a:ln>
        </p:spPr>
        <p:txBody>
          <a:bodyPr/>
          <a:lstStyle>
            <a:lvl1pPr marL="0" indent="0">
              <a:buNone/>
              <a:defRPr baseline="0">
                <a:solidFill>
                  <a:schemeClr val="bg1"/>
                </a:solidFill>
              </a:defRPr>
            </a:lvl1pPr>
          </a:lstStyle>
          <a:p>
            <a:pPr lvl="0"/>
            <a:r>
              <a:rPr lang="cs-CZ" dirty="0" smtClean="0"/>
              <a:t>Autor prezentace</a:t>
            </a:r>
            <a:endParaRPr lang="cs-CZ" dirty="0"/>
          </a:p>
        </p:txBody>
      </p:sp>
    </p:spTree>
    <p:extLst>
      <p:ext uri="{BB962C8B-B14F-4D97-AF65-F5344CB8AC3E}">
        <p14:creationId xmlns:p14="http://schemas.microsoft.com/office/powerpoint/2010/main" val="17327862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adpis a obsah (zákla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252000"/>
            <a:ext cx="10080000" cy="1080000"/>
          </a:xfrm>
          <a:ln w="3175">
            <a:noFill/>
          </a:ln>
        </p:spPr>
        <p:txBody>
          <a:bodyPr>
            <a:noAutofit/>
          </a:bodyPr>
          <a:lstStyle>
            <a:lvl1pPr>
              <a:defRPr sz="5600" b="1">
                <a:solidFill>
                  <a:srgbClr val="004C81"/>
                </a:solidFill>
              </a:defRPr>
            </a:lvl1pPr>
          </a:lstStyle>
          <a:p>
            <a:r>
              <a:rPr lang="cs-CZ" dirty="0" smtClean="0"/>
              <a:t>Nadpis</a:t>
            </a:r>
            <a:endParaRPr lang="cs-CZ" dirty="0"/>
          </a:p>
        </p:txBody>
      </p:sp>
      <p:sp>
        <p:nvSpPr>
          <p:cNvPr id="3" name="Zástupný symbol pro obsah 2"/>
          <p:cNvSpPr>
            <a:spLocks noGrp="1"/>
          </p:cNvSpPr>
          <p:nvPr>
            <p:ph idx="1" hasCustomPrompt="1"/>
          </p:nvPr>
        </p:nvSpPr>
        <p:spPr>
          <a:xfrm>
            <a:off x="647698" y="1521367"/>
            <a:ext cx="10080000" cy="4643438"/>
          </a:xfrm>
        </p:spPr>
        <p:txBody>
          <a:bodyPr/>
          <a:lstStyle>
            <a:lvl1pPr marL="228600" indent="-228600">
              <a:buFontTx/>
              <a:buBlip>
                <a:blip r:embed="rId3"/>
              </a:buBlip>
              <a:defRPr baseline="0"/>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cs-CZ" dirty="0" smtClean="0"/>
              <a:t>První úroveň</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p>
            <a:r>
              <a:rPr lang="cs-CZ" smtClean="0"/>
              <a:t>22.01.2024</a:t>
            </a:r>
            <a:endParaRPr lang="cs-CZ"/>
          </a:p>
        </p:txBody>
      </p:sp>
      <p:sp>
        <p:nvSpPr>
          <p:cNvPr id="6" name="Zástupný symbol pro číslo snímku 5"/>
          <p:cNvSpPr>
            <a:spLocks noGrp="1"/>
          </p:cNvSpPr>
          <p:nvPr>
            <p:ph type="sldNum" sz="quarter" idx="12"/>
          </p:nvPr>
        </p:nvSpPr>
        <p:spPr/>
        <p:txBody>
          <a:bodyPr/>
          <a:lstStyle>
            <a:lvl1pPr>
              <a:defRPr sz="1400" b="1">
                <a:solidFill>
                  <a:srgbClr val="004C81">
                    <a:alpha val="50000"/>
                  </a:srgbClr>
                </a:solidFill>
              </a:defRPr>
            </a:lvl1p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20598366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Nadpis a obsa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252000"/>
            <a:ext cx="10080000" cy="1080000"/>
          </a:xfrm>
          <a:ln w="3175">
            <a:noFill/>
          </a:ln>
        </p:spPr>
        <p:txBody>
          <a:bodyPr>
            <a:noAutofit/>
          </a:bodyPr>
          <a:lstStyle>
            <a:lvl1pPr>
              <a:defRPr sz="5600" b="1">
                <a:solidFill>
                  <a:srgbClr val="004C81"/>
                </a:solidFill>
              </a:defRPr>
            </a:lvl1pPr>
          </a:lstStyle>
          <a:p>
            <a:r>
              <a:rPr lang="cs-CZ" dirty="0" smtClean="0"/>
              <a:t>Nadpis</a:t>
            </a:r>
            <a:endParaRPr lang="cs-CZ" dirty="0"/>
          </a:p>
        </p:txBody>
      </p:sp>
      <p:sp>
        <p:nvSpPr>
          <p:cNvPr id="3" name="Zástupný symbol pro obsah 2"/>
          <p:cNvSpPr>
            <a:spLocks noGrp="1"/>
          </p:cNvSpPr>
          <p:nvPr>
            <p:ph idx="1" hasCustomPrompt="1"/>
          </p:nvPr>
        </p:nvSpPr>
        <p:spPr>
          <a:xfrm>
            <a:off x="647698" y="1521367"/>
            <a:ext cx="10080000" cy="4643438"/>
          </a:xfrm>
        </p:spPr>
        <p:txBody>
          <a:bodyPr/>
          <a:lstStyle>
            <a:lvl1pPr marL="228600" indent="-228600">
              <a:buFontTx/>
              <a:buBlip>
                <a:blip r:embed="rId3"/>
              </a:buBlip>
              <a:defRPr baseline="0"/>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cs-CZ" dirty="0" smtClean="0"/>
              <a:t>První úroveň</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p>
            <a:r>
              <a:rPr lang="cs-CZ" smtClean="0"/>
              <a:t>22.01.2024</a:t>
            </a:r>
            <a:endParaRPr lang="cs-CZ"/>
          </a:p>
        </p:txBody>
      </p:sp>
      <p:sp>
        <p:nvSpPr>
          <p:cNvPr id="6" name="Zástupný symbol pro číslo snímku 5"/>
          <p:cNvSpPr>
            <a:spLocks noGrp="1"/>
          </p:cNvSpPr>
          <p:nvPr>
            <p:ph type="sldNum" sz="quarter" idx="12"/>
          </p:nvPr>
        </p:nvSpPr>
        <p:spPr/>
        <p:txBody>
          <a:bodyPr/>
          <a:lstStyle>
            <a:lvl1pPr>
              <a:defRPr sz="1400" b="1">
                <a:solidFill>
                  <a:schemeClr val="bg1"/>
                </a:solidFill>
              </a:defRPr>
            </a:lvl1p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23212409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Nadpis a obsa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252000"/>
            <a:ext cx="10080000" cy="1080000"/>
          </a:xfrm>
          <a:ln w="3175">
            <a:noFill/>
          </a:ln>
        </p:spPr>
        <p:txBody>
          <a:bodyPr>
            <a:noAutofit/>
          </a:bodyPr>
          <a:lstStyle>
            <a:lvl1pPr>
              <a:defRPr sz="5600" b="1">
                <a:solidFill>
                  <a:srgbClr val="004C81"/>
                </a:solidFill>
              </a:defRPr>
            </a:lvl1pPr>
          </a:lstStyle>
          <a:p>
            <a:r>
              <a:rPr lang="cs-CZ" dirty="0" smtClean="0"/>
              <a:t>Nadpis</a:t>
            </a:r>
            <a:endParaRPr lang="cs-CZ" dirty="0"/>
          </a:p>
        </p:txBody>
      </p:sp>
      <p:sp>
        <p:nvSpPr>
          <p:cNvPr id="3" name="Zástupný symbol pro obsah 2"/>
          <p:cNvSpPr>
            <a:spLocks noGrp="1"/>
          </p:cNvSpPr>
          <p:nvPr>
            <p:ph idx="1" hasCustomPrompt="1"/>
          </p:nvPr>
        </p:nvSpPr>
        <p:spPr>
          <a:xfrm>
            <a:off x="647698" y="1521367"/>
            <a:ext cx="10080000" cy="4643438"/>
          </a:xfrm>
        </p:spPr>
        <p:txBody>
          <a:bodyPr/>
          <a:lstStyle>
            <a:lvl1pPr marL="228600" indent="-228600">
              <a:buFontTx/>
              <a:buBlip>
                <a:blip r:embed="rId3"/>
              </a:buBlip>
              <a:defRPr baseline="0"/>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cs-CZ" dirty="0" smtClean="0"/>
              <a:t>První úroveň</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p>
            <a:r>
              <a:rPr lang="cs-CZ" smtClean="0"/>
              <a:t>22.01.2024</a:t>
            </a:r>
            <a:endParaRPr lang="cs-CZ"/>
          </a:p>
        </p:txBody>
      </p:sp>
      <p:sp>
        <p:nvSpPr>
          <p:cNvPr id="6" name="Zástupný symbol pro číslo snímku 5"/>
          <p:cNvSpPr>
            <a:spLocks noGrp="1"/>
          </p:cNvSpPr>
          <p:nvPr>
            <p:ph type="sldNum" sz="quarter" idx="12"/>
          </p:nvPr>
        </p:nvSpPr>
        <p:spPr/>
        <p:txBody>
          <a:bodyPr/>
          <a:lstStyle>
            <a:lvl1pPr>
              <a:defRPr sz="1400" b="1">
                <a:solidFill>
                  <a:srgbClr val="004C81">
                    <a:alpha val="50000"/>
                  </a:srgbClr>
                </a:solidFill>
              </a:defRPr>
            </a:lvl1p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36068630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Nadpis a obsa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647698" y="252000"/>
            <a:ext cx="10080000" cy="1080000"/>
          </a:xfrm>
          <a:ln w="3175">
            <a:noFill/>
          </a:ln>
        </p:spPr>
        <p:txBody>
          <a:bodyPr>
            <a:noAutofit/>
          </a:bodyPr>
          <a:lstStyle>
            <a:lvl1pPr>
              <a:defRPr sz="5600" b="1">
                <a:solidFill>
                  <a:srgbClr val="004C81"/>
                </a:solidFill>
              </a:defRPr>
            </a:lvl1pPr>
          </a:lstStyle>
          <a:p>
            <a:r>
              <a:rPr lang="cs-CZ" dirty="0" smtClean="0"/>
              <a:t>Nadpis</a:t>
            </a:r>
            <a:endParaRPr lang="cs-CZ" dirty="0"/>
          </a:p>
        </p:txBody>
      </p:sp>
      <p:sp>
        <p:nvSpPr>
          <p:cNvPr id="3" name="Zástupný symbol pro obsah 2"/>
          <p:cNvSpPr>
            <a:spLocks noGrp="1"/>
          </p:cNvSpPr>
          <p:nvPr>
            <p:ph idx="1" hasCustomPrompt="1"/>
          </p:nvPr>
        </p:nvSpPr>
        <p:spPr>
          <a:xfrm>
            <a:off x="647698" y="1521367"/>
            <a:ext cx="10080000" cy="4643438"/>
          </a:xfrm>
        </p:spPr>
        <p:txBody>
          <a:bodyPr/>
          <a:lstStyle>
            <a:lvl1pPr marL="228600" indent="-228600">
              <a:buFontTx/>
              <a:buBlip>
                <a:blip r:embed="rId3"/>
              </a:buBlip>
              <a:defRPr baseline="0"/>
            </a:lvl1pPr>
            <a:lvl2pPr marL="685800" indent="-22860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cs-CZ" dirty="0" smtClean="0"/>
              <a:t>První úroveň</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p>
            <a:r>
              <a:rPr lang="cs-CZ" smtClean="0"/>
              <a:t>22.01.2024</a:t>
            </a:r>
            <a:endParaRPr lang="cs-CZ"/>
          </a:p>
        </p:txBody>
      </p:sp>
      <p:sp>
        <p:nvSpPr>
          <p:cNvPr id="6" name="Zástupný symbol pro číslo snímku 5"/>
          <p:cNvSpPr>
            <a:spLocks noGrp="1"/>
          </p:cNvSpPr>
          <p:nvPr>
            <p:ph type="sldNum" sz="quarter" idx="12"/>
          </p:nvPr>
        </p:nvSpPr>
        <p:spPr/>
        <p:txBody>
          <a:bodyPr/>
          <a:lstStyle>
            <a:lvl1pPr>
              <a:defRPr sz="1400" b="1">
                <a:solidFill>
                  <a:schemeClr val="bg1"/>
                </a:solidFill>
              </a:defRPr>
            </a:lvl1p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12231188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47699" y="252000"/>
            <a:ext cx="10080000" cy="1080000"/>
          </a:xfrm>
          <a:prstGeom prst="rect">
            <a:avLst/>
          </a:prstGeom>
        </p:spPr>
        <p:txBody>
          <a:bodyPr vert="horz" lIns="91440" tIns="45720" rIns="91440" bIns="45720" rtlCol="0" anchor="ctr">
            <a:normAutofit/>
          </a:bodyPr>
          <a:lstStyle/>
          <a:p>
            <a:r>
              <a:rPr lang="cs-CZ" dirty="0" smtClean="0"/>
              <a:t>Kliknutím lze upravit styl.</a:t>
            </a:r>
            <a:endParaRPr lang="cs-CZ" dirty="0"/>
          </a:p>
        </p:txBody>
      </p:sp>
      <p:sp>
        <p:nvSpPr>
          <p:cNvPr id="3" name="Zástupný symbol pro text 2"/>
          <p:cNvSpPr>
            <a:spLocks noGrp="1"/>
          </p:cNvSpPr>
          <p:nvPr>
            <p:ph type="body" idx="1"/>
          </p:nvPr>
        </p:nvSpPr>
        <p:spPr>
          <a:xfrm>
            <a:off x="647699" y="1522455"/>
            <a:ext cx="10080000" cy="4643438"/>
          </a:xfrm>
          <a:prstGeom prst="rect">
            <a:avLst/>
          </a:prstGeom>
        </p:spPr>
        <p:txBody>
          <a:bodyPr vert="horz" lIns="91440" tIns="45720" rIns="91440" bIns="45720" rtlCol="0">
            <a:normAutofit/>
          </a:body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2"/>
          </p:nvPr>
        </p:nvSpPr>
        <p:spPr>
          <a:xfrm>
            <a:off x="647698" y="6356349"/>
            <a:ext cx="2743200" cy="365125"/>
          </a:xfrm>
          <a:prstGeom prst="rect">
            <a:avLst/>
          </a:prstGeom>
        </p:spPr>
        <p:txBody>
          <a:bodyPr vert="horz" lIns="91440" tIns="45720" rIns="91440" bIns="45720" rtlCol="0" anchor="ctr"/>
          <a:lstStyle>
            <a:lvl1pPr algn="l">
              <a:defRPr sz="1200" b="0">
                <a:solidFill>
                  <a:schemeClr val="tx1">
                    <a:lumMod val="50000"/>
                    <a:alpha val="50000"/>
                  </a:schemeClr>
                </a:solidFill>
              </a:defRPr>
            </a:lvl1pPr>
          </a:lstStyle>
          <a:p>
            <a:r>
              <a:rPr lang="cs-CZ" smtClean="0"/>
              <a:t>22.01.2024</a:t>
            </a:r>
            <a:endParaRPr lang="cs-CZ" dirty="0"/>
          </a:p>
        </p:txBody>
      </p:sp>
      <p:sp>
        <p:nvSpPr>
          <p:cNvPr id="6" name="Zástupný symbol pro číslo snímku 5"/>
          <p:cNvSpPr>
            <a:spLocks noGrp="1"/>
          </p:cNvSpPr>
          <p:nvPr>
            <p:ph type="sldNum" sz="quarter" idx="4"/>
          </p:nvPr>
        </p:nvSpPr>
        <p:spPr>
          <a:xfrm>
            <a:off x="8964827" y="6356350"/>
            <a:ext cx="2743200" cy="365125"/>
          </a:xfrm>
          <a:prstGeom prst="rect">
            <a:avLst/>
          </a:prstGeom>
        </p:spPr>
        <p:txBody>
          <a:bodyPr vert="horz" lIns="91440" tIns="45720" rIns="91440" bIns="45720" rtlCol="0" anchor="ctr"/>
          <a:lstStyle>
            <a:lvl1pPr algn="r">
              <a:defRPr sz="1200" b="1">
                <a:solidFill>
                  <a:schemeClr val="tx1">
                    <a:lumMod val="50000"/>
                    <a:alpha val="50000"/>
                  </a:schemeClr>
                </a:solidFill>
              </a:defRPr>
            </a:lvl1pPr>
          </a:lstStyle>
          <a:p>
            <a:fld id="{8A904E7C-974F-4A0A-B26C-A8D0EFE07503}" type="slidenum">
              <a:rPr lang="cs-CZ" smtClean="0"/>
              <a:pPr/>
              <a:t>‹#›</a:t>
            </a:fld>
            <a:endParaRPr lang="cs-CZ" dirty="0"/>
          </a:p>
        </p:txBody>
      </p:sp>
    </p:spTree>
    <p:extLst>
      <p:ext uri="{BB962C8B-B14F-4D97-AF65-F5344CB8AC3E}">
        <p14:creationId xmlns:p14="http://schemas.microsoft.com/office/powerpoint/2010/main" val="407614292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1" r:id="rId3"/>
    <p:sldLayoutId id="2147483660" r:id="rId4"/>
    <p:sldLayoutId id="2147483662" r:id="rId5"/>
    <p:sldLayoutId id="2147483650" r:id="rId6"/>
    <p:sldLayoutId id="2147483663" r:id="rId7"/>
    <p:sldLayoutId id="2147483664" r:id="rId8"/>
    <p:sldLayoutId id="2147483665" r:id="rId9"/>
    <p:sldLayoutId id="2147483666" r:id="rId10"/>
    <p:sldLayoutId id="2147483667" r:id="rId11"/>
    <p:sldLayoutId id="2147483668" r:id="rId12"/>
    <p:sldLayoutId id="2147483669" r:id="rId13"/>
    <p:sldLayoutId id="2147483676" r:id="rId14"/>
    <p:sldLayoutId id="2147483670" r:id="rId15"/>
    <p:sldLayoutId id="2147483671" r:id="rId16"/>
    <p:sldLayoutId id="2147483672" r:id="rId17"/>
    <p:sldLayoutId id="2147483675" r:id="rId18"/>
    <p:sldLayoutId id="2147483673" r:id="rId19"/>
    <p:sldLayoutId id="2147483674" r:id="rId20"/>
    <p:sldLayoutId id="2147483683" r:id="rId21"/>
    <p:sldLayoutId id="2147483684" r:id="rId22"/>
    <p:sldLayoutId id="2147483685" r:id="rId23"/>
    <p:sldLayoutId id="2147483686" r:id="rId24"/>
    <p:sldLayoutId id="2147483699" r:id="rId25"/>
    <p:sldLayoutId id="2147483677" r:id="rId26"/>
    <p:sldLayoutId id="2147483678" r:id="rId27"/>
    <p:sldLayoutId id="2147483679" r:id="rId28"/>
    <p:sldLayoutId id="2147483680" r:id="rId29"/>
    <p:sldLayoutId id="2147483682" r:id="rId30"/>
    <p:sldLayoutId id="2147483681" r:id="rId31"/>
    <p:sldLayoutId id="2147483658" r:id="rId32"/>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5600" b="1" kern="1200">
          <a:solidFill>
            <a:srgbClr val="004C8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3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5"/>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647697" y="1228725"/>
            <a:ext cx="8796927" cy="3276599"/>
          </a:xfrm>
        </p:spPr>
        <p:txBody>
          <a:bodyPr/>
          <a:lstStyle/>
          <a:p>
            <a:r>
              <a:rPr lang="cs-CZ" dirty="0" smtClean="0"/>
              <a:t>Násilí a domácí násilí</a:t>
            </a:r>
            <a:endParaRPr lang="cs-CZ" dirty="0"/>
          </a:p>
        </p:txBody>
      </p:sp>
      <p:sp>
        <p:nvSpPr>
          <p:cNvPr id="7" name="Zástupný symbol pro text 6"/>
          <p:cNvSpPr>
            <a:spLocks noGrp="1"/>
          </p:cNvSpPr>
          <p:nvPr>
            <p:ph type="body" sz="quarter" idx="12"/>
          </p:nvPr>
        </p:nvSpPr>
        <p:spPr/>
        <p:txBody>
          <a:bodyPr/>
          <a:lstStyle/>
          <a:p>
            <a:r>
              <a:rPr lang="cs-CZ" dirty="0" smtClean="0"/>
              <a:t>Moravskoslezský kraj</a:t>
            </a:r>
            <a:endParaRPr lang="cs-CZ" dirty="0"/>
          </a:p>
        </p:txBody>
      </p:sp>
      <p:sp>
        <p:nvSpPr>
          <p:cNvPr id="4" name="Obdélník 3"/>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53299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10</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3000" b="1" cap="all" dirty="0" smtClean="0"/>
              <a:t>NEBEZPEČNÉ VYHROŽOVÁNÍ</a:t>
            </a:r>
          </a:p>
          <a:p>
            <a:endParaRPr lang="cs-CZ" altLang="cs-CZ" sz="2800" cap="all" dirty="0" smtClean="0"/>
          </a:p>
          <a:p>
            <a:r>
              <a:rPr lang="cs-CZ" altLang="cs-CZ" sz="2800" cap="all" dirty="0" smtClean="0"/>
              <a:t>§ 353</a:t>
            </a:r>
          </a:p>
          <a:p>
            <a:pPr algn="just"/>
            <a:r>
              <a:rPr lang="cs-CZ" sz="3600" dirty="0" smtClean="0"/>
              <a:t>(</a:t>
            </a:r>
            <a:r>
              <a:rPr lang="cs-CZ" sz="3600" dirty="0"/>
              <a:t>1) Kdo jinému vyhrožuje usmrcením, těžkou újmou na zdraví nebo jinou těžkou újmou takovým způsobem, že to může vzbudit důvodnou obavu, bude potrestán odnětím svobody až na jeden rok nebo zákazem činnosti.</a:t>
            </a:r>
          </a:p>
          <a:p>
            <a:pPr algn="l"/>
            <a:r>
              <a:rPr lang="cs-CZ" sz="2800" dirty="0"/>
              <a:t> </a:t>
            </a:r>
            <a:endParaRPr lang="cs-CZ" sz="2800"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93150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11</a:t>
            </a:fld>
            <a:endParaRPr lang="cs-CZ"/>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ScreenRecording_05-05-2025 12-20-2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68786" y="3898668"/>
            <a:ext cx="4738254" cy="2319251"/>
          </a:xfrm>
          <a:prstGeom prst="rect">
            <a:avLst/>
          </a:prstGeom>
        </p:spPr>
      </p:pic>
      <p:sp>
        <p:nvSpPr>
          <p:cNvPr id="6" name="Zástupný symbol pro text 3"/>
          <p:cNvSpPr txBox="1">
            <a:spLocks/>
          </p:cNvSpPr>
          <p:nvPr/>
        </p:nvSpPr>
        <p:spPr>
          <a:xfrm>
            <a:off x="740400" y="393638"/>
            <a:ext cx="9983018" cy="5962712"/>
          </a:xfrm>
          <a:prstGeom prst="rect">
            <a:avLst/>
          </a:prstGeom>
          <a:ln>
            <a:noFill/>
          </a:ln>
        </p:spPr>
        <p:txBody>
          <a:bodyPr vert="horz" lIns="91440" tIns="180000" rIns="91440" bIns="45720" rtlCol="0">
            <a:normAutofit/>
          </a:bodyPr>
          <a:lstStyle>
            <a:lvl1pPr marL="0" indent="0" algn="ctr" defTabSz="914400" rtl="0" eaLnBrk="1" latinLnBrk="0" hangingPunct="1">
              <a:lnSpc>
                <a:spcPct val="90000"/>
              </a:lnSpc>
              <a:spcBef>
                <a:spcPts val="1000"/>
              </a:spcBef>
              <a:buFontTx/>
              <a:buNone/>
              <a:defRPr sz="2400" b="0" kern="1200" baseline="0">
                <a:ln>
                  <a:noFill/>
                </a:ln>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5"/>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3000" b="1" cap="all" dirty="0" smtClean="0"/>
              <a:t>ZNÁSILNĚNÍ (</a:t>
            </a:r>
            <a:r>
              <a:rPr lang="cs-CZ" altLang="cs-CZ" sz="3000" b="1" dirty="0" smtClean="0"/>
              <a:t>redefinice</a:t>
            </a:r>
            <a:r>
              <a:rPr lang="cs-CZ" altLang="cs-CZ" sz="3000" b="1" cap="all" dirty="0" smtClean="0"/>
              <a:t> </a:t>
            </a:r>
            <a:r>
              <a:rPr lang="cs-CZ" altLang="cs-CZ" sz="3000" b="1" dirty="0" smtClean="0"/>
              <a:t>od</a:t>
            </a:r>
            <a:r>
              <a:rPr lang="cs-CZ" altLang="cs-CZ" sz="3000" b="1" cap="all" dirty="0" smtClean="0"/>
              <a:t> 1.1.2025)</a:t>
            </a:r>
          </a:p>
          <a:p>
            <a:r>
              <a:rPr lang="cs-CZ" altLang="cs-CZ" sz="3000" b="1" cap="all" dirty="0" smtClean="0"/>
              <a:t>§ 185</a:t>
            </a:r>
          </a:p>
          <a:p>
            <a:pPr algn="just"/>
            <a:r>
              <a:rPr lang="cs-CZ" altLang="cs-CZ" sz="2800" dirty="0" smtClean="0"/>
              <a:t>(1) Kdo </a:t>
            </a:r>
            <a:r>
              <a:rPr lang="cs-CZ" altLang="cs-CZ" sz="2800" dirty="0"/>
              <a:t>s jiným proti jeho </a:t>
            </a:r>
            <a:r>
              <a:rPr lang="cs-CZ" altLang="cs-CZ" sz="2800" dirty="0" err="1"/>
              <a:t>seznatelné</a:t>
            </a:r>
            <a:r>
              <a:rPr lang="cs-CZ" altLang="cs-CZ" sz="2800" dirty="0"/>
              <a:t> vůli vykoná soulož nebo jiný pohlavní styk provedený způsobem srovnatelným se souloží</a:t>
            </a:r>
            <a:r>
              <a:rPr lang="cs-CZ" altLang="cs-CZ" sz="2800" dirty="0" smtClean="0"/>
              <a:t>, kdo </a:t>
            </a:r>
            <a:r>
              <a:rPr lang="cs-CZ" altLang="cs-CZ" sz="2800" dirty="0"/>
              <a:t>jiného donutí k souloži nebo jinému pohlavnímu styku provedenému způsobem srovnatelným se souloží s jinou osobou, </a:t>
            </a:r>
            <a:r>
              <a:rPr lang="cs-CZ" altLang="cs-CZ" sz="2800" dirty="0" smtClean="0"/>
              <a:t>nebo kdo </a:t>
            </a:r>
            <a:r>
              <a:rPr lang="cs-CZ" altLang="cs-CZ" sz="2800" dirty="0"/>
              <a:t>k takovému činu zneužije jeho bezbrannosti</a:t>
            </a:r>
            <a:r>
              <a:rPr lang="cs-CZ" altLang="cs-CZ" sz="2800" dirty="0" smtClean="0"/>
              <a:t>, bude </a:t>
            </a:r>
            <a:r>
              <a:rPr lang="cs-CZ" altLang="cs-CZ" sz="2800" dirty="0"/>
              <a:t>potrestán odnětím svobody na dvě léta až deset let</a:t>
            </a:r>
            <a:r>
              <a:rPr lang="cs-CZ" altLang="cs-CZ" sz="2800" dirty="0" smtClean="0"/>
              <a:t>.</a:t>
            </a:r>
          </a:p>
          <a:p>
            <a:pPr algn="just"/>
            <a:r>
              <a:rPr lang="cs-CZ" altLang="cs-CZ" sz="2800" dirty="0" smtClean="0"/>
              <a:t>Koncept NE znamená NE!!!</a:t>
            </a:r>
          </a:p>
          <a:p>
            <a:pPr algn="just"/>
            <a:r>
              <a:rPr lang="cs-CZ" altLang="cs-CZ" sz="2800" dirty="0" smtClean="0"/>
              <a:t>Zákon č. 166/2024 Sb.</a:t>
            </a:r>
          </a:p>
          <a:p>
            <a:endParaRPr lang="cs-CZ" altLang="cs-CZ" sz="2800" cap="all" dirty="0" smtClean="0"/>
          </a:p>
        </p:txBody>
      </p:sp>
    </p:spTree>
    <p:extLst>
      <p:ext uri="{BB962C8B-B14F-4D97-AF65-F5344CB8AC3E}">
        <p14:creationId xmlns:p14="http://schemas.microsoft.com/office/powerpoint/2010/main" val="3192426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12</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lnSpcReduction="10000"/>
          </a:bodyPr>
          <a:lstStyle/>
          <a:p>
            <a:r>
              <a:rPr lang="cs-CZ" altLang="cs-CZ" sz="3600" b="1" dirty="0" smtClean="0"/>
              <a:t>SEXUÁLNÍ ÚTOK</a:t>
            </a:r>
          </a:p>
          <a:p>
            <a:r>
              <a:rPr lang="cs-CZ" altLang="cs-CZ" sz="3600" b="1" dirty="0" smtClean="0"/>
              <a:t>§ 185a</a:t>
            </a:r>
          </a:p>
          <a:p>
            <a:pPr algn="l"/>
            <a:r>
              <a:rPr lang="cs-CZ" altLang="cs-CZ" dirty="0" smtClean="0"/>
              <a:t>Nová skutková podstata TČ od 1.1.2025</a:t>
            </a:r>
          </a:p>
          <a:p>
            <a:pPr algn="just"/>
            <a:r>
              <a:rPr lang="cs-CZ" sz="2800" b="1" dirty="0"/>
              <a:t>(1) Kdo s jiným proti jeho </a:t>
            </a:r>
            <a:r>
              <a:rPr lang="cs-CZ" sz="2800" b="1" dirty="0" err="1"/>
              <a:t>seznatelné</a:t>
            </a:r>
            <a:r>
              <a:rPr lang="cs-CZ" sz="2800" b="1" dirty="0"/>
              <a:t> vůli vykoná jiný pohlavní styk než uvedený v § </a:t>
            </a:r>
            <a:r>
              <a:rPr lang="cs-CZ" sz="2800" b="1" dirty="0" smtClean="0"/>
              <a:t>185, kdo </a:t>
            </a:r>
            <a:r>
              <a:rPr lang="cs-CZ" sz="2800" b="1" dirty="0"/>
              <a:t>jiného donutí k jinému pohlavnímu styku než uvedenému v § 185 s jinou osobou, pohlavnímu sebeukájení, obnažování nebo jinému srovnatelnému chování, nebo </a:t>
            </a:r>
            <a:r>
              <a:rPr lang="cs-CZ" sz="2800" b="1" dirty="0" smtClean="0"/>
              <a:t>kdo </a:t>
            </a:r>
            <a:r>
              <a:rPr lang="cs-CZ" sz="2800" b="1" dirty="0"/>
              <a:t>k takovému činu nebo chování zneužije jeho bezbrannosti, </a:t>
            </a:r>
            <a:r>
              <a:rPr lang="cs-CZ" sz="2800" b="1" dirty="0" smtClean="0"/>
              <a:t>bude </a:t>
            </a:r>
            <a:r>
              <a:rPr lang="cs-CZ" sz="2800" b="1" dirty="0"/>
              <a:t>potrestán odnětím svobody až na pět let.  </a:t>
            </a:r>
            <a:endParaRPr lang="cs-CZ" sz="2800" dirty="0"/>
          </a:p>
          <a:p>
            <a:pPr algn="l"/>
            <a:r>
              <a:rPr lang="cs-CZ" dirty="0" smtClean="0"/>
              <a:t>Postih méně závažných nepenetračních forem pohlavního styku.</a:t>
            </a:r>
          </a:p>
          <a:p>
            <a:pPr algn="l"/>
            <a:r>
              <a:rPr lang="cs-CZ" dirty="0" smtClean="0"/>
              <a:t>Dochází k fyzickému kontaktu s tělem oběti, osahávání či tření prsou, genitálií, hýždí…</a:t>
            </a:r>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88025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13</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3600" b="1" cap="all" dirty="0" smtClean="0"/>
              <a:t>Spáchání trestného činu zneužitím bezbrannosti §</a:t>
            </a:r>
            <a:r>
              <a:rPr lang="cs-CZ" altLang="cs-CZ" sz="3600" b="1" dirty="0" smtClean="0"/>
              <a:t>119a</a:t>
            </a:r>
            <a:r>
              <a:rPr lang="cs-CZ" altLang="cs-CZ" sz="3600" b="1" cap="all" dirty="0" smtClean="0"/>
              <a:t> TZ</a:t>
            </a:r>
            <a:endParaRPr lang="cs-CZ" altLang="cs-CZ" sz="3600" b="1" dirty="0" smtClean="0"/>
          </a:p>
          <a:p>
            <a:pPr algn="l"/>
            <a:endParaRPr lang="cs-CZ" altLang="cs-CZ" dirty="0" smtClean="0"/>
          </a:p>
          <a:p>
            <a:pPr algn="just"/>
            <a:r>
              <a:rPr lang="cs-CZ" altLang="cs-CZ" dirty="0"/>
              <a:t>(1) Trestný čin je spáchán zneužitím bezbrannosti, jestliže pachatel využije toho, že jiná osoba je ve stavu, v němž není schopna utvářet nebo projevit svou vůli nebo je její schopnost utvářet nebo projevit svou vůli podstatně snížena z důvodu </a:t>
            </a:r>
            <a:r>
              <a:rPr lang="cs-CZ" altLang="cs-CZ" b="1" dirty="0"/>
              <a:t>bezvědomí, spánku, ovlivnění návykovými látkami, nemoci, zdravotního postižení, duševní poruchy, silného ochromujícího stresu, nízkého nebo vysokého věku, překvapení </a:t>
            </a:r>
            <a:r>
              <a:rPr lang="cs-CZ" altLang="cs-CZ" dirty="0"/>
              <a:t>nebo jiného obdobného důvodu.</a:t>
            </a:r>
          </a:p>
          <a:p>
            <a:pPr algn="just"/>
            <a:r>
              <a:rPr lang="cs-CZ" altLang="cs-CZ" dirty="0"/>
              <a:t> </a:t>
            </a:r>
          </a:p>
          <a:p>
            <a:pPr algn="just"/>
            <a:r>
              <a:rPr lang="cs-CZ" altLang="cs-CZ" dirty="0" smtClean="0"/>
              <a:t>(</a:t>
            </a:r>
            <a:r>
              <a:rPr lang="cs-CZ" altLang="cs-CZ" dirty="0"/>
              <a:t>2) Za bezbranné z důvodu nízkého věku se vždy považuje </a:t>
            </a:r>
            <a:r>
              <a:rPr lang="cs-CZ" altLang="cs-CZ" b="1" dirty="0"/>
              <a:t>dítě mladší dvanácti let.</a:t>
            </a:r>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46829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14</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fontScale="77500" lnSpcReduction="20000"/>
          </a:bodyPr>
          <a:lstStyle/>
          <a:p>
            <a:r>
              <a:rPr lang="cs-CZ" altLang="cs-CZ" sz="3600" b="1" cap="all" dirty="0" smtClean="0"/>
              <a:t>ZVLÁŠŤ ZRANITELNÁ OBĚŤ </a:t>
            </a:r>
            <a:endParaRPr lang="cs-CZ" altLang="cs-CZ" sz="3600" b="1" dirty="0" smtClean="0"/>
          </a:p>
          <a:p>
            <a:pPr algn="l"/>
            <a:r>
              <a:rPr lang="cs-CZ" altLang="cs-CZ" sz="2800" dirty="0" smtClean="0"/>
              <a:t>Zákon</a:t>
            </a:r>
            <a:r>
              <a:rPr lang="cs-CZ" altLang="cs-CZ" sz="2800" b="1" dirty="0" smtClean="0"/>
              <a:t> </a:t>
            </a:r>
            <a:r>
              <a:rPr lang="cs-CZ" altLang="cs-CZ" sz="2800" dirty="0" smtClean="0"/>
              <a:t>č</a:t>
            </a:r>
            <a:r>
              <a:rPr lang="cs-CZ" altLang="cs-CZ" sz="2800" dirty="0"/>
              <a:t>. 45/2013 Sb., o obětech trestných činů</a:t>
            </a:r>
            <a:endParaRPr lang="cs-CZ" altLang="cs-CZ" sz="2800" b="1" dirty="0" smtClean="0"/>
          </a:p>
          <a:p>
            <a:pPr algn="just"/>
            <a:r>
              <a:rPr lang="cs-CZ" dirty="0" smtClean="0">
                <a:latin typeface="Arial" panose="020B0604020202020204" pitchFamily="34" charset="0"/>
                <a:cs typeface="Arial" panose="020B0604020202020204" pitchFamily="34" charset="0"/>
              </a:rPr>
              <a:t>§ 2 odst. 4 Zvlášť </a:t>
            </a:r>
            <a:r>
              <a:rPr lang="cs-CZ" dirty="0">
                <a:latin typeface="Arial" panose="020B0604020202020204" pitchFamily="34" charset="0"/>
                <a:cs typeface="Arial" panose="020B0604020202020204" pitchFamily="34" charset="0"/>
              </a:rPr>
              <a:t>zranitelnou obětí se rozumí</a:t>
            </a:r>
          </a:p>
          <a:p>
            <a:pPr algn="just"/>
            <a:r>
              <a:rPr lang="cs-CZ" b="1" dirty="0">
                <a:latin typeface="Arial" panose="020B0604020202020204" pitchFamily="34" charset="0"/>
                <a:cs typeface="Arial" panose="020B0604020202020204" pitchFamily="34" charset="0"/>
              </a:rPr>
              <a:t>a) dítě,</a:t>
            </a:r>
          </a:p>
          <a:p>
            <a:pPr algn="just"/>
            <a:r>
              <a:rPr lang="cs-CZ" dirty="0">
                <a:latin typeface="Arial" panose="020B0604020202020204" pitchFamily="34" charset="0"/>
                <a:cs typeface="Arial" panose="020B0604020202020204" pitchFamily="34" charset="0"/>
              </a:rPr>
              <a:t>b) osoba, která je vysokého věku nebo je postižena fyzickým, mentálním nebo psychickým hendikepem nebo smyslovým poškozením, pokud tyto skutečnosti mohou vzhledem k okolnostem případu a poměrům této osoby bránit jejímu plnému a účelnému uplatnění ve společnosti ve srovnání s jejími ostatními členy,</a:t>
            </a:r>
          </a:p>
          <a:p>
            <a:pPr algn="just"/>
            <a:r>
              <a:rPr lang="cs-CZ" dirty="0">
                <a:latin typeface="Arial" panose="020B0604020202020204" pitchFamily="34" charset="0"/>
                <a:cs typeface="Arial" panose="020B0604020202020204" pitchFamily="34" charset="0"/>
              </a:rPr>
              <a:t>c) oběť trestného činu obchodování s lidmi (§ 168 trestního zákoníku), trestného činu </a:t>
            </a:r>
            <a:r>
              <a:rPr lang="cs-CZ" b="1" dirty="0">
                <a:latin typeface="Arial" panose="020B0604020202020204" pitchFamily="34" charset="0"/>
                <a:cs typeface="Arial" panose="020B0604020202020204" pitchFamily="34" charset="0"/>
              </a:rPr>
              <a:t>znásilnění (§ 185 trestního zákoníku), trestného činu týrání svěřené osoby (§ 198 trestního zákoníku), trestného činu týrání osoby žijící ve společném obydlí (§ 199 trestního zákoníku) </a:t>
            </a:r>
            <a:r>
              <a:rPr lang="cs-CZ" dirty="0">
                <a:latin typeface="Arial" panose="020B0604020202020204" pitchFamily="34" charset="0"/>
                <a:cs typeface="Arial" panose="020B0604020202020204" pitchFamily="34" charset="0"/>
              </a:rPr>
              <a:t>nebo trestného činu teroristického útoku (§ 311 trestního zákoníku),</a:t>
            </a:r>
          </a:p>
          <a:p>
            <a:pPr algn="just"/>
            <a:r>
              <a:rPr lang="cs-CZ" dirty="0">
                <a:latin typeface="Arial" panose="020B0604020202020204" pitchFamily="34" charset="0"/>
                <a:cs typeface="Arial" panose="020B0604020202020204" pitchFamily="34" charset="0"/>
              </a:rPr>
              <a:t>d) oběť trestného činu proti lidské důstojnosti v sexuální oblasti, trestného činu, který zahrnoval nátlak, násilí či pohrůžku násilím, trestného činu spáchaného pro příslušnost k některému národu, rase, etnické skupině, náboženství, třídě nebo jiné skupině osob nebo oběť trestného činu spáchaného ve prospěch organizované zločinecké skupiny, jestliže je v konkrétním případě zvýšené nebezpečí způsobení druhotné újmy zejména s ohledem na její věk, pohlaví, rasu, národnost, sexuální orientaci, náboženské vyznání, zdravotní stav, rozumovou vyspělost, schopnost vyjadřovat se, životní situaci, v níž se nachází, nebo s ohledem na vztah k osobě podezřelé ze spáchání trestného činu nebo závislost na ní.</a:t>
            </a:r>
          </a:p>
          <a:p>
            <a:pPr algn="just"/>
            <a:r>
              <a:rPr lang="cs-CZ" b="1" dirty="0" smtClean="0">
                <a:latin typeface="Arial" panose="020B0604020202020204" pitchFamily="34" charset="0"/>
                <a:cs typeface="Arial" panose="020B0604020202020204" pitchFamily="34" charset="0"/>
              </a:rPr>
              <a:t>Oběť </a:t>
            </a:r>
            <a:r>
              <a:rPr lang="cs-CZ" b="1" dirty="0">
                <a:latin typeface="Arial" panose="020B0604020202020204" pitchFamily="34" charset="0"/>
                <a:cs typeface="Arial" panose="020B0604020202020204" pitchFamily="34" charset="0"/>
              </a:rPr>
              <a:t>domácího násilí (§ 199 a </a:t>
            </a:r>
            <a:r>
              <a:rPr lang="cs-CZ" b="1" dirty="0" smtClean="0">
                <a:latin typeface="Arial" panose="020B0604020202020204" pitchFamily="34" charset="0"/>
                <a:cs typeface="Arial" panose="020B0604020202020204" pitchFamily="34" charset="0"/>
              </a:rPr>
              <a:t>§ 198 </a:t>
            </a:r>
            <a:r>
              <a:rPr lang="cs-CZ" b="1" dirty="0">
                <a:latin typeface="Arial" panose="020B0604020202020204" pitchFamily="34" charset="0"/>
                <a:cs typeface="Arial" panose="020B0604020202020204" pitchFamily="34" charset="0"/>
              </a:rPr>
              <a:t>trestního zákoníku) má vždy postavení zvlášť zranitelná oběti a z toto vyplývající právo na bezplatného zmocněnce!</a:t>
            </a:r>
          </a:p>
          <a:p>
            <a:pPr algn="l"/>
            <a:endParaRPr lang="cs-CZ" altLang="cs-CZ" dirty="0" smtClean="0"/>
          </a:p>
          <a:p>
            <a:pPr algn="l"/>
            <a:endParaRPr lang="cs-CZ" altLang="cs-CZ"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39375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15</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2800" b="1" cap="all" dirty="0" smtClean="0"/>
              <a:t>Nepřekažení trestného činu § 367 TZ</a:t>
            </a:r>
            <a:endParaRPr lang="cs-CZ" altLang="cs-CZ" sz="2800" b="1" dirty="0" smtClean="0"/>
          </a:p>
          <a:p>
            <a:pPr algn="l"/>
            <a:endParaRPr lang="cs-CZ" altLang="cs-CZ" dirty="0" smtClean="0"/>
          </a:p>
          <a:p>
            <a:pPr marL="457200" indent="-457200" algn="just">
              <a:buAutoNum type="arabicParenBoth"/>
            </a:pPr>
            <a:r>
              <a:rPr lang="cs-CZ" altLang="cs-CZ" dirty="0" smtClean="0"/>
              <a:t>Kdo </a:t>
            </a:r>
            <a:r>
              <a:rPr lang="cs-CZ" altLang="cs-CZ" dirty="0"/>
              <a:t>se hodnověrným způsobem dozví, že jiný připravuje nebo páchá trestný čin vraždy (§ 140), zabití (§ 141), těžkého ublížení na zdraví (§ 145</a:t>
            </a:r>
            <a:r>
              <a:rPr lang="cs-CZ" altLang="cs-CZ" dirty="0" smtClean="0"/>
              <a:t>),….znásilnění </a:t>
            </a:r>
            <a:r>
              <a:rPr lang="cs-CZ" altLang="cs-CZ" dirty="0"/>
              <a:t>(§ 185), sexuálního útoku (§ 185a), sexuálního </a:t>
            </a:r>
            <a:r>
              <a:rPr lang="cs-CZ" altLang="cs-CZ" dirty="0" smtClean="0"/>
              <a:t>nátlaku (§ 186</a:t>
            </a:r>
            <a:r>
              <a:rPr lang="cs-CZ" altLang="cs-CZ" dirty="0"/>
              <a:t>), pohlavního zneužití (§ 187), zneužití dítěte k výrobě pornografie (§ 193), týrání svěřené osoby (§ 198</a:t>
            </a:r>
            <a:r>
              <a:rPr lang="cs-CZ" altLang="cs-CZ" dirty="0" smtClean="0"/>
              <a:t>), ….a spáchání </a:t>
            </a:r>
            <a:r>
              <a:rPr lang="cs-CZ" altLang="cs-CZ" dirty="0"/>
              <a:t>nebo dokončení takového trestného činu nepřekazí, bude </a:t>
            </a:r>
            <a:r>
              <a:rPr lang="cs-CZ" altLang="cs-CZ" dirty="0" smtClean="0"/>
              <a:t>    potrestán </a:t>
            </a:r>
            <a:r>
              <a:rPr lang="cs-CZ" altLang="cs-CZ" dirty="0"/>
              <a:t>odnětím svobody až na tři léta;</a:t>
            </a:r>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30882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16</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2800" b="1" cap="all" dirty="0" smtClean="0"/>
              <a:t>Neoznámení trestného činu § 368 TZ</a:t>
            </a:r>
            <a:endParaRPr lang="cs-CZ" altLang="cs-CZ" sz="2800" b="1" dirty="0" smtClean="0"/>
          </a:p>
          <a:p>
            <a:pPr algn="l"/>
            <a:endParaRPr lang="cs-CZ" altLang="cs-CZ" dirty="0" smtClean="0"/>
          </a:p>
          <a:p>
            <a:pPr marL="457200" indent="-457200" algn="just">
              <a:buAutoNum type="arabicParenBoth"/>
            </a:pPr>
            <a:r>
              <a:rPr lang="cs-CZ" altLang="cs-CZ" dirty="0" smtClean="0"/>
              <a:t>Kdo </a:t>
            </a:r>
            <a:r>
              <a:rPr lang="cs-CZ" altLang="cs-CZ" dirty="0"/>
              <a:t>se hodnověrným způsobem dozví, že jiný spáchal trestný čin vraždy (§ 140), </a:t>
            </a:r>
            <a:endParaRPr lang="cs-CZ" altLang="cs-CZ" dirty="0" smtClean="0"/>
          </a:p>
          <a:p>
            <a:pPr algn="just"/>
            <a:r>
              <a:rPr lang="cs-CZ" altLang="cs-CZ" dirty="0" smtClean="0"/>
              <a:t>těžkého </a:t>
            </a:r>
            <a:r>
              <a:rPr lang="cs-CZ" altLang="cs-CZ" dirty="0"/>
              <a:t>ublížení na zdraví (§ 145</a:t>
            </a:r>
            <a:r>
              <a:rPr lang="cs-CZ" altLang="cs-CZ" dirty="0" smtClean="0"/>
              <a:t>) ….</a:t>
            </a:r>
          </a:p>
          <a:p>
            <a:pPr algn="just"/>
            <a:r>
              <a:rPr lang="cs-CZ" altLang="cs-CZ" dirty="0" smtClean="0"/>
              <a:t>…..zneužití </a:t>
            </a:r>
            <a:r>
              <a:rPr lang="cs-CZ" altLang="cs-CZ" dirty="0"/>
              <a:t>dítěte k výrobě pornografie (§ 193), </a:t>
            </a:r>
            <a:endParaRPr lang="cs-CZ" altLang="cs-CZ" dirty="0" smtClean="0"/>
          </a:p>
          <a:p>
            <a:pPr algn="just"/>
            <a:r>
              <a:rPr lang="cs-CZ" altLang="cs-CZ" dirty="0" smtClean="0"/>
              <a:t>týrání </a:t>
            </a:r>
            <a:r>
              <a:rPr lang="cs-CZ" altLang="cs-CZ" dirty="0"/>
              <a:t>svěřené osoby </a:t>
            </a:r>
            <a:r>
              <a:rPr lang="cs-CZ" altLang="cs-CZ" dirty="0" smtClean="0"/>
              <a:t>(§ </a:t>
            </a:r>
            <a:r>
              <a:rPr lang="cs-CZ" altLang="cs-CZ" dirty="0"/>
              <a:t>198</a:t>
            </a:r>
            <a:r>
              <a:rPr lang="cs-CZ" altLang="cs-CZ" dirty="0" smtClean="0"/>
              <a:t>), …</a:t>
            </a:r>
          </a:p>
          <a:p>
            <a:pPr algn="just"/>
            <a:r>
              <a:rPr lang="cs-CZ" altLang="cs-CZ" dirty="0"/>
              <a:t>a takový trestný čin neoznámí bez odkladu státnímu zástupci nebo policejnímu orgánu nebo místo toho, jde-li o vojáka, nadřízenému, bude potrestán odnětím svobody až na tři léta;</a:t>
            </a:r>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4320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17</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2800" b="1" cap="all" dirty="0" smtClean="0"/>
              <a:t>Nejčastější PŘESTUPKY</a:t>
            </a:r>
          </a:p>
          <a:p>
            <a:pPr algn="l"/>
            <a:endParaRPr lang="cs-CZ" altLang="cs-CZ" dirty="0" smtClean="0"/>
          </a:p>
          <a:p>
            <a:pPr algn="l">
              <a:defRPr/>
            </a:pPr>
            <a:r>
              <a:rPr lang="cs-CZ" dirty="0"/>
              <a:t>Přestupky podle zákona č. 251/2016 Sb.</a:t>
            </a:r>
          </a:p>
          <a:p>
            <a:pPr algn="l">
              <a:defRPr/>
            </a:pPr>
            <a:r>
              <a:rPr lang="cs-CZ" dirty="0"/>
              <a:t>proti veřejnému pořádku 	§ 5 </a:t>
            </a:r>
          </a:p>
          <a:p>
            <a:pPr algn="l">
              <a:defRPr/>
            </a:pPr>
            <a:r>
              <a:rPr lang="cs-CZ" dirty="0" smtClean="0"/>
              <a:t>(§ </a:t>
            </a:r>
            <a:r>
              <a:rPr lang="cs-CZ" dirty="0"/>
              <a:t>5 odst. 1 písm. c) maření vykázání) </a:t>
            </a:r>
          </a:p>
          <a:p>
            <a:pPr algn="l">
              <a:defRPr/>
            </a:pPr>
            <a:r>
              <a:rPr lang="cs-CZ" b="1" dirty="0"/>
              <a:t>proti občanskému soužití	§ 7</a:t>
            </a:r>
          </a:p>
          <a:p>
            <a:pPr algn="l">
              <a:defRPr/>
            </a:pPr>
            <a:r>
              <a:rPr lang="cs-CZ" dirty="0"/>
              <a:t>proti majetku				§ 8</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1675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18</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PŘESTUPKY proti občanskému soužití</a:t>
            </a:r>
          </a:p>
          <a:p>
            <a:pPr algn="l"/>
            <a:endParaRPr lang="cs-CZ" altLang="cs-CZ" dirty="0" smtClean="0"/>
          </a:p>
          <a:p>
            <a:pPr algn="just">
              <a:defRPr/>
            </a:pPr>
            <a:r>
              <a:rPr lang="cs-CZ" b="1" dirty="0"/>
              <a:t>PRÁVNÍ ÚPRAVA:</a:t>
            </a:r>
            <a:r>
              <a:rPr lang="cs-CZ" dirty="0"/>
              <a:t> § 7 odst. 1 zákona č. 251/2016 Sb., o některých přestupcích</a:t>
            </a:r>
          </a:p>
          <a:p>
            <a:pPr algn="just">
              <a:defRPr/>
            </a:pPr>
            <a:r>
              <a:rPr lang="cs-CZ" dirty="0"/>
              <a:t>Fyzická osoba se dopustí přestupku tím, že</a:t>
            </a:r>
          </a:p>
          <a:p>
            <a:pPr marL="457200" indent="-457200" algn="just">
              <a:buAutoNum type="alphaLcParenR"/>
              <a:defRPr/>
            </a:pPr>
            <a:r>
              <a:rPr lang="cs-CZ" dirty="0" smtClean="0"/>
              <a:t>jinému </a:t>
            </a:r>
            <a:r>
              <a:rPr lang="cs-CZ" dirty="0"/>
              <a:t>ublíží na cti tím, že ho zesměšní nebo ho jiným způsobem hrubě urazí, </a:t>
            </a:r>
            <a:endParaRPr lang="cs-CZ" dirty="0" smtClean="0"/>
          </a:p>
          <a:p>
            <a:pPr marL="457200" indent="-457200" algn="just">
              <a:buAutoNum type="alphaLcParenR"/>
              <a:defRPr/>
            </a:pPr>
            <a:r>
              <a:rPr lang="cs-CZ" dirty="0" smtClean="0"/>
              <a:t> </a:t>
            </a:r>
            <a:r>
              <a:rPr lang="cs-CZ" dirty="0"/>
              <a:t>jinému ublíží na zdraví, nebo </a:t>
            </a:r>
            <a:endParaRPr lang="cs-CZ" dirty="0" smtClean="0"/>
          </a:p>
          <a:p>
            <a:pPr marL="457200" indent="-457200" algn="just">
              <a:buAutoNum type="alphaLcParenR"/>
              <a:defRPr/>
            </a:pPr>
            <a:r>
              <a:rPr lang="cs-CZ" dirty="0" smtClean="0"/>
              <a:t>úmyslně </a:t>
            </a:r>
            <a:r>
              <a:rPr lang="cs-CZ" dirty="0"/>
              <a:t>naruší občanské soužití tak, </a:t>
            </a:r>
            <a:r>
              <a:rPr lang="cs-CZ" dirty="0" smtClean="0"/>
              <a:t>že </a:t>
            </a:r>
          </a:p>
          <a:p>
            <a:pPr marL="457200" indent="-457200" algn="just">
              <a:buAutoNum type="arabicPeriod"/>
              <a:defRPr/>
            </a:pPr>
            <a:r>
              <a:rPr lang="cs-CZ" dirty="0" smtClean="0"/>
              <a:t>jinému </a:t>
            </a:r>
            <a:r>
              <a:rPr lang="cs-CZ" dirty="0"/>
              <a:t>vyhrožuje újmou na zdraví, </a:t>
            </a:r>
            <a:endParaRPr lang="cs-CZ" dirty="0" smtClean="0"/>
          </a:p>
          <a:p>
            <a:pPr marL="457200" indent="-457200" algn="just">
              <a:buAutoNum type="arabicPeriod"/>
              <a:defRPr/>
            </a:pPr>
            <a:r>
              <a:rPr lang="cs-CZ" dirty="0" smtClean="0"/>
              <a:t>jiného </a:t>
            </a:r>
            <a:r>
              <a:rPr lang="cs-CZ" dirty="0"/>
              <a:t>nepravdivě obviní z přestupku, </a:t>
            </a:r>
            <a:endParaRPr lang="cs-CZ" dirty="0" smtClean="0"/>
          </a:p>
          <a:p>
            <a:pPr marL="457200" indent="-457200" algn="just">
              <a:buAutoNum type="arabicPeriod"/>
              <a:defRPr/>
            </a:pPr>
            <a:r>
              <a:rPr lang="cs-CZ" dirty="0" smtClean="0"/>
              <a:t>se </a:t>
            </a:r>
            <a:r>
              <a:rPr lang="cs-CZ" dirty="0"/>
              <a:t>vůči jinému dopustí schválnosti, </a:t>
            </a:r>
            <a:r>
              <a:rPr lang="cs-CZ" dirty="0" smtClean="0"/>
              <a:t>nebo</a:t>
            </a:r>
          </a:p>
          <a:p>
            <a:pPr marL="457200" indent="-457200" algn="just">
              <a:buAutoNum type="arabicPeriod"/>
              <a:defRPr/>
            </a:pPr>
            <a:r>
              <a:rPr lang="cs-CZ" dirty="0" smtClean="0"/>
              <a:t> </a:t>
            </a:r>
            <a:r>
              <a:rPr lang="cs-CZ" dirty="0"/>
              <a:t>se vůči jinému dopustí jiného hrubého jednání.</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5372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19</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pPr algn="l"/>
            <a:r>
              <a:rPr lang="cs-CZ" altLang="cs-CZ" sz="3600" b="1" cap="all" dirty="0" smtClean="0"/>
              <a:t>PŘESTUPKY proti občanskému soužití</a:t>
            </a:r>
          </a:p>
          <a:p>
            <a:pPr algn="l"/>
            <a:endParaRPr lang="cs-CZ" altLang="cs-CZ" dirty="0" smtClean="0"/>
          </a:p>
          <a:p>
            <a:pPr algn="l"/>
            <a:endParaRPr lang="cs-CZ" altLang="cs-CZ" dirty="0"/>
          </a:p>
          <a:p>
            <a:pPr algn="l"/>
            <a:r>
              <a:rPr lang="cs-CZ" altLang="cs-CZ" sz="3600" dirty="0" smtClean="0"/>
              <a:t>§ 79 odst. 1 zákona č. 250/2016 Sb.</a:t>
            </a:r>
          </a:p>
          <a:p>
            <a:pPr algn="just"/>
            <a:endParaRPr lang="cs-CZ" altLang="cs-CZ" sz="3600" dirty="0" smtClean="0"/>
          </a:p>
          <a:p>
            <a:pPr algn="just"/>
            <a:r>
              <a:rPr lang="cs-CZ" altLang="cs-CZ" sz="3600" dirty="0" smtClean="0"/>
              <a:t>Řízení o přestupku, o němž tak stanoví  jiný zákon, lze zahájit a v již zahájeném řízení pokračovat </a:t>
            </a:r>
            <a:r>
              <a:rPr lang="cs-CZ" altLang="cs-CZ" sz="3600" b="1" dirty="0" smtClean="0"/>
              <a:t>pouze se souhlasem osoby přímo postižené spácháním přestupku</a:t>
            </a:r>
            <a:r>
              <a:rPr lang="cs-CZ" altLang="cs-CZ" sz="3600" dirty="0" smtClean="0"/>
              <a:t>.</a:t>
            </a:r>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29088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lnSpcReduction="10000"/>
          </a:bodyPr>
          <a:lstStyle/>
          <a:p>
            <a:r>
              <a:rPr lang="cs-CZ" altLang="cs-CZ" sz="3600" b="1" dirty="0" smtClean="0"/>
              <a:t>PRÁVNÍ PŘEDPISY</a:t>
            </a:r>
          </a:p>
          <a:p>
            <a:pPr algn="l"/>
            <a:endParaRPr lang="cs-CZ" altLang="cs-CZ" dirty="0" smtClean="0"/>
          </a:p>
          <a:p>
            <a:pPr algn="l"/>
            <a:endParaRPr lang="cs-CZ" altLang="cs-CZ" dirty="0"/>
          </a:p>
          <a:p>
            <a:pPr algn="l"/>
            <a:r>
              <a:rPr lang="cs-CZ" altLang="cs-CZ" dirty="0" smtClean="0"/>
              <a:t>Zákon </a:t>
            </a:r>
            <a:r>
              <a:rPr lang="cs-CZ" altLang="cs-CZ" dirty="0"/>
              <a:t>č. 40/2009 Sb., trestní zákoník</a:t>
            </a:r>
          </a:p>
          <a:p>
            <a:pPr algn="l"/>
            <a:r>
              <a:rPr lang="cs-CZ" altLang="cs-CZ" dirty="0"/>
              <a:t>Zákon č. 250/2016 Sb., o odpovědnosti za přestupky a řízení o nich</a:t>
            </a:r>
          </a:p>
          <a:p>
            <a:pPr algn="l"/>
            <a:r>
              <a:rPr lang="cs-CZ" altLang="cs-CZ" dirty="0"/>
              <a:t>Zákon č. 251/2016 Sb., o některých přestupcích</a:t>
            </a:r>
          </a:p>
          <a:p>
            <a:pPr algn="l"/>
            <a:r>
              <a:rPr lang="cs-CZ" altLang="cs-CZ" dirty="0"/>
              <a:t>Zákon č. 45/2013 Sb., o obětech trestných činů</a:t>
            </a:r>
          </a:p>
          <a:p>
            <a:pPr algn="l"/>
            <a:r>
              <a:rPr lang="cs-CZ" altLang="cs-CZ" dirty="0"/>
              <a:t>Zákon č. 292/2013 Sb., o zvláštních řízeních soudních</a:t>
            </a:r>
          </a:p>
          <a:p>
            <a:pPr algn="l"/>
            <a:r>
              <a:rPr lang="cs-CZ" altLang="cs-CZ" b="1" dirty="0"/>
              <a:t>§ 44 - 47 zákona č. 273/2008 Sb., o Policii České </a:t>
            </a:r>
            <a:r>
              <a:rPr lang="cs-CZ" altLang="cs-CZ" b="1" dirty="0" smtClean="0"/>
              <a:t>republiky</a:t>
            </a:r>
          </a:p>
          <a:p>
            <a:pPr algn="l"/>
            <a:endParaRPr lang="cs-CZ" altLang="cs-CZ" b="1" dirty="0"/>
          </a:p>
          <a:p>
            <a:pPr algn="just"/>
            <a:r>
              <a:rPr lang="cs-CZ" altLang="cs-CZ" dirty="0" smtClean="0"/>
              <a:t>Zákon č. 78/2025 Sb., kterým se mění zákon č. 89/2012 Sb., občanský zákoník, ve znění pozdějších předpisů, a další zákony v souvislosti s potíráním domácího násilí </a:t>
            </a:r>
            <a:endParaRPr lang="cs-CZ" altLang="cs-CZ" dirty="0"/>
          </a:p>
          <a:p>
            <a:pPr algn="just"/>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9795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20</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PŘESTUPKY proti občanskému soužití</a:t>
            </a:r>
          </a:p>
          <a:p>
            <a:pPr algn="l"/>
            <a:endParaRPr lang="cs-CZ" altLang="cs-CZ" dirty="0" smtClean="0"/>
          </a:p>
          <a:p>
            <a:pPr algn="just"/>
            <a:r>
              <a:rPr lang="cs-CZ" altLang="cs-CZ" sz="3200" dirty="0"/>
              <a:t>§ 79 odst. </a:t>
            </a:r>
            <a:r>
              <a:rPr lang="cs-CZ" altLang="cs-CZ" sz="3200" dirty="0" smtClean="0"/>
              <a:t>5 </a:t>
            </a:r>
            <a:r>
              <a:rPr lang="cs-CZ" altLang="cs-CZ" sz="3200" dirty="0"/>
              <a:t>zákona č. 250/2016 Sb.</a:t>
            </a:r>
          </a:p>
          <a:p>
            <a:pPr algn="just"/>
            <a:endParaRPr lang="cs-CZ" sz="3200" dirty="0" smtClean="0">
              <a:latin typeface="-apple-system"/>
            </a:endParaRPr>
          </a:p>
          <a:p>
            <a:pPr algn="just"/>
            <a:r>
              <a:rPr lang="cs-CZ" sz="3200" dirty="0" smtClean="0">
                <a:latin typeface="-apple-system"/>
              </a:rPr>
              <a:t>Byla-li </a:t>
            </a:r>
            <a:r>
              <a:rPr lang="cs-CZ" sz="3200" dirty="0">
                <a:latin typeface="-apple-system"/>
              </a:rPr>
              <a:t>spácháním přestupku postižena osoba mladší 18 let nebo </a:t>
            </a:r>
            <a:r>
              <a:rPr lang="cs-CZ" sz="3200" b="1" dirty="0">
                <a:latin typeface="-apple-system"/>
              </a:rPr>
              <a:t>byl-li přestupek důvodem vykázání ze společného obydlí</a:t>
            </a:r>
            <a:r>
              <a:rPr lang="cs-CZ" sz="3200" dirty="0">
                <a:latin typeface="-apple-system"/>
              </a:rPr>
              <a:t>, zahájí správní orgán řízení nebo v již zahájeném řízení pokračuje bez souhlasu osoby přímo postižené spácháním přestupku.</a:t>
            </a:r>
            <a:endParaRPr lang="cs-CZ" sz="3200" dirty="0"/>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64440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21</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3200" b="1" cap="all" dirty="0" smtClean="0"/>
              <a:t>Omezující opatření</a:t>
            </a:r>
          </a:p>
          <a:p>
            <a:pPr algn="l"/>
            <a:r>
              <a:rPr lang="cs-CZ" altLang="cs-CZ" sz="3200" cap="all" dirty="0" smtClean="0"/>
              <a:t>§ 52 </a:t>
            </a:r>
            <a:r>
              <a:rPr lang="cs-CZ" altLang="cs-CZ" sz="3200" dirty="0" smtClean="0"/>
              <a:t>zákona č. 250/2016 Sb., o odpovědnosti za přestupky a řízení o nich</a:t>
            </a:r>
          </a:p>
          <a:p>
            <a:endParaRPr lang="cs-CZ" sz="3200" dirty="0"/>
          </a:p>
          <a:p>
            <a:pPr algn="just"/>
            <a:r>
              <a:rPr lang="cs-CZ" sz="3200" dirty="0"/>
              <a:t> (1) </a:t>
            </a:r>
            <a:r>
              <a:rPr lang="cs-CZ" sz="3200" b="1" dirty="0"/>
              <a:t>Omezující opatření spočívá </a:t>
            </a:r>
            <a:r>
              <a:rPr lang="cs-CZ" sz="3200" dirty="0"/>
              <a:t>v zákazu navštěvovat určená veřejně přístupná místa nebo místa, kde se konají sportovní, kulturní a jiné společenské akce, popřípadě v povinnosti zdržet se styku s určitou osobou nebo vymezeným okruhem osob nebo </a:t>
            </a:r>
            <a:r>
              <a:rPr lang="cs-CZ" sz="3200" b="1" dirty="0"/>
              <a:t>v povinnosti podrobit se vhodnému programu pro zvládání agrese nebo násilného chování. </a:t>
            </a:r>
            <a:endParaRPr lang="cs-CZ" altLang="cs-CZ" sz="3200" b="1" cap="all" dirty="0" smtClean="0"/>
          </a:p>
          <a:p>
            <a:pPr algn="l"/>
            <a:endParaRPr lang="cs-CZ" altLang="cs-CZ" dirty="0" smtClean="0"/>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86202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22</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fontScale="47500" lnSpcReduction="20000"/>
          </a:bodyPr>
          <a:lstStyle/>
          <a:p>
            <a:r>
              <a:rPr lang="cs-CZ" altLang="cs-CZ" sz="5900" b="1" cap="all" dirty="0" smtClean="0"/>
              <a:t>Omezující opatření</a:t>
            </a:r>
          </a:p>
          <a:p>
            <a:endParaRPr lang="cs-CZ" altLang="cs-CZ" sz="3500" b="1" cap="all" dirty="0" smtClean="0"/>
          </a:p>
          <a:p>
            <a:pPr algn="l"/>
            <a:r>
              <a:rPr lang="cs-CZ" altLang="cs-CZ" sz="4400" cap="all" dirty="0" smtClean="0"/>
              <a:t>§ 52 </a:t>
            </a:r>
            <a:r>
              <a:rPr lang="cs-CZ" altLang="cs-CZ" sz="4400" dirty="0" smtClean="0"/>
              <a:t>zákona č. 250/2016 Sb., o odpovědnosti za přestupky a řízení o nich</a:t>
            </a:r>
          </a:p>
          <a:p>
            <a:endParaRPr lang="cs-CZ" sz="4400" dirty="0"/>
          </a:p>
          <a:p>
            <a:pPr algn="just"/>
            <a:r>
              <a:rPr lang="cs-CZ" sz="4400" dirty="0"/>
              <a:t> </a:t>
            </a:r>
            <a:r>
              <a:rPr lang="cs-CZ" sz="5100" dirty="0"/>
              <a:t>(7) Omezující opatření spočívající v povinnosti podrobit se vhodnému programu pro zvládání agrese nebo násilného chování může být uloženo fyzické osobě, která </a:t>
            </a:r>
            <a:r>
              <a:rPr lang="cs-CZ" sz="5100" dirty="0" smtClean="0"/>
              <a:t>se dopustila </a:t>
            </a:r>
            <a:r>
              <a:rPr lang="cs-CZ" sz="5100" dirty="0"/>
              <a:t>přestupku vykazujícího zejména znaky užití násilí v rodině nebo partnerském vztahu. Při ukládání omezujícího opatření podle věty první správní orgán po konzultaci s pachatelem stanoví konkrétní typ vhodného programu, včetně obsahu, rozsahu a způsobu jeho provádění tak, aby zohledňoval výchovné a preventivní působení na pachatele a zároveň odpovídal jeho individuálním potřebám. Za účelem kontroly dodržování tohoto omezujícího opatření si správní orgán vyžádá od poskytovatele vhodného programu pro zvládání agrese nebo násilného chování písemnou zprávu obsahující informace o dodržování podmínek uloženého omezujícího opatření ze strany pachatele. Náklady spojené s účastí pachatele v programu pro zvládání agrese nebo násilného chování je pachatel povinen uhradit poskytovateli tohoto programu, není-li tento program poskytován bezplatně. </a:t>
            </a:r>
          </a:p>
          <a:p>
            <a:pPr algn="just"/>
            <a:r>
              <a:rPr lang="cs-CZ" dirty="0"/>
              <a:t> </a:t>
            </a:r>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90174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Vývoj počtu vykázání v letech 2016-2024</a:t>
            </a:r>
            <a:endParaRPr lang="cs-CZ" sz="4000"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23</a:t>
            </a:fld>
            <a:endParaRPr lang="cs-CZ" dirty="0"/>
          </a:p>
        </p:txBody>
      </p:sp>
      <p:sp>
        <p:nvSpPr>
          <p:cNvPr id="7" name="Obdélník 6"/>
          <p:cNvSpPr/>
          <p:nvPr/>
        </p:nvSpPr>
        <p:spPr>
          <a:xfrm>
            <a:off x="10820400" y="186613"/>
            <a:ext cx="1138334" cy="944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6" name="Graf 5"/>
          <p:cNvGraphicFramePr>
            <a:graphicFrameLocks/>
          </p:cNvGraphicFramePr>
          <p:nvPr>
            <p:extLst>
              <p:ext uri="{D42A27DB-BD31-4B8C-83A1-F6EECF244321}">
                <p14:modId xmlns:p14="http://schemas.microsoft.com/office/powerpoint/2010/main" val="172096775"/>
              </p:ext>
            </p:extLst>
          </p:nvPr>
        </p:nvGraphicFramePr>
        <p:xfrm>
          <a:off x="762000" y="1723347"/>
          <a:ext cx="11196734" cy="46330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1639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dirty="0" smtClean="0"/>
              <a:t>Počty vykázání v MS kraji v letech 2023 a 2024</a:t>
            </a:r>
            <a:endParaRPr lang="cs-CZ" sz="2800"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24</a:t>
            </a:fld>
            <a:endParaRPr lang="cs-CZ" dirty="0"/>
          </a:p>
        </p:txBody>
      </p:sp>
      <p:sp>
        <p:nvSpPr>
          <p:cNvPr id="7" name="Obdélník 6"/>
          <p:cNvSpPr/>
          <p:nvPr/>
        </p:nvSpPr>
        <p:spPr>
          <a:xfrm>
            <a:off x="10820400" y="186613"/>
            <a:ext cx="1138334" cy="944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6" name="Graf 5"/>
          <p:cNvGraphicFramePr>
            <a:graphicFrameLocks/>
          </p:cNvGraphicFramePr>
          <p:nvPr>
            <p:extLst>
              <p:ext uri="{D42A27DB-BD31-4B8C-83A1-F6EECF244321}">
                <p14:modId xmlns:p14="http://schemas.microsoft.com/office/powerpoint/2010/main" val="2533660053"/>
              </p:ext>
            </p:extLst>
          </p:nvPr>
        </p:nvGraphicFramePr>
        <p:xfrm>
          <a:off x="45272" y="1432214"/>
          <a:ext cx="11662755" cy="54257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3967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7699" y="252000"/>
            <a:ext cx="11127534" cy="1080000"/>
          </a:xfrm>
        </p:spPr>
        <p:txBody>
          <a:bodyPr>
            <a:normAutofit/>
          </a:bodyPr>
          <a:lstStyle/>
          <a:p>
            <a:r>
              <a:rPr lang="cs-CZ" sz="3200" dirty="0" smtClean="0"/>
              <a:t>Počty vykázaných mužů a žen v letech 2023 a 2024</a:t>
            </a:r>
            <a:endParaRPr lang="cs-CZ" sz="3200" dirty="0"/>
          </a:p>
        </p:txBody>
      </p:sp>
      <p:sp>
        <p:nvSpPr>
          <p:cNvPr id="4" name="Zástupný symbol pro číslo snímku 3"/>
          <p:cNvSpPr>
            <a:spLocks noGrp="1"/>
          </p:cNvSpPr>
          <p:nvPr>
            <p:ph type="sldNum" sz="quarter" idx="11"/>
          </p:nvPr>
        </p:nvSpPr>
        <p:spPr/>
        <p:txBody>
          <a:bodyPr/>
          <a:lstStyle/>
          <a:p>
            <a:fld id="{8A904E7C-974F-4A0A-B26C-A8D0EFE07503}" type="slidenum">
              <a:rPr lang="cs-CZ" smtClean="0"/>
              <a:pPr/>
              <a:t>25</a:t>
            </a:fld>
            <a:endParaRPr lang="cs-CZ" dirty="0"/>
          </a:p>
        </p:txBody>
      </p:sp>
      <p:sp>
        <p:nvSpPr>
          <p:cNvPr id="7" name="Obdélník 6"/>
          <p:cNvSpPr/>
          <p:nvPr/>
        </p:nvSpPr>
        <p:spPr>
          <a:xfrm>
            <a:off x="10820400" y="186613"/>
            <a:ext cx="1138334" cy="944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6" name="Graf 5"/>
          <p:cNvGraphicFramePr>
            <a:graphicFrameLocks/>
          </p:cNvGraphicFramePr>
          <p:nvPr>
            <p:extLst>
              <p:ext uri="{D42A27DB-BD31-4B8C-83A1-F6EECF244321}">
                <p14:modId xmlns:p14="http://schemas.microsoft.com/office/powerpoint/2010/main" val="3591356136"/>
              </p:ext>
            </p:extLst>
          </p:nvPr>
        </p:nvGraphicFramePr>
        <p:xfrm>
          <a:off x="1269981" y="1522174"/>
          <a:ext cx="4696691" cy="46334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p:cNvGraphicFramePr>
            <a:graphicFrameLocks/>
          </p:cNvGraphicFramePr>
          <p:nvPr>
            <p:extLst>
              <p:ext uri="{D42A27DB-BD31-4B8C-83A1-F6EECF244321}">
                <p14:modId xmlns:p14="http://schemas.microsoft.com/office/powerpoint/2010/main" val="275318764"/>
              </p:ext>
            </p:extLst>
          </p:nvPr>
        </p:nvGraphicFramePr>
        <p:xfrm>
          <a:off x="6174144" y="1522173"/>
          <a:ext cx="4937759" cy="46334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823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26</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VYKÁZÁNÍ</a:t>
            </a:r>
          </a:p>
          <a:p>
            <a:pPr algn="l"/>
            <a:endParaRPr lang="cs-CZ" altLang="cs-CZ" dirty="0" smtClean="0"/>
          </a:p>
          <a:p>
            <a:pPr algn="just"/>
            <a:r>
              <a:rPr lang="cs-CZ" altLang="cs-CZ" sz="2800" dirty="0"/>
              <a:t>§ 44 odst. 1 zákona č. 273/2008 Sb., o Policii České republiky</a:t>
            </a:r>
          </a:p>
          <a:p>
            <a:pPr algn="just"/>
            <a:endParaRPr lang="cs-CZ" altLang="cs-CZ" sz="3200" dirty="0" smtClean="0"/>
          </a:p>
          <a:p>
            <a:pPr algn="just"/>
            <a:r>
              <a:rPr lang="cs-CZ" altLang="cs-CZ" sz="2800" dirty="0" smtClean="0"/>
              <a:t>Lze-li </a:t>
            </a:r>
            <a:r>
              <a:rPr lang="cs-CZ" altLang="cs-CZ" sz="2800" dirty="0"/>
              <a:t>na základě zjištěných skutečností, zejména s ohledem na předcházející útoky, důvodně předpokládat, že se osoba dopustí nebezpečného útoku proti životu, zdraví anebo svobodě nebo zvlášť závažného útoku proti lidské důstojnosti, je policista oprávněn vykázat tuto osobu z bytu nebo domu společně obývaného s útokem ohroženou osobou, jakož i z bezprostředního okolí společného </a:t>
            </a:r>
            <a:r>
              <a:rPr lang="cs-CZ" altLang="cs-CZ" sz="2800" dirty="0" smtClean="0"/>
              <a:t>obydlí. Policista je oprávněn tuto osobu vykázat i v její nepřítomnosti. Pokud společné obydlí obývá nezletilé dítě, považuje se za ohroženou osobu…</a:t>
            </a:r>
            <a:endParaRPr lang="cs-CZ" altLang="cs-CZ" sz="2800" dirty="0"/>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54174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27</a:t>
            </a:fld>
            <a:endParaRPr lang="cs-CZ"/>
          </a:p>
        </p:txBody>
      </p:sp>
      <p:sp>
        <p:nvSpPr>
          <p:cNvPr id="4" name="Zástupný symbol pro text 3"/>
          <p:cNvSpPr>
            <a:spLocks noGrp="1"/>
          </p:cNvSpPr>
          <p:nvPr>
            <p:ph type="body" sz="quarter" idx="12"/>
          </p:nvPr>
        </p:nvSpPr>
        <p:spPr>
          <a:xfrm>
            <a:off x="1161266" y="382555"/>
            <a:ext cx="10080000" cy="5973795"/>
          </a:xfrm>
        </p:spPr>
        <p:txBody>
          <a:bodyPr>
            <a:normAutofit/>
          </a:bodyPr>
          <a:lstStyle/>
          <a:p>
            <a:r>
              <a:rPr lang="cs-CZ" altLang="cs-CZ" sz="2800" b="1" cap="all" dirty="0" smtClean="0"/>
              <a:t>VYKÁZÁNÍ</a:t>
            </a:r>
          </a:p>
          <a:p>
            <a:pPr algn="l"/>
            <a:endParaRPr lang="cs-CZ" altLang="cs-CZ" dirty="0" smtClean="0"/>
          </a:p>
          <a:p>
            <a:pPr algn="just"/>
            <a:r>
              <a:rPr lang="cs-CZ" altLang="cs-CZ" sz="2800" dirty="0"/>
              <a:t>§ 44 odst. 1 zákona č. 273/2008 Sb., o Policii České republiky</a:t>
            </a:r>
          </a:p>
          <a:p>
            <a:endParaRPr lang="cs-CZ" dirty="0"/>
          </a:p>
          <a:p>
            <a:r>
              <a:rPr lang="cs-CZ" dirty="0" smtClean="0"/>
              <a:t>§ </a:t>
            </a:r>
            <a:r>
              <a:rPr lang="cs-CZ" dirty="0"/>
              <a:t>45 </a:t>
            </a:r>
          </a:p>
          <a:p>
            <a:pPr algn="just"/>
            <a:r>
              <a:rPr lang="cs-CZ" dirty="0"/>
              <a:t>(3) Policista poskytne vykázané osobě bez zbytečného odkladu informace </a:t>
            </a:r>
            <a:r>
              <a:rPr lang="cs-CZ" b="1" dirty="0"/>
              <a:t>o pomoci osobám s násilným chováním </a:t>
            </a:r>
            <a:r>
              <a:rPr lang="cs-CZ" dirty="0"/>
              <a:t>a o možnostech jejího dalšího ubytování </a:t>
            </a:r>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66195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28</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VYKÁZÁNÍ</a:t>
            </a:r>
          </a:p>
          <a:p>
            <a:pPr algn="l"/>
            <a:endParaRPr lang="cs-CZ" altLang="cs-CZ" dirty="0" smtClean="0"/>
          </a:p>
          <a:p>
            <a:pPr algn="just"/>
            <a:r>
              <a:rPr lang="cs-CZ" altLang="cs-CZ" sz="3200" dirty="0"/>
              <a:t>Institut vykázání zaveden od 1. ledna 2007</a:t>
            </a:r>
          </a:p>
          <a:p>
            <a:pPr algn="just"/>
            <a:r>
              <a:rPr lang="cs-CZ" altLang="cs-CZ" sz="3200" dirty="0"/>
              <a:t>Vykázání je preventivním opatřením netrestního charakteru</a:t>
            </a:r>
          </a:p>
          <a:p>
            <a:pPr algn="just"/>
            <a:r>
              <a:rPr lang="cs-CZ" altLang="cs-CZ" sz="3200" dirty="0"/>
              <a:t>Při vykázání má přednost ochrana lidského života, zdraví, svobody a lidské důstojnosti před právem na užívání bytu (obydlí) </a:t>
            </a:r>
          </a:p>
          <a:p>
            <a:pPr algn="just"/>
            <a:r>
              <a:rPr lang="cs-CZ" altLang="cs-CZ" sz="3200" dirty="0"/>
              <a:t>Vykázání trvá po dobu 10 dnů </a:t>
            </a:r>
            <a:r>
              <a:rPr lang="cs-CZ" altLang="cs-CZ" sz="3200" dirty="0" smtClean="0"/>
              <a:t>(14 dnů) ode </a:t>
            </a:r>
            <a:r>
              <a:rPr lang="cs-CZ" altLang="cs-CZ" sz="3200" dirty="0"/>
              <a:t>dne jeho </a:t>
            </a:r>
            <a:r>
              <a:rPr lang="cs-CZ" altLang="cs-CZ" sz="3200" dirty="0" smtClean="0"/>
              <a:t>provedení. Teritoriální i osobní ochrana oběti.</a:t>
            </a:r>
            <a:endParaRPr lang="cs-CZ" altLang="cs-CZ" sz="3200" dirty="0"/>
          </a:p>
          <a:p>
            <a:pPr algn="just"/>
            <a:r>
              <a:rPr lang="cs-CZ" altLang="cs-CZ" sz="3200" dirty="0"/>
              <a:t>Dobu nelze zkrátit ani se souhlasem ohrožené osoby</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15201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29</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VYKÁZÁNÍ</a:t>
            </a:r>
          </a:p>
          <a:p>
            <a:pPr algn="l"/>
            <a:endParaRPr lang="cs-CZ" altLang="cs-CZ" dirty="0" smtClean="0"/>
          </a:p>
          <a:p>
            <a:pPr algn="just"/>
            <a:r>
              <a:rPr lang="cs-CZ" altLang="cs-CZ" sz="2800" dirty="0"/>
              <a:t>Prokazatelně se jedná o násilnou osobu</a:t>
            </a:r>
          </a:p>
          <a:p>
            <a:pPr algn="just"/>
            <a:r>
              <a:rPr lang="cs-CZ" altLang="cs-CZ" sz="2800" dirty="0"/>
              <a:t>Své jednání (urážky, výhružky, útoky) stupňuje</a:t>
            </a:r>
          </a:p>
          <a:p>
            <a:pPr algn="just"/>
            <a:r>
              <a:rPr lang="cs-CZ" altLang="cs-CZ" sz="2800" dirty="0"/>
              <a:t>K atakům dochází bez přítomnosti dalších osob</a:t>
            </a:r>
          </a:p>
          <a:p>
            <a:pPr algn="just"/>
            <a:r>
              <a:rPr lang="cs-CZ" altLang="cs-CZ" sz="2800" dirty="0"/>
              <a:t>Násilná osoba </a:t>
            </a:r>
            <a:r>
              <a:rPr lang="cs-CZ" altLang="cs-CZ" sz="2800" dirty="0" smtClean="0"/>
              <a:t>bývá </a:t>
            </a:r>
            <a:r>
              <a:rPr lang="cs-CZ" altLang="cs-CZ" sz="2800" dirty="0"/>
              <a:t>vznětlivá, agresivní, nevypočitatelná (často uživatel alkoholu, drog)</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7288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fontScale="70000" lnSpcReduction="20000"/>
          </a:bodyPr>
          <a:lstStyle/>
          <a:p>
            <a:r>
              <a:rPr lang="cs-CZ" altLang="cs-CZ" sz="5100" b="1" cap="all" dirty="0" smtClean="0"/>
              <a:t>§ 3021 občanského zákoníku </a:t>
            </a:r>
          </a:p>
          <a:p>
            <a:r>
              <a:rPr lang="cs-CZ" altLang="cs-CZ" sz="2800" cap="all" dirty="0" smtClean="0"/>
              <a:t>(ÚČINNOST OD 1.7.2025)</a:t>
            </a:r>
          </a:p>
          <a:p>
            <a:pPr algn="l"/>
            <a:endParaRPr lang="cs-CZ" altLang="cs-CZ" dirty="0" smtClean="0"/>
          </a:p>
          <a:p>
            <a:pPr algn="l"/>
            <a:endParaRPr lang="cs-CZ" altLang="cs-CZ" dirty="0"/>
          </a:p>
          <a:p>
            <a:pPr>
              <a:defRPr/>
            </a:pPr>
            <a:r>
              <a:rPr lang="cs-CZ" altLang="cs-CZ" sz="3600" dirty="0"/>
              <a:t>Domácí násilí</a:t>
            </a:r>
          </a:p>
          <a:p>
            <a:pPr marL="457200" indent="-457200" algn="just">
              <a:buFontTx/>
              <a:buAutoNum type="arabicParenBoth"/>
              <a:defRPr/>
            </a:pPr>
            <a:r>
              <a:rPr lang="cs-CZ" altLang="cs-CZ" sz="3600" dirty="0"/>
              <a:t>Domácím násilím se rozumí </a:t>
            </a:r>
            <a:r>
              <a:rPr lang="cs-CZ" altLang="cs-CZ" sz="3600" dirty="0" smtClean="0"/>
              <a:t>násilné jednání </a:t>
            </a:r>
            <a:r>
              <a:rPr lang="cs-CZ" altLang="cs-CZ" sz="3600" dirty="0"/>
              <a:t>vůči </a:t>
            </a:r>
            <a:r>
              <a:rPr lang="cs-CZ" altLang="cs-CZ" sz="3600" dirty="0" smtClean="0"/>
              <a:t>oběti v jakékoli formě, při kterém zpravidla dochází ke zneužívání moci nebo nerovného postavení a kterým,</a:t>
            </a:r>
            <a:endParaRPr lang="cs-CZ" altLang="cs-CZ" sz="3600" dirty="0"/>
          </a:p>
          <a:p>
            <a:pPr marL="457200" indent="-457200" algn="just">
              <a:buFontTx/>
              <a:buAutoNum type="alphaLcParenR"/>
              <a:defRPr/>
            </a:pPr>
            <a:r>
              <a:rPr lang="cs-CZ" altLang="cs-CZ" sz="3600" dirty="0" smtClean="0"/>
              <a:t>bylo </a:t>
            </a:r>
            <a:r>
              <a:rPr lang="cs-CZ" altLang="cs-CZ" sz="3600" dirty="0"/>
              <a:t>nebo </a:t>
            </a:r>
            <a:r>
              <a:rPr lang="cs-CZ" altLang="cs-CZ" sz="3600" dirty="0" smtClean="0"/>
              <a:t>mělo být </a:t>
            </a:r>
            <a:r>
              <a:rPr lang="cs-CZ" altLang="cs-CZ" sz="3600" dirty="0"/>
              <a:t>neoprávněně zasaženo do její </a:t>
            </a:r>
            <a:r>
              <a:rPr lang="cs-CZ" altLang="cs-CZ" sz="3600" dirty="0" smtClean="0"/>
              <a:t>tělesné </a:t>
            </a:r>
            <a:r>
              <a:rPr lang="cs-CZ" altLang="cs-CZ" sz="3600" dirty="0"/>
              <a:t>integrity, </a:t>
            </a:r>
            <a:endParaRPr lang="cs-CZ" altLang="cs-CZ" sz="3600" dirty="0" smtClean="0"/>
          </a:p>
          <a:p>
            <a:pPr marL="457200" indent="-457200" algn="just">
              <a:buFontTx/>
              <a:buAutoNum type="alphaLcParenR"/>
              <a:defRPr/>
            </a:pPr>
            <a:r>
              <a:rPr lang="cs-CZ" altLang="cs-CZ" sz="3600" dirty="0"/>
              <a:t>bylo nebo mělo být neoprávněně </a:t>
            </a:r>
            <a:r>
              <a:rPr lang="cs-CZ" altLang="cs-CZ" sz="3600" dirty="0" smtClean="0"/>
              <a:t>opakovaně nebo vážně zasaženo do její duševní integrity, svobody nebo </a:t>
            </a:r>
            <a:r>
              <a:rPr lang="cs-CZ" altLang="cs-CZ" sz="3600" dirty="0"/>
              <a:t>důstojnosti, zejména v </a:t>
            </a:r>
            <a:r>
              <a:rPr lang="cs-CZ" altLang="cs-CZ" sz="3600" dirty="0" smtClean="0"/>
              <a:t>intimní </a:t>
            </a:r>
            <a:r>
              <a:rPr lang="cs-CZ" altLang="cs-CZ" sz="3600" dirty="0"/>
              <a:t>oblasti, </a:t>
            </a:r>
            <a:r>
              <a:rPr lang="cs-CZ" altLang="cs-CZ" sz="3600" dirty="0" smtClean="0"/>
              <a:t>do její vážnosti</a:t>
            </a:r>
            <a:r>
              <a:rPr lang="cs-CZ" altLang="cs-CZ" sz="3600" dirty="0"/>
              <a:t>, cti nebo </a:t>
            </a:r>
            <a:r>
              <a:rPr lang="cs-CZ" altLang="cs-CZ" sz="3600" dirty="0" smtClean="0"/>
              <a:t>soukromí nebo</a:t>
            </a:r>
            <a:endParaRPr lang="cs-CZ" altLang="cs-CZ" sz="3600" dirty="0"/>
          </a:p>
          <a:p>
            <a:pPr marL="457200" indent="-457200" algn="just">
              <a:buFontTx/>
              <a:buAutoNum type="alphaLcParenR"/>
              <a:defRPr/>
            </a:pPr>
            <a:r>
              <a:rPr lang="cs-CZ" altLang="cs-CZ" sz="3600" dirty="0" smtClean="0"/>
              <a:t>byla </a:t>
            </a:r>
            <a:r>
              <a:rPr lang="cs-CZ" altLang="cs-CZ" sz="3600" dirty="0"/>
              <a:t>vážně ohrožena nebo narušena její schopnost uspokojovat své </a:t>
            </a:r>
            <a:r>
              <a:rPr lang="cs-CZ" altLang="cs-CZ" sz="3600" dirty="0" smtClean="0"/>
              <a:t>základní potřeby </a:t>
            </a:r>
            <a:r>
              <a:rPr lang="cs-CZ" altLang="cs-CZ" sz="3600" dirty="0"/>
              <a:t>nebo </a:t>
            </a:r>
            <a:r>
              <a:rPr lang="cs-CZ" altLang="cs-CZ" sz="3600" dirty="0" smtClean="0"/>
              <a:t>základní potřeby </a:t>
            </a:r>
            <a:r>
              <a:rPr lang="cs-CZ" altLang="cs-CZ" sz="3600" dirty="0"/>
              <a:t>členů společné </a:t>
            </a:r>
            <a:r>
              <a:rPr lang="cs-CZ" altLang="cs-CZ" sz="3600" dirty="0" smtClean="0"/>
              <a:t>domácnosti.</a:t>
            </a:r>
            <a:endParaRPr lang="cs-CZ" altLang="cs-CZ" sz="3600"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97337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30</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CHOVÁNÍ OHROŽENÉ OSOBY</a:t>
            </a:r>
          </a:p>
          <a:p>
            <a:pPr algn="l"/>
            <a:endParaRPr lang="cs-CZ" altLang="cs-CZ" dirty="0" smtClean="0"/>
          </a:p>
          <a:p>
            <a:pPr algn="l"/>
            <a:endParaRPr lang="cs-CZ" altLang="cs-CZ" dirty="0"/>
          </a:p>
          <a:p>
            <a:pPr algn="just"/>
            <a:r>
              <a:rPr lang="cs-CZ" altLang="cs-CZ" sz="2800" dirty="0"/>
              <a:t>Je jiné než u obětí napadených cizím pachatelem </a:t>
            </a:r>
          </a:p>
          <a:p>
            <a:pPr algn="just"/>
            <a:r>
              <a:rPr lang="cs-CZ" altLang="cs-CZ" sz="2800" dirty="0"/>
              <a:t>Ochota spolupracovat a hledat pomoc je vyšší těsně po incidentu potom kolísá (víra ve změnu, pocit viny, strach z nejistoty)</a:t>
            </a:r>
          </a:p>
          <a:p>
            <a:pPr algn="just"/>
            <a:r>
              <a:rPr lang="cs-CZ" altLang="cs-CZ" sz="2800" dirty="0"/>
              <a:t>Má tendenci minimalizovat, NO omlouvat</a:t>
            </a:r>
          </a:p>
          <a:p>
            <a:pPr algn="just"/>
            <a:r>
              <a:rPr lang="cs-CZ" altLang="cs-CZ" sz="2800" dirty="0"/>
              <a:t>Často vystavena výhružkám (zpětvzetí souhlasu)</a:t>
            </a:r>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07337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31</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Postup policisty při šetření podnětu</a:t>
            </a:r>
          </a:p>
          <a:p>
            <a:endParaRPr lang="cs-CZ" altLang="cs-CZ" sz="3600" dirty="0" smtClean="0"/>
          </a:p>
          <a:p>
            <a:pPr algn="just"/>
            <a:r>
              <a:rPr lang="cs-CZ" altLang="cs-CZ" sz="3600" dirty="0" smtClean="0"/>
              <a:t>Hlídka na místě události uskutečněné mezi osobami sdílejícími společné obydlí zjišťuje přítomnost různých forem násilí.</a:t>
            </a:r>
          </a:p>
          <a:p>
            <a:pPr algn="just"/>
            <a:r>
              <a:rPr lang="cs-CZ" altLang="cs-CZ" sz="3600" dirty="0" smtClean="0"/>
              <a:t>Informace zjišťuje nejen od účastníků incidentu, ale i od osob, které mohou přispět k objektivnímu vyhodnocení situace (sousedé, příbuzní..)</a:t>
            </a:r>
          </a:p>
          <a:p>
            <a:pPr algn="l"/>
            <a:endParaRPr lang="cs-CZ" altLang="cs-CZ" dirty="0" smtClean="0"/>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70357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32</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Postup policisty při šetření podnětu</a:t>
            </a:r>
          </a:p>
          <a:p>
            <a:endParaRPr lang="cs-CZ" altLang="cs-CZ" sz="3600" dirty="0" smtClean="0"/>
          </a:p>
          <a:p>
            <a:pPr algn="just"/>
            <a:r>
              <a:rPr lang="cs-CZ" altLang="cs-CZ" sz="2800" dirty="0" smtClean="0"/>
              <a:t>Zjištění zranění, zajištění </a:t>
            </a:r>
            <a:r>
              <a:rPr lang="cs-CZ" altLang="cs-CZ" sz="2800" dirty="0"/>
              <a:t>ošetření, </a:t>
            </a:r>
          </a:p>
          <a:p>
            <a:pPr algn="just"/>
            <a:r>
              <a:rPr lang="cs-CZ" altLang="cs-CZ" sz="2800" dirty="0"/>
              <a:t>Podání vysvětlení poškozené osoby, podezřelé osoby</a:t>
            </a:r>
          </a:p>
          <a:p>
            <a:pPr algn="just"/>
            <a:r>
              <a:rPr lang="cs-CZ" altLang="cs-CZ" sz="2800" dirty="0"/>
              <a:t>Získávání informací od </a:t>
            </a:r>
            <a:r>
              <a:rPr lang="cs-CZ" altLang="cs-CZ" sz="2800" dirty="0" smtClean="0"/>
              <a:t>dalších osob </a:t>
            </a:r>
            <a:r>
              <a:rPr lang="cs-CZ" altLang="cs-CZ" sz="2800" dirty="0"/>
              <a:t>(sousedé, rodina)</a:t>
            </a:r>
          </a:p>
          <a:p>
            <a:pPr algn="just"/>
            <a:r>
              <a:rPr lang="cs-CZ" altLang="cs-CZ" sz="2800" dirty="0"/>
              <a:t>Popis aktuálního incidentu 7 kriminalistických otázek (co, kdy, kde, jak, proč, kdo, čím) </a:t>
            </a:r>
          </a:p>
          <a:p>
            <a:pPr algn="just"/>
            <a:r>
              <a:rPr lang="cs-CZ" altLang="cs-CZ" sz="2800" dirty="0"/>
              <a:t>Popis soužití před oznámeným incidentem – jaké bylo soužití v minulosti, kdy došlo ke změně,…</a:t>
            </a:r>
          </a:p>
          <a:p>
            <a:pPr algn="just"/>
            <a:r>
              <a:rPr lang="cs-CZ" altLang="cs-CZ" sz="2800" dirty="0"/>
              <a:t>Fotodokumentace</a:t>
            </a:r>
          </a:p>
          <a:p>
            <a:pPr algn="just"/>
            <a:r>
              <a:rPr lang="cs-CZ" altLang="cs-CZ" sz="2800" dirty="0"/>
              <a:t>Dechová zkouška</a:t>
            </a:r>
          </a:p>
          <a:p>
            <a:pPr algn="l"/>
            <a:endParaRPr lang="cs-CZ" altLang="cs-CZ" dirty="0" smtClean="0"/>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04895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33</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POVINNOSTI POLICISTY v případě vykázání</a:t>
            </a:r>
          </a:p>
          <a:p>
            <a:endParaRPr lang="cs-CZ" altLang="cs-CZ" sz="3200" b="1" cap="all" dirty="0" smtClean="0"/>
          </a:p>
          <a:p>
            <a:pPr algn="l"/>
            <a:r>
              <a:rPr lang="cs-CZ" altLang="cs-CZ" sz="3600" cap="all" dirty="0" smtClean="0"/>
              <a:t>Ř</a:t>
            </a:r>
            <a:r>
              <a:rPr lang="cs-CZ" altLang="cs-CZ" sz="3600" dirty="0" smtClean="0"/>
              <a:t>ádně poučit ohroženou a násilnou osobu</a:t>
            </a:r>
          </a:p>
          <a:p>
            <a:pPr algn="l"/>
            <a:r>
              <a:rPr lang="cs-CZ" altLang="cs-CZ" sz="3600" cap="all" dirty="0" smtClean="0"/>
              <a:t>I</a:t>
            </a:r>
            <a:r>
              <a:rPr lang="cs-CZ" altLang="cs-CZ" sz="3600" dirty="0" smtClean="0"/>
              <a:t>nformovat o vykázání</a:t>
            </a:r>
          </a:p>
          <a:p>
            <a:pPr marL="571500" indent="-571500" algn="l">
              <a:buFont typeface="Arial" panose="020B0604020202020204" pitchFamily="34" charset="0"/>
              <a:buChar char="•"/>
            </a:pPr>
            <a:r>
              <a:rPr lang="cs-CZ" altLang="cs-CZ" sz="3600" dirty="0" smtClean="0"/>
              <a:t>intervenční centrum</a:t>
            </a:r>
          </a:p>
          <a:p>
            <a:pPr marL="571500" indent="-571500" algn="l">
              <a:buFont typeface="Arial" panose="020B0604020202020204" pitchFamily="34" charset="0"/>
              <a:buChar char="•"/>
            </a:pPr>
            <a:r>
              <a:rPr lang="cs-CZ" altLang="cs-CZ" sz="3600" dirty="0" smtClean="0"/>
              <a:t>soud</a:t>
            </a:r>
          </a:p>
          <a:p>
            <a:pPr marL="571500" indent="-571500" algn="l">
              <a:buFont typeface="Arial" panose="020B0604020202020204" pitchFamily="34" charset="0"/>
              <a:buChar char="•"/>
            </a:pPr>
            <a:r>
              <a:rPr lang="cs-CZ" altLang="cs-CZ" sz="3600" dirty="0" smtClean="0"/>
              <a:t>OSPOD </a:t>
            </a:r>
            <a:r>
              <a:rPr lang="cs-CZ" altLang="cs-CZ" sz="2800" dirty="0" smtClean="0"/>
              <a:t>(pokud ve společném obydlí žije </a:t>
            </a:r>
            <a:r>
              <a:rPr lang="cs-CZ" altLang="cs-CZ" sz="2800" dirty="0" err="1" smtClean="0"/>
              <a:t>nezl</a:t>
            </a:r>
            <a:r>
              <a:rPr lang="cs-CZ" altLang="cs-CZ" sz="2800" dirty="0" smtClean="0"/>
              <a:t>. dítě)</a:t>
            </a:r>
          </a:p>
          <a:p>
            <a:pPr marL="571500" indent="-571500" algn="l">
              <a:buFont typeface="Arial" panose="020B0604020202020204" pitchFamily="34" charset="0"/>
              <a:buChar char="•"/>
            </a:pPr>
            <a:r>
              <a:rPr lang="cs-CZ" altLang="cs-CZ" sz="3600" dirty="0" smtClean="0"/>
              <a:t>okresní státní zastupitelství</a:t>
            </a:r>
          </a:p>
          <a:p>
            <a:pPr marL="571500" indent="-571500" algn="l">
              <a:buFont typeface="Arial" panose="020B0604020202020204" pitchFamily="34" charset="0"/>
              <a:buChar char="•"/>
            </a:pPr>
            <a:endParaRPr lang="cs-CZ" altLang="cs-CZ" sz="3600" b="1" cap="all" dirty="0" smtClean="0"/>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76650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34</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POUČENÍ OHROŽENÉ OSOBY</a:t>
            </a:r>
          </a:p>
          <a:p>
            <a:pPr algn="l"/>
            <a:endParaRPr lang="cs-CZ" altLang="cs-CZ" dirty="0" smtClean="0"/>
          </a:p>
          <a:p>
            <a:pPr algn="l">
              <a:defRPr/>
            </a:pPr>
            <a:r>
              <a:rPr lang="cs-CZ" sz="2800" dirty="0"/>
              <a:t>Ohrožená osoba je poučena, </a:t>
            </a:r>
          </a:p>
          <a:p>
            <a:pPr algn="l">
              <a:defRPr/>
            </a:pPr>
            <a:r>
              <a:rPr lang="cs-CZ" sz="2800" dirty="0"/>
              <a:t>že ji bude kontaktovat intervenční centrum</a:t>
            </a:r>
          </a:p>
          <a:p>
            <a:pPr algn="l">
              <a:defRPr/>
            </a:pPr>
            <a:r>
              <a:rPr lang="cs-CZ" sz="2800" dirty="0"/>
              <a:t>o možnosti podání návrhu na vydání předběžného opatření podle zák. 292/2013 Sb., o zvláštních řízeních soudních </a:t>
            </a:r>
          </a:p>
          <a:p>
            <a:pPr algn="l">
              <a:defRPr/>
            </a:pPr>
            <a:r>
              <a:rPr lang="cs-CZ" sz="2800" dirty="0"/>
              <a:t>o možnosti využití psychologických, sociálních nebo jiných služeb</a:t>
            </a:r>
          </a:p>
          <a:p>
            <a:pPr algn="l">
              <a:defRPr/>
            </a:pPr>
            <a:r>
              <a:rPr lang="cs-CZ" sz="2800" dirty="0"/>
              <a:t>následcích uvedení vědomě nepravdivých údajů</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71630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35</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2800" b="1" cap="all" dirty="0" smtClean="0"/>
              <a:t>POUČENÍ vykázané OSOBY</a:t>
            </a:r>
          </a:p>
          <a:p>
            <a:pPr algn="l"/>
            <a:endParaRPr lang="cs-CZ" altLang="cs-CZ" dirty="0"/>
          </a:p>
          <a:p>
            <a:pPr algn="just">
              <a:defRPr/>
            </a:pPr>
            <a:r>
              <a:rPr lang="cs-CZ" sz="2800" dirty="0"/>
              <a:t>Vykázaná osoba je povinna </a:t>
            </a:r>
            <a:endParaRPr lang="cs-CZ" sz="2800" dirty="0" smtClean="0"/>
          </a:p>
          <a:p>
            <a:pPr algn="just">
              <a:defRPr/>
            </a:pPr>
            <a:endParaRPr lang="cs-CZ" sz="2800" dirty="0"/>
          </a:p>
          <a:p>
            <a:pPr algn="just">
              <a:defRPr/>
            </a:pPr>
            <a:r>
              <a:rPr lang="cs-CZ" sz="2800" dirty="0"/>
              <a:t>opustit neprodleně vymezený prostor</a:t>
            </a:r>
          </a:p>
          <a:p>
            <a:pPr algn="just">
              <a:defRPr/>
            </a:pPr>
            <a:r>
              <a:rPr lang="cs-CZ" sz="2800" dirty="0"/>
              <a:t>zdržet se vstupu do prostoru</a:t>
            </a:r>
          </a:p>
          <a:p>
            <a:pPr algn="just">
              <a:defRPr/>
            </a:pPr>
            <a:r>
              <a:rPr lang="cs-CZ" sz="2800" dirty="0"/>
              <a:t>zdržet se styku nebo navazování kontaktu s ohroženou osobou (osobně, </a:t>
            </a:r>
            <a:r>
              <a:rPr lang="cs-CZ" sz="2800" dirty="0" err="1"/>
              <a:t>sms</a:t>
            </a:r>
            <a:r>
              <a:rPr lang="cs-CZ" sz="2800" dirty="0"/>
              <a:t> zprávy, sociální sítě, telefonování)</a:t>
            </a:r>
          </a:p>
          <a:p>
            <a:pPr algn="just">
              <a:defRPr/>
            </a:pPr>
            <a:r>
              <a:rPr lang="cs-CZ" sz="2800" dirty="0"/>
              <a:t>vydat na výzvu všechny klíče od obydlí</a:t>
            </a:r>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82855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36</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lnSpcReduction="10000"/>
          </a:bodyPr>
          <a:lstStyle/>
          <a:p>
            <a:r>
              <a:rPr lang="cs-CZ" altLang="cs-CZ" sz="3000" b="1" cap="all" dirty="0" smtClean="0"/>
              <a:t>Práva vykázané OSOBY</a:t>
            </a:r>
          </a:p>
          <a:p>
            <a:pPr algn="just">
              <a:defRPr/>
            </a:pPr>
            <a:endParaRPr lang="cs-CZ" sz="3000" dirty="0" smtClean="0"/>
          </a:p>
          <a:p>
            <a:pPr algn="just">
              <a:defRPr/>
            </a:pPr>
            <a:r>
              <a:rPr lang="cs-CZ" sz="3000" dirty="0" smtClean="0"/>
              <a:t>Vykázaná </a:t>
            </a:r>
            <a:r>
              <a:rPr lang="cs-CZ" sz="3000" dirty="0"/>
              <a:t>osoba má právo</a:t>
            </a:r>
          </a:p>
          <a:p>
            <a:pPr algn="just">
              <a:defRPr/>
            </a:pPr>
            <a:r>
              <a:rPr lang="cs-CZ" sz="3000" dirty="0"/>
              <a:t>Podat proti vykázání námitky do 3 dnů od převzetí potvrzení o vykázání</a:t>
            </a:r>
          </a:p>
          <a:p>
            <a:pPr algn="just">
              <a:defRPr/>
            </a:pPr>
            <a:r>
              <a:rPr lang="cs-CZ" sz="3000" dirty="0"/>
              <a:t>Před opuštěním obydlí si vzít ze společného obydlí věci osobní potřeby</a:t>
            </a:r>
          </a:p>
          <a:p>
            <a:pPr algn="just">
              <a:defRPr/>
            </a:pPr>
            <a:r>
              <a:rPr lang="cs-CZ" sz="3000" dirty="0"/>
              <a:t>Ověřovat provedení vykázání zejména na lince 158</a:t>
            </a:r>
          </a:p>
          <a:p>
            <a:pPr algn="just">
              <a:defRPr/>
            </a:pPr>
            <a:r>
              <a:rPr lang="cs-CZ" sz="3000" dirty="0"/>
              <a:t>Vyzvednout kopii úřední záznam o vykázání </a:t>
            </a:r>
          </a:p>
          <a:p>
            <a:pPr algn="just">
              <a:defRPr/>
            </a:pPr>
            <a:r>
              <a:rPr lang="cs-CZ" sz="3000" dirty="0"/>
              <a:t>Vzít si </a:t>
            </a:r>
            <a:r>
              <a:rPr lang="cs-CZ" sz="3000" dirty="0" smtClean="0"/>
              <a:t> jedenkrát v </a:t>
            </a:r>
            <a:r>
              <a:rPr lang="cs-CZ" sz="3000" dirty="0"/>
              <a:t>průběhu vykázání nezbytné věci </a:t>
            </a:r>
            <a:r>
              <a:rPr lang="cs-CZ" sz="3000" dirty="0" smtClean="0"/>
              <a:t>a věci nezbytné pro podnikání nebo výkon povolání (za </a:t>
            </a:r>
            <a:r>
              <a:rPr lang="cs-CZ" sz="3000" dirty="0"/>
              <a:t>přítomnosti Policie ČR)</a:t>
            </a:r>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50554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37</a:t>
            </a:fld>
            <a:endParaRPr lang="cs-CZ"/>
          </a:p>
        </p:txBody>
      </p:sp>
      <p:sp>
        <p:nvSpPr>
          <p:cNvPr id="4" name="Zástupný symbol pro text 3"/>
          <p:cNvSpPr>
            <a:spLocks noGrp="1"/>
          </p:cNvSpPr>
          <p:nvPr>
            <p:ph type="body" sz="quarter" idx="12"/>
          </p:nvPr>
        </p:nvSpPr>
        <p:spPr>
          <a:xfrm>
            <a:off x="647698" y="91440"/>
            <a:ext cx="10080000" cy="6417425"/>
          </a:xfrm>
        </p:spPr>
        <p:txBody>
          <a:bodyPr>
            <a:normAutofit/>
          </a:bodyPr>
          <a:lstStyle/>
          <a:p>
            <a:r>
              <a:rPr lang="cs-CZ" altLang="cs-CZ" sz="3000" b="1" cap="all" dirty="0" smtClean="0"/>
              <a:t>STRATEGIE PREVENCE KRIMINALITY V ČR NA LÉTA 2022 -2027</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98" y="1404850"/>
            <a:ext cx="10483044" cy="4746567"/>
          </a:xfrm>
          <a:prstGeom prst="rect">
            <a:avLst/>
          </a:prstGeom>
        </p:spPr>
      </p:pic>
    </p:spTree>
    <p:extLst>
      <p:ext uri="{BB962C8B-B14F-4D97-AF65-F5344CB8AC3E}">
        <p14:creationId xmlns:p14="http://schemas.microsoft.com/office/powerpoint/2010/main" val="33057912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38</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fontScale="92500" lnSpcReduction="10000"/>
          </a:bodyPr>
          <a:lstStyle/>
          <a:p>
            <a:r>
              <a:rPr lang="cs-CZ" altLang="cs-CZ" sz="3000" b="1" cap="all" dirty="0" smtClean="0"/>
              <a:t>specifické cíle strategie</a:t>
            </a:r>
          </a:p>
          <a:p>
            <a:pPr algn="l"/>
            <a:endParaRPr lang="cs-CZ" altLang="cs-CZ" dirty="0"/>
          </a:p>
          <a:p>
            <a:pPr algn="just"/>
            <a:r>
              <a:rPr lang="cs-CZ" altLang="cs-CZ" sz="3600" b="1" dirty="0" smtClean="0"/>
              <a:t>C.4</a:t>
            </a:r>
            <a:r>
              <a:rPr lang="cs-CZ" altLang="cs-CZ" sz="3600" dirty="0" smtClean="0"/>
              <a:t> Podporovat prevenci domácího násilí ve vztazích prostřednictvím práce s násilnou osobou a osobami blízkými, rozšířit dostupnost terapeutických služeb</a:t>
            </a:r>
          </a:p>
          <a:p>
            <a:pPr algn="just"/>
            <a:r>
              <a:rPr lang="cs-CZ" altLang="cs-CZ" sz="3600" b="1" dirty="0" smtClean="0"/>
              <a:t>C.5</a:t>
            </a:r>
            <a:r>
              <a:rPr lang="cs-CZ" altLang="cs-CZ" sz="3600" dirty="0" smtClean="0"/>
              <a:t> Podporovat rozvoj probačních a resocializačních programů pro pachatele a pro práci s jejich rodinami</a:t>
            </a:r>
          </a:p>
          <a:p>
            <a:pPr algn="just"/>
            <a:r>
              <a:rPr lang="cs-CZ" altLang="cs-CZ" sz="3600" b="1" dirty="0" smtClean="0"/>
              <a:t>C.6</a:t>
            </a:r>
            <a:r>
              <a:rPr lang="cs-CZ" altLang="cs-CZ" sz="3600" dirty="0" smtClean="0"/>
              <a:t> Zvýšit počet krajů, v nichž jsou realizovány projekty na prevenci recidivy pachatelů trestné činnosti v rámci Programu prevence kriminality na místní úrovni</a:t>
            </a:r>
          </a:p>
          <a:p>
            <a:pPr algn="just"/>
            <a:r>
              <a:rPr lang="cs-CZ" altLang="cs-CZ" sz="3600" b="1" dirty="0" smtClean="0"/>
              <a:t>C.</a:t>
            </a:r>
            <a:r>
              <a:rPr lang="cs-CZ" altLang="cs-CZ" sz="3600" dirty="0" smtClean="0"/>
              <a:t>7 Podpořit výzkumnou činností efektivitu práce s propuštěnými pachateli</a:t>
            </a:r>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864354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39</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3600" b="1" cap="all" dirty="0" smtClean="0"/>
              <a:t>KAM SE OBRÁTIT PRO POMOC?</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p:cNvPicPr>
            <a:picLocks noChangeAspect="1"/>
          </p:cNvPicPr>
          <p:nvPr/>
        </p:nvPicPr>
        <p:blipFill>
          <a:blip r:embed="rId2"/>
          <a:stretch>
            <a:fillRect/>
          </a:stretch>
        </p:blipFill>
        <p:spPr>
          <a:xfrm>
            <a:off x="268288" y="1268759"/>
            <a:ext cx="11923711" cy="533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1229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3600" b="1" cap="all" dirty="0"/>
              <a:t>§ 3021 občanského zákoníku </a:t>
            </a:r>
          </a:p>
          <a:p>
            <a:pPr algn="l"/>
            <a:endParaRPr lang="cs-CZ" altLang="cs-CZ" dirty="0" smtClean="0"/>
          </a:p>
          <a:p>
            <a:pPr algn="just">
              <a:defRPr/>
            </a:pPr>
            <a:r>
              <a:rPr lang="cs-CZ" altLang="cs-CZ" dirty="0"/>
              <a:t>(2) Obětí domácího násilí může být</a:t>
            </a:r>
          </a:p>
          <a:p>
            <a:pPr marL="514350" indent="-514350" algn="just">
              <a:buFontTx/>
              <a:buAutoNum type="alphaLcParenR"/>
              <a:defRPr/>
            </a:pPr>
            <a:r>
              <a:rPr lang="cs-CZ" altLang="cs-CZ" dirty="0"/>
              <a:t>osoba, která s osobou dopouštějící se domácího násilí žije nebo žila ve společné domácnosti</a:t>
            </a:r>
            <a:r>
              <a:rPr lang="cs-CZ" altLang="cs-CZ" dirty="0" smtClean="0"/>
              <a:t>, nebo osoba, jejíž domácnost osoba dopouštějící se domácího násilí opakovaně a dlouhodobě navštěvuje,</a:t>
            </a:r>
            <a:endParaRPr lang="cs-CZ" altLang="cs-CZ" dirty="0"/>
          </a:p>
          <a:p>
            <a:pPr marL="514350" indent="-514350" algn="just">
              <a:buFontTx/>
              <a:buAutoNum type="alphaLcParenR"/>
              <a:defRPr/>
            </a:pPr>
            <a:r>
              <a:rPr lang="cs-CZ" altLang="cs-CZ" dirty="0"/>
              <a:t>osoba blízká nebo ten, kdo jí dříve byl, nebo rodič společného dítěte nebo ten, kdo s osobou dopouštějící se domácího násilí vykonává rodičovskou odpovědnost.</a:t>
            </a:r>
          </a:p>
          <a:p>
            <a:pPr algn="just">
              <a:defRPr/>
            </a:pPr>
            <a:r>
              <a:rPr lang="cs-CZ" altLang="cs-CZ" dirty="0"/>
              <a:t>(3) Ustanovení § 751 až 753 </a:t>
            </a:r>
            <a:r>
              <a:rPr lang="cs-CZ" altLang="cs-CZ" dirty="0" smtClean="0"/>
              <a:t>se </a:t>
            </a:r>
            <a:r>
              <a:rPr lang="cs-CZ" altLang="cs-CZ" dirty="0"/>
              <a:t>použijí </a:t>
            </a:r>
            <a:r>
              <a:rPr lang="cs-CZ" altLang="cs-CZ" dirty="0" smtClean="0"/>
              <a:t>obdobně v případě společného bydlení </a:t>
            </a:r>
            <a:r>
              <a:rPr lang="cs-CZ" altLang="cs-CZ" dirty="0"/>
              <a:t>jiných osob, než jsou manželé.</a:t>
            </a:r>
          </a:p>
          <a:p>
            <a:pPr algn="l"/>
            <a:endParaRPr lang="cs-CZ" altLang="cs-CZ" dirty="0"/>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84499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40</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3000" b="1" cap="all" dirty="0"/>
              <a:t>KAM SE OBRÁTIT PRO POMOC?</a:t>
            </a:r>
          </a:p>
          <a:p>
            <a:pPr algn="l"/>
            <a:endParaRPr lang="cs-CZ" altLang="cs-CZ" dirty="0"/>
          </a:p>
          <a:p>
            <a:pPr algn="just"/>
            <a:r>
              <a:rPr lang="cs-CZ" sz="3000" dirty="0"/>
              <a:t>V ČR existuje 10 organizací nabízejících terapeutické programy pro násilné osoby (převážně v Praze a Brně). </a:t>
            </a:r>
            <a:endParaRPr lang="cs-CZ" sz="3000" dirty="0" smtClean="0"/>
          </a:p>
          <a:p>
            <a:pPr algn="just"/>
            <a:r>
              <a:rPr lang="cs-CZ" sz="3000" dirty="0" smtClean="0"/>
              <a:t>Nejznámější</a:t>
            </a:r>
            <a:r>
              <a:rPr lang="cs-CZ" sz="3000" dirty="0"/>
              <a:t>:</a:t>
            </a:r>
          </a:p>
          <a:p>
            <a:pPr algn="just"/>
            <a:r>
              <a:rPr lang="cs-CZ" sz="3000" dirty="0" smtClean="0"/>
              <a:t>Liga </a:t>
            </a:r>
            <a:r>
              <a:rPr lang="cs-CZ" sz="3000" dirty="0"/>
              <a:t>otevřených mužů - Praha a Plzeň </a:t>
            </a:r>
          </a:p>
          <a:p>
            <a:pPr algn="just"/>
            <a:r>
              <a:rPr lang="cs-CZ" sz="3000" dirty="0"/>
              <a:t>Centrum Locika - Praha</a:t>
            </a:r>
          </a:p>
          <a:p>
            <a:pPr algn="just"/>
            <a:r>
              <a:rPr lang="cs-CZ" sz="3000" dirty="0"/>
              <a:t>Program Viola - Praha a Středočeský kraj</a:t>
            </a:r>
          </a:p>
          <a:p>
            <a:pPr algn="just"/>
            <a:r>
              <a:rPr lang="cs-CZ" sz="3000" dirty="0" err="1"/>
              <a:t>Spondea</a:t>
            </a:r>
            <a:r>
              <a:rPr lang="cs-CZ" sz="3000" dirty="0"/>
              <a:t>, </a:t>
            </a:r>
            <a:r>
              <a:rPr lang="cs-CZ" sz="3000" dirty="0" err="1"/>
              <a:t>z.s</a:t>
            </a:r>
            <a:r>
              <a:rPr lang="cs-CZ" sz="3000" dirty="0"/>
              <a:t>. - Jihomoravský kraj</a:t>
            </a:r>
          </a:p>
          <a:p>
            <a:pPr algn="just"/>
            <a:r>
              <a:rPr lang="cs-CZ" sz="3000" dirty="0"/>
              <a:t>Persefona - Brno a Jihomoravský kraj</a:t>
            </a:r>
          </a:p>
          <a:p>
            <a:pPr algn="just"/>
            <a:r>
              <a:rPr lang="cs-CZ" sz="3000" dirty="0"/>
              <a:t>Spirála - Ústecký kraj</a:t>
            </a:r>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88613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41</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lnSpcReduction="10000"/>
          </a:bodyPr>
          <a:lstStyle/>
          <a:p>
            <a:r>
              <a:rPr lang="cs-CZ" altLang="cs-CZ" sz="3000" b="1" cap="all" dirty="0" smtClean="0"/>
              <a:t>program LIGY OTEVŘENÝCH MUŽŮ</a:t>
            </a:r>
            <a:endParaRPr lang="cs-CZ" altLang="cs-CZ" sz="3000" b="1" cap="all" dirty="0"/>
          </a:p>
          <a:p>
            <a:pPr algn="l"/>
            <a:endParaRPr lang="cs-CZ" altLang="cs-CZ" dirty="0"/>
          </a:p>
          <a:p>
            <a:pPr algn="l"/>
            <a:r>
              <a:rPr lang="cs-CZ" dirty="0" smtClean="0"/>
              <a:t>Cílová skupina: </a:t>
            </a:r>
          </a:p>
          <a:p>
            <a:pPr marL="342900" indent="-342900" algn="l">
              <a:buFont typeface="Arial" panose="020B0604020202020204" pitchFamily="34" charset="0"/>
              <a:buChar char="•"/>
            </a:pPr>
            <a:r>
              <a:rPr lang="cs-CZ" dirty="0" smtClean="0"/>
              <a:t>Muži a ženy dopouštějící se násilí v blízkých vztazích</a:t>
            </a:r>
          </a:p>
          <a:p>
            <a:pPr marL="342900" indent="-342900" algn="l">
              <a:buFont typeface="Arial" panose="020B0604020202020204" pitchFamily="34" charset="0"/>
              <a:buChar char="•"/>
            </a:pPr>
            <a:r>
              <a:rPr lang="cs-CZ" dirty="0" smtClean="0"/>
              <a:t>Partneři a partnerky těchto osob</a:t>
            </a:r>
          </a:p>
          <a:p>
            <a:pPr marL="342900" indent="-342900" algn="l">
              <a:buFont typeface="Arial" panose="020B0604020202020204" pitchFamily="34" charset="0"/>
              <a:buChar char="•"/>
            </a:pPr>
            <a:r>
              <a:rPr lang="cs-CZ" dirty="0" smtClean="0"/>
              <a:t>Oběti domácího/</a:t>
            </a:r>
            <a:r>
              <a:rPr lang="cs-CZ" dirty="0" err="1" smtClean="0"/>
              <a:t>genderově</a:t>
            </a:r>
            <a:r>
              <a:rPr lang="cs-CZ" dirty="0" smtClean="0"/>
              <a:t> podmíněného násilí</a:t>
            </a:r>
          </a:p>
          <a:p>
            <a:pPr algn="l"/>
            <a:endParaRPr lang="cs-CZ" dirty="0" smtClean="0"/>
          </a:p>
          <a:p>
            <a:pPr algn="l"/>
            <a:r>
              <a:rPr lang="cs-CZ" dirty="0" smtClean="0"/>
              <a:t>Kontraindikace vstupu do programu</a:t>
            </a:r>
          </a:p>
          <a:p>
            <a:pPr marL="342900" indent="-342900" algn="l">
              <a:buFont typeface="Arial" panose="020B0604020202020204" pitchFamily="34" charset="0"/>
              <a:buChar char="•"/>
            </a:pPr>
            <a:r>
              <a:rPr lang="cs-CZ" dirty="0" smtClean="0"/>
              <a:t>Akutní závislost</a:t>
            </a:r>
          </a:p>
          <a:p>
            <a:pPr marL="342900" indent="-342900" algn="l">
              <a:buFont typeface="Arial" panose="020B0604020202020204" pitchFamily="34" charset="0"/>
              <a:buChar char="•"/>
            </a:pPr>
            <a:r>
              <a:rPr lang="cs-CZ" dirty="0" smtClean="0"/>
              <a:t>Akutní duševní onemocnění</a:t>
            </a:r>
          </a:p>
          <a:p>
            <a:pPr marL="342900" indent="-342900" algn="l">
              <a:buFont typeface="Arial" panose="020B0604020202020204" pitchFamily="34" charset="0"/>
              <a:buChar char="•"/>
            </a:pPr>
            <a:r>
              <a:rPr lang="cs-CZ" dirty="0" smtClean="0"/>
              <a:t>Nedostatečná znalost češtiny</a:t>
            </a:r>
          </a:p>
          <a:p>
            <a:pPr marL="342900" indent="-342900" algn="l">
              <a:buFont typeface="Arial" panose="020B0604020202020204" pitchFamily="34" charset="0"/>
              <a:buChar char="•"/>
            </a:pPr>
            <a:r>
              <a:rPr lang="cs-CZ" dirty="0" smtClean="0"/>
              <a:t>Časové možnosti</a:t>
            </a:r>
          </a:p>
          <a:p>
            <a:pPr marL="342900" indent="-342900" algn="l">
              <a:buFont typeface="Arial" panose="020B0604020202020204" pitchFamily="34" charset="0"/>
              <a:buChar char="•"/>
            </a:pPr>
            <a:r>
              <a:rPr lang="cs-CZ" dirty="0" smtClean="0"/>
              <a:t>Popírání násilí či silné popírání zodpovědnosti za násilí</a:t>
            </a:r>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773556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42</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3000" b="1" cap="all" dirty="0" smtClean="0"/>
              <a:t>LIGA OTEVŘENÝCH MUŽŮ</a:t>
            </a:r>
            <a:endParaRPr lang="cs-CZ" altLang="cs-CZ" sz="3000" b="1" cap="all" dirty="0"/>
          </a:p>
          <a:p>
            <a:pPr algn="l"/>
            <a:endParaRPr lang="cs-CZ" altLang="cs-CZ" dirty="0"/>
          </a:p>
          <a:p>
            <a:pPr algn="l"/>
            <a:r>
              <a:rPr lang="cs-CZ" altLang="cs-CZ" sz="3600" dirty="0" smtClean="0"/>
              <a:t>Myšlenka </a:t>
            </a:r>
            <a:r>
              <a:rPr lang="cs-CZ" altLang="cs-CZ" sz="3600" dirty="0" err="1" smtClean="0"/>
              <a:t>LOMu</a:t>
            </a:r>
            <a:r>
              <a:rPr lang="cs-CZ" altLang="cs-CZ" sz="3600" dirty="0" smtClean="0"/>
              <a:t> tzv. 4 O</a:t>
            </a:r>
          </a:p>
          <a:p>
            <a:pPr algn="l"/>
            <a:r>
              <a:rPr lang="cs-CZ" altLang="cs-CZ" sz="3600" dirty="0" smtClean="0"/>
              <a:t>Odpovědnost</a:t>
            </a:r>
          </a:p>
          <a:p>
            <a:pPr algn="l"/>
            <a:r>
              <a:rPr lang="cs-CZ" altLang="cs-CZ" sz="3600" dirty="0" smtClean="0"/>
              <a:t>Odvaha</a:t>
            </a:r>
          </a:p>
          <a:p>
            <a:pPr algn="l"/>
            <a:r>
              <a:rPr lang="cs-CZ" altLang="cs-CZ" sz="3600" dirty="0" smtClean="0"/>
              <a:t>Originalita</a:t>
            </a:r>
          </a:p>
          <a:p>
            <a:pPr algn="l"/>
            <a:r>
              <a:rPr lang="cs-CZ" altLang="cs-CZ" sz="3600" dirty="0" smtClean="0"/>
              <a:t>Otevřenost</a:t>
            </a:r>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23997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43</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3000" b="1" cap="all" dirty="0" smtClean="0"/>
              <a:t>Program </a:t>
            </a:r>
            <a:r>
              <a:rPr lang="cs-CZ" altLang="cs-CZ" sz="3000" b="1" cap="all" dirty="0" err="1" smtClean="0"/>
              <a:t>LIGy</a:t>
            </a:r>
            <a:r>
              <a:rPr lang="cs-CZ" altLang="cs-CZ" sz="3000" b="1" cap="all" dirty="0" smtClean="0"/>
              <a:t> OTEVŘENÝCH MUŽŮ</a:t>
            </a:r>
            <a:endParaRPr lang="cs-CZ" altLang="cs-CZ" sz="3000" b="1" cap="all" dirty="0"/>
          </a:p>
          <a:p>
            <a:pPr algn="l"/>
            <a:endParaRPr lang="cs-CZ" altLang="cs-CZ" dirty="0"/>
          </a:p>
          <a:p>
            <a:pPr algn="l"/>
            <a:r>
              <a:rPr lang="cs-CZ" dirty="0" smtClean="0"/>
              <a:t>Program Zvládání vzteku – práce s původci násilí ve vztazích</a:t>
            </a:r>
          </a:p>
          <a:p>
            <a:pPr marL="457200" indent="-457200" algn="l">
              <a:buAutoNum type="arabicPeriod"/>
            </a:pPr>
            <a:r>
              <a:rPr lang="cs-CZ" dirty="0" smtClean="0"/>
              <a:t>Změním své chování – nechovám se násilně</a:t>
            </a:r>
          </a:p>
          <a:p>
            <a:pPr marL="457200" indent="-457200" algn="l">
              <a:buAutoNum type="arabicPeriod"/>
            </a:pPr>
            <a:r>
              <a:rPr lang="cs-CZ" dirty="0" smtClean="0"/>
              <a:t>Budu si více rozumět – rozumím svému vzteku, jak vzniká, co ho podporuje</a:t>
            </a:r>
          </a:p>
          <a:p>
            <a:pPr marL="457200" indent="-457200" algn="l">
              <a:buAutoNum type="arabicPeriod"/>
            </a:pPr>
            <a:r>
              <a:rPr lang="cs-CZ" dirty="0" smtClean="0"/>
              <a:t>Osvojím si techniky zvládání vzteku – vím, co mám dělat, když jsem naštvaný, abych se nechoval násilně</a:t>
            </a:r>
          </a:p>
          <a:p>
            <a:pPr algn="l"/>
            <a:r>
              <a:rPr lang="cs-CZ" b="1" dirty="0" smtClean="0"/>
              <a:t>POZNEJ</a:t>
            </a:r>
            <a:r>
              <a:rPr lang="cs-CZ" dirty="0" smtClean="0"/>
              <a:t> co se s tebou děje</a:t>
            </a:r>
          </a:p>
          <a:p>
            <a:pPr algn="l"/>
            <a:r>
              <a:rPr lang="cs-CZ" b="1" dirty="0" smtClean="0"/>
              <a:t>ZASTAV</a:t>
            </a:r>
            <a:r>
              <a:rPr lang="cs-CZ" dirty="0" smtClean="0"/>
              <a:t> sebe v tom, co děláš – chování, které směřuje k násilí</a:t>
            </a:r>
          </a:p>
          <a:p>
            <a:pPr algn="l"/>
            <a:r>
              <a:rPr lang="cs-CZ" b="1" dirty="0" smtClean="0"/>
              <a:t>ZVOL</a:t>
            </a:r>
            <a:r>
              <a:rPr lang="cs-CZ" dirty="0" smtClean="0"/>
              <a:t> jiné chování než násilí</a:t>
            </a:r>
          </a:p>
          <a:p>
            <a:r>
              <a:rPr lang="cs-CZ" b="1" dirty="0" smtClean="0"/>
              <a:t>CÍLEM JE ZMĚNA – ZMĚNA JE MOŽNÁ</a:t>
            </a:r>
            <a:endParaRPr lang="cs-CZ" b="1" dirty="0"/>
          </a:p>
          <a:p>
            <a:pPr marL="457200" indent="-457200" algn="l">
              <a:buAutoNum type="arabicPeriod"/>
            </a:pPr>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790455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44</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3000" b="1" cap="all" dirty="0" smtClean="0"/>
              <a:t>PROČ PRACOVAT S NÁSILNOU OSOBOU?</a:t>
            </a:r>
          </a:p>
          <a:p>
            <a:pPr algn="just"/>
            <a:r>
              <a:rPr lang="cs-CZ" altLang="cs-CZ" sz="3000" cap="all" dirty="0" smtClean="0"/>
              <a:t>B</a:t>
            </a:r>
            <a:r>
              <a:rPr lang="cs-CZ" altLang="cs-CZ" sz="3000" dirty="0" smtClean="0"/>
              <a:t>ez práce s osobami, které se dopouští násilí, nelze problém násilí ve vztazích úspěšně řešit.</a:t>
            </a:r>
          </a:p>
          <a:p>
            <a:pPr algn="just"/>
            <a:r>
              <a:rPr lang="cs-CZ" altLang="cs-CZ" sz="3000" cap="all" dirty="0" smtClean="0"/>
              <a:t>V 5 </a:t>
            </a:r>
            <a:r>
              <a:rPr lang="cs-CZ" altLang="cs-CZ" sz="3000" dirty="0" smtClean="0"/>
              <a:t>krajích není dostupný žádný terapeutický program (Moravskoslezský, Olomoucký, Zlínský, Liberecký, Karlovarský).</a:t>
            </a:r>
          </a:p>
          <a:p>
            <a:pPr algn="just"/>
            <a:r>
              <a:rPr lang="cs-CZ" altLang="cs-CZ" sz="3000" dirty="0" smtClean="0"/>
              <a:t>Služby specializované na násilí šetří peníze dalších složek státu (Policie ČR, OSPOD, soudy, Probační a mediační služba) a jiných podpůrných služeb.</a:t>
            </a:r>
            <a:endParaRPr lang="cs-CZ" altLang="cs-CZ" sz="3000" dirty="0"/>
          </a:p>
          <a:p>
            <a:pPr algn="just"/>
            <a:r>
              <a:rPr lang="cs-CZ" altLang="cs-CZ" dirty="0" smtClean="0"/>
              <a:t> </a:t>
            </a:r>
            <a:endParaRPr lang="cs-CZ" altLang="cs-CZ" dirty="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41865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45</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r>
              <a:rPr lang="cs-CZ" altLang="cs-CZ" sz="3000" b="1" cap="all" dirty="0" smtClean="0"/>
              <a:t>Akční plán prevence domácího a </a:t>
            </a:r>
            <a:r>
              <a:rPr lang="cs-CZ" altLang="cs-CZ" sz="3000" b="1" cap="all" dirty="0" err="1" smtClean="0"/>
              <a:t>genderově</a:t>
            </a:r>
            <a:r>
              <a:rPr lang="cs-CZ" altLang="cs-CZ" sz="3000" b="1" cap="all" dirty="0" smtClean="0"/>
              <a:t> podmíněného násilí na léta 2023 - 2026</a:t>
            </a:r>
          </a:p>
          <a:p>
            <a:pPr algn="just">
              <a:defRPr/>
            </a:pPr>
            <a:endParaRPr lang="cs-CZ" sz="3000" dirty="0" smtClean="0"/>
          </a:p>
          <a:p>
            <a:pPr algn="l"/>
            <a:r>
              <a:rPr lang="cs-CZ" altLang="cs-CZ" sz="3600" dirty="0" smtClean="0"/>
              <a:t>Vydal: Úřad vlády, červenec 2023</a:t>
            </a:r>
          </a:p>
          <a:p>
            <a:pPr marL="571500" indent="-571500" algn="l">
              <a:buFont typeface="Arial" panose="020B0604020202020204" pitchFamily="34" charset="0"/>
              <a:buChar char="•"/>
            </a:pPr>
            <a:r>
              <a:rPr lang="cs-CZ" altLang="cs-CZ" sz="3600" dirty="0" smtClean="0"/>
              <a:t>Aktuální výzkumy</a:t>
            </a:r>
          </a:p>
          <a:p>
            <a:pPr marL="571500" indent="-571500" algn="l">
              <a:buFont typeface="Arial" panose="020B0604020202020204" pitchFamily="34" charset="0"/>
              <a:buChar char="•"/>
            </a:pPr>
            <a:r>
              <a:rPr lang="cs-CZ" altLang="cs-CZ" sz="3600" dirty="0" smtClean="0"/>
              <a:t>Postup tvorby Akčního plánu</a:t>
            </a:r>
          </a:p>
          <a:p>
            <a:pPr marL="571500" indent="-571500" algn="l">
              <a:buFont typeface="Arial" panose="020B0604020202020204" pitchFamily="34" charset="0"/>
              <a:buChar char="•"/>
            </a:pPr>
            <a:r>
              <a:rPr lang="cs-CZ" altLang="cs-CZ" sz="3600" dirty="0" smtClean="0"/>
              <a:t>Revize stávajících opatření</a:t>
            </a:r>
          </a:p>
          <a:p>
            <a:pPr marL="571500" indent="-571500" algn="l">
              <a:buFont typeface="Arial" panose="020B0604020202020204" pitchFamily="34" charset="0"/>
              <a:buChar char="•"/>
            </a:pPr>
            <a:r>
              <a:rPr lang="cs-CZ" altLang="cs-CZ" sz="3600" dirty="0" smtClean="0"/>
              <a:t>Implementace Akčního plánu</a:t>
            </a:r>
          </a:p>
          <a:p>
            <a:pPr marL="571500" indent="-571500" algn="l">
              <a:buFont typeface="Arial" panose="020B0604020202020204" pitchFamily="34" charset="0"/>
              <a:buChar char="•"/>
            </a:pPr>
            <a:r>
              <a:rPr lang="cs-CZ" altLang="cs-CZ" sz="3600" dirty="0" smtClean="0"/>
              <a:t>Úkolová část</a:t>
            </a:r>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406819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46</a:t>
            </a:fld>
            <a:endParaRPr lang="cs-CZ"/>
          </a:p>
        </p:txBody>
      </p:sp>
      <p:sp>
        <p:nvSpPr>
          <p:cNvPr id="4" name="Zástupný symbol pro text 3"/>
          <p:cNvSpPr>
            <a:spLocks noGrp="1"/>
          </p:cNvSpPr>
          <p:nvPr>
            <p:ph type="body" sz="quarter" idx="12"/>
          </p:nvPr>
        </p:nvSpPr>
        <p:spPr>
          <a:xfrm>
            <a:off x="647698" y="382554"/>
            <a:ext cx="10080000" cy="5973795"/>
          </a:xfrm>
        </p:spPr>
        <p:txBody>
          <a:bodyPr>
            <a:normAutofit/>
          </a:bodyPr>
          <a:lstStyle/>
          <a:p>
            <a:pPr algn="l"/>
            <a:endParaRPr lang="cs-CZ" altLang="cs-CZ" dirty="0" smtClean="0"/>
          </a:p>
          <a:p>
            <a:pPr algn="l"/>
            <a:endParaRPr lang="cs-CZ" altLang="cs-CZ" dirty="0"/>
          </a:p>
          <a:p>
            <a:pPr algn="l"/>
            <a:endParaRPr lang="cs-CZ" altLang="cs-CZ" dirty="0" smtClean="0"/>
          </a:p>
          <a:p>
            <a:pPr algn="l"/>
            <a:endParaRPr lang="cs-CZ" altLang="cs-CZ" dirty="0"/>
          </a:p>
          <a:p>
            <a:pPr algn="l"/>
            <a:r>
              <a:rPr lang="cs-CZ" altLang="cs-CZ" dirty="0" smtClean="0"/>
              <a:t>                                                                    Děkuji za pozornost</a:t>
            </a:r>
          </a:p>
          <a:p>
            <a:pPr algn="l"/>
            <a:endParaRPr lang="cs-CZ" altLang="cs-CZ" dirty="0"/>
          </a:p>
          <a:p>
            <a:pPr algn="l"/>
            <a:endParaRPr lang="cs-CZ" altLang="cs-CZ" dirty="0" smtClean="0"/>
          </a:p>
          <a:p>
            <a:pPr algn="l"/>
            <a:r>
              <a:rPr lang="cs-CZ" altLang="cs-CZ" dirty="0" smtClean="0"/>
              <a:t>Andrea </a:t>
            </a:r>
            <a:r>
              <a:rPr lang="cs-CZ" altLang="cs-CZ" dirty="0" err="1" smtClean="0"/>
              <a:t>Rodryčová</a:t>
            </a:r>
            <a:endParaRPr lang="cs-CZ" altLang="cs-CZ" dirty="0" smtClean="0"/>
          </a:p>
          <a:p>
            <a:pPr algn="l"/>
            <a:r>
              <a:rPr lang="cs-CZ" altLang="cs-CZ" sz="1800" dirty="0" smtClean="0"/>
              <a:t>☎</a:t>
            </a:r>
            <a:r>
              <a:rPr lang="cs-CZ" altLang="cs-CZ" dirty="0" smtClean="0"/>
              <a:t> </a:t>
            </a:r>
            <a:r>
              <a:rPr lang="cs-CZ" altLang="cs-CZ" sz="1800" dirty="0" smtClean="0"/>
              <a:t>702 217 148</a:t>
            </a:r>
            <a:endParaRPr lang="cs-CZ" altLang="cs-CZ" sz="1800" dirty="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23064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5</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fontScale="70000" lnSpcReduction="20000"/>
          </a:bodyPr>
          <a:lstStyle/>
          <a:p>
            <a:pPr algn="l"/>
            <a:r>
              <a:rPr lang="cs-CZ" altLang="cs-CZ" sz="4000" b="1" cap="all" dirty="0" smtClean="0"/>
              <a:t>Nejčastější skutkové podstaty TRESTNÝCH ČINŮ</a:t>
            </a:r>
          </a:p>
          <a:p>
            <a:pPr algn="l"/>
            <a:endParaRPr lang="cs-CZ" altLang="cs-CZ" dirty="0" smtClean="0"/>
          </a:p>
          <a:p>
            <a:pPr algn="l"/>
            <a:endParaRPr lang="cs-CZ" altLang="cs-CZ" dirty="0"/>
          </a:p>
          <a:p>
            <a:pPr algn="l"/>
            <a:r>
              <a:rPr lang="cs-CZ" altLang="cs-CZ" sz="3600" b="1" dirty="0"/>
              <a:t>Nebezpečné vyhrožování		</a:t>
            </a:r>
            <a:r>
              <a:rPr lang="cs-CZ" altLang="cs-CZ" sz="3600" b="1" dirty="0" smtClean="0"/>
              <a:t>          § </a:t>
            </a:r>
            <a:r>
              <a:rPr lang="cs-CZ" altLang="cs-CZ" sz="3600" b="1" dirty="0"/>
              <a:t>353 TZ</a:t>
            </a:r>
          </a:p>
          <a:p>
            <a:pPr algn="l"/>
            <a:r>
              <a:rPr lang="cs-CZ" altLang="cs-CZ" sz="3600" dirty="0"/>
              <a:t>Nebezpečné pronásledování	</a:t>
            </a:r>
            <a:r>
              <a:rPr lang="cs-CZ" altLang="cs-CZ" sz="3600" dirty="0" smtClean="0"/>
              <a:t>                    § </a:t>
            </a:r>
            <a:r>
              <a:rPr lang="cs-CZ" altLang="cs-CZ" sz="3600" dirty="0"/>
              <a:t>354 TZ</a:t>
            </a:r>
          </a:p>
          <a:p>
            <a:pPr algn="l"/>
            <a:r>
              <a:rPr lang="cs-CZ" altLang="cs-CZ" sz="3600" dirty="0"/>
              <a:t>Týrání svěřené osoby			</a:t>
            </a:r>
            <a:r>
              <a:rPr lang="cs-CZ" altLang="cs-CZ" sz="3600" dirty="0" smtClean="0"/>
              <a:t>          § </a:t>
            </a:r>
            <a:r>
              <a:rPr lang="cs-CZ" altLang="cs-CZ" sz="3600" dirty="0"/>
              <a:t>198 TZ</a:t>
            </a:r>
          </a:p>
          <a:p>
            <a:pPr algn="l"/>
            <a:r>
              <a:rPr lang="cs-CZ" altLang="cs-CZ" sz="3600" b="1" dirty="0"/>
              <a:t>Týrání osoby žijící ve spol. obydlí	</a:t>
            </a:r>
            <a:r>
              <a:rPr lang="cs-CZ" altLang="cs-CZ" sz="3600" b="1" dirty="0" smtClean="0"/>
              <a:t>          § </a:t>
            </a:r>
            <a:r>
              <a:rPr lang="cs-CZ" altLang="cs-CZ" sz="3600" b="1" dirty="0"/>
              <a:t>199 </a:t>
            </a:r>
            <a:r>
              <a:rPr lang="cs-CZ" altLang="cs-CZ" sz="3600" b="1" dirty="0" smtClean="0"/>
              <a:t>TZ</a:t>
            </a:r>
          </a:p>
          <a:p>
            <a:pPr algn="l"/>
            <a:r>
              <a:rPr lang="cs-CZ" altLang="cs-CZ" sz="3600" dirty="0"/>
              <a:t>Omezování osobní svobody		</a:t>
            </a:r>
            <a:r>
              <a:rPr lang="cs-CZ" altLang="cs-CZ" sz="3600" dirty="0" smtClean="0"/>
              <a:t>          § </a:t>
            </a:r>
            <a:r>
              <a:rPr lang="cs-CZ" altLang="cs-CZ" sz="3600" dirty="0"/>
              <a:t>171 TZ</a:t>
            </a:r>
          </a:p>
          <a:p>
            <a:pPr algn="l"/>
            <a:r>
              <a:rPr lang="cs-CZ" altLang="cs-CZ" sz="3600" dirty="0"/>
              <a:t>Loupež						</a:t>
            </a:r>
            <a:r>
              <a:rPr lang="cs-CZ" altLang="cs-CZ" sz="3600" dirty="0" smtClean="0"/>
              <a:t>§ </a:t>
            </a:r>
            <a:r>
              <a:rPr lang="cs-CZ" altLang="cs-CZ" sz="3600" dirty="0"/>
              <a:t>173 TZ</a:t>
            </a:r>
          </a:p>
          <a:p>
            <a:pPr algn="l"/>
            <a:r>
              <a:rPr lang="cs-CZ" altLang="cs-CZ" sz="3600" dirty="0"/>
              <a:t>Vydírání					</a:t>
            </a:r>
            <a:r>
              <a:rPr lang="cs-CZ" altLang="cs-CZ" sz="3600" dirty="0" smtClean="0"/>
              <a:t>          § </a:t>
            </a:r>
            <a:r>
              <a:rPr lang="cs-CZ" altLang="cs-CZ" sz="3600" dirty="0"/>
              <a:t>175 TZ</a:t>
            </a:r>
          </a:p>
          <a:p>
            <a:pPr algn="l"/>
            <a:r>
              <a:rPr lang="cs-CZ" altLang="cs-CZ" sz="3600" dirty="0"/>
              <a:t>Ublížení na zdraví			</a:t>
            </a:r>
            <a:r>
              <a:rPr lang="cs-CZ" altLang="cs-CZ" sz="3600" dirty="0" smtClean="0"/>
              <a:t>                    § 145,146 </a:t>
            </a:r>
            <a:r>
              <a:rPr lang="cs-CZ" altLang="cs-CZ" sz="3600" dirty="0"/>
              <a:t>TZ </a:t>
            </a:r>
          </a:p>
          <a:p>
            <a:pPr algn="l"/>
            <a:r>
              <a:rPr lang="cs-CZ" altLang="cs-CZ" sz="3600" dirty="0"/>
              <a:t>Vražda					</a:t>
            </a:r>
            <a:r>
              <a:rPr lang="cs-CZ" altLang="cs-CZ" sz="3600" dirty="0" smtClean="0"/>
              <a:t>          § </a:t>
            </a:r>
            <a:r>
              <a:rPr lang="cs-CZ" altLang="cs-CZ" sz="3600" dirty="0"/>
              <a:t>140 TZ</a:t>
            </a:r>
          </a:p>
          <a:p>
            <a:pPr algn="l"/>
            <a:r>
              <a:rPr lang="cs-CZ" altLang="cs-CZ" sz="3600" dirty="0"/>
              <a:t>Zabití						</a:t>
            </a:r>
            <a:r>
              <a:rPr lang="cs-CZ" altLang="cs-CZ" sz="3600" dirty="0" smtClean="0"/>
              <a:t>          § </a:t>
            </a:r>
            <a:r>
              <a:rPr lang="cs-CZ" altLang="cs-CZ" sz="3600" dirty="0"/>
              <a:t>141 TZ</a:t>
            </a:r>
          </a:p>
          <a:p>
            <a:pPr algn="l"/>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66161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6</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2800" b="1" cap="all" dirty="0" smtClean="0"/>
              <a:t>týrání</a:t>
            </a:r>
          </a:p>
          <a:p>
            <a:pPr algn="l"/>
            <a:endParaRPr lang="cs-CZ" altLang="cs-CZ" dirty="0" smtClean="0"/>
          </a:p>
          <a:p>
            <a:pPr algn="l"/>
            <a:endParaRPr lang="cs-CZ" altLang="cs-CZ" dirty="0"/>
          </a:p>
          <a:p>
            <a:pPr algn="just">
              <a:defRPr/>
            </a:pPr>
            <a:r>
              <a:rPr lang="cs-CZ" altLang="cs-CZ" sz="3600" dirty="0"/>
              <a:t>Týrání nemusí být jen fyzické násilí, ale může mít podobu psychických útrap spojených s uplatňováním moci a kontroly nad obětí. </a:t>
            </a:r>
          </a:p>
          <a:p>
            <a:pPr algn="just">
              <a:defRPr/>
            </a:pPr>
            <a:r>
              <a:rPr lang="cs-CZ" altLang="cs-CZ" sz="3600" dirty="0"/>
              <a:t>Snahou pachatele je zcela kontrolovat život oběti.</a:t>
            </a:r>
          </a:p>
          <a:p>
            <a:pPr algn="just">
              <a:defRPr/>
            </a:pPr>
            <a:r>
              <a:rPr lang="cs-CZ" altLang="cs-CZ" sz="3600" dirty="0"/>
              <a:t>Časté je přenášení viny na oběť</a:t>
            </a:r>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56544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7</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2800" b="1" cap="all" dirty="0" smtClean="0"/>
              <a:t>Týrání - 7 </a:t>
            </a:r>
            <a:r>
              <a:rPr lang="cs-CZ" altLang="cs-CZ" sz="2800" b="1" cap="all" dirty="0" err="1" smtClean="0"/>
              <a:t>T</a:t>
            </a:r>
            <a:r>
              <a:rPr lang="cs-CZ" altLang="cs-CZ" sz="2800" b="1" dirty="0" err="1" smtClean="0"/>
              <a:t>do</a:t>
            </a:r>
            <a:r>
              <a:rPr lang="cs-CZ" altLang="cs-CZ" sz="2800" b="1" cap="all" dirty="0" smtClean="0"/>
              <a:t> 40/2018</a:t>
            </a:r>
          </a:p>
          <a:p>
            <a:pPr algn="l"/>
            <a:endParaRPr lang="cs-CZ" altLang="cs-CZ" dirty="0" smtClean="0"/>
          </a:p>
          <a:p>
            <a:pPr algn="just">
              <a:defRPr/>
            </a:pPr>
            <a:r>
              <a:rPr lang="cs-CZ" altLang="cs-CZ" sz="3600" dirty="0" smtClean="0"/>
              <a:t>Týráním ve smyslu § 199 odst. 1 TZ se rozumí zlé nakládání s osobou blízkou nebo jinou osobou žijící s pachatelem ve společném obydlí vyznačující se vyšším stupněm hrubosti a bezcitnosti, jakož i určitou trvalostí, přičemž dosahuje takové intenzity, aby bylo způsobilé vyvolat stav, který týraná osoba pociťuje jako těžké příkoří.</a:t>
            </a:r>
            <a:endParaRPr lang="cs-CZ" altLang="cs-CZ" sz="3600" dirty="0"/>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09566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8</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2800" b="1" cap="all" dirty="0" smtClean="0"/>
              <a:t>Týrání svěřené osoby</a:t>
            </a:r>
          </a:p>
          <a:p>
            <a:pPr algn="l"/>
            <a:endParaRPr lang="cs-CZ" altLang="cs-CZ" dirty="0" smtClean="0"/>
          </a:p>
          <a:p>
            <a:pPr algn="l"/>
            <a:endParaRPr lang="cs-CZ" altLang="cs-CZ" dirty="0"/>
          </a:p>
          <a:p>
            <a:pPr>
              <a:defRPr/>
            </a:pPr>
            <a:r>
              <a:rPr lang="cs-CZ" altLang="cs-CZ" sz="3600" dirty="0"/>
              <a:t>§ 198</a:t>
            </a:r>
          </a:p>
          <a:p>
            <a:pPr algn="just">
              <a:defRPr/>
            </a:pPr>
            <a:r>
              <a:rPr lang="cs-CZ" altLang="cs-CZ" sz="3600" dirty="0"/>
              <a:t>(1) Kdo týrá osobu, která je v jeho péči nebo výchově, bude potrestán odnětím svobody na jeden rok až pět let.</a:t>
            </a:r>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27669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8A904E7C-974F-4A0A-B26C-A8D0EFE07503}" type="slidenum">
              <a:rPr lang="cs-CZ" smtClean="0"/>
              <a:pPr/>
              <a:t>9</a:t>
            </a:fld>
            <a:endParaRPr lang="cs-CZ"/>
          </a:p>
        </p:txBody>
      </p:sp>
      <p:sp>
        <p:nvSpPr>
          <p:cNvPr id="4" name="Zástupný symbol pro text 3"/>
          <p:cNvSpPr>
            <a:spLocks noGrp="1"/>
          </p:cNvSpPr>
          <p:nvPr>
            <p:ph type="body" sz="quarter" idx="12"/>
          </p:nvPr>
        </p:nvSpPr>
        <p:spPr>
          <a:xfrm>
            <a:off x="647698" y="382555"/>
            <a:ext cx="10080000" cy="5709244"/>
          </a:xfrm>
        </p:spPr>
        <p:txBody>
          <a:bodyPr>
            <a:normAutofit/>
          </a:bodyPr>
          <a:lstStyle/>
          <a:p>
            <a:r>
              <a:rPr lang="cs-CZ" altLang="cs-CZ" sz="2800" b="1" cap="all" dirty="0" smtClean="0"/>
              <a:t>Týrání osoby žijící ve společném obydlí</a:t>
            </a:r>
          </a:p>
          <a:p>
            <a:pPr algn="l"/>
            <a:endParaRPr lang="cs-CZ" altLang="cs-CZ" dirty="0" smtClean="0"/>
          </a:p>
          <a:p>
            <a:pPr algn="l"/>
            <a:endParaRPr lang="cs-CZ" altLang="cs-CZ" dirty="0"/>
          </a:p>
          <a:p>
            <a:pPr>
              <a:defRPr/>
            </a:pPr>
            <a:r>
              <a:rPr lang="cs-CZ" altLang="cs-CZ" sz="3600" dirty="0"/>
              <a:t>§ 199</a:t>
            </a:r>
          </a:p>
          <a:p>
            <a:pPr algn="just">
              <a:defRPr/>
            </a:pPr>
            <a:r>
              <a:rPr lang="cs-CZ" altLang="cs-CZ" sz="3600" dirty="0"/>
              <a:t>(1) Kdo týrá osobu blízkou nebo jinou osobu žijící s ním ve společném obydlí, bude potrestán odnětím svobody na šest měsíců až čtyři léta.</a:t>
            </a:r>
          </a:p>
          <a:p>
            <a:pPr algn="l"/>
            <a:endParaRPr lang="cs-CZ" dirty="0" smtClean="0"/>
          </a:p>
        </p:txBody>
      </p:sp>
      <p:sp>
        <p:nvSpPr>
          <p:cNvPr id="5" name="Obdélník 4"/>
          <p:cNvSpPr/>
          <p:nvPr/>
        </p:nvSpPr>
        <p:spPr>
          <a:xfrm>
            <a:off x="10820400" y="186613"/>
            <a:ext cx="1138334" cy="944669"/>
          </a:xfrm>
          <a:prstGeom prst="rect">
            <a:avLst/>
          </a:prstGeom>
          <a:solidFill>
            <a:srgbClr val="005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01231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Policie 1.2">
      <a:dk1>
        <a:srgbClr val="004C81"/>
      </a:dk1>
      <a:lt1>
        <a:sysClr val="window" lastClr="FFFFFF"/>
      </a:lt1>
      <a:dk2>
        <a:srgbClr val="004C81"/>
      </a:dk2>
      <a:lt2>
        <a:srgbClr val="FFFFFF"/>
      </a:lt2>
      <a:accent1>
        <a:srgbClr val="5B9BD5"/>
      </a:accent1>
      <a:accent2>
        <a:srgbClr val="FFC000"/>
      </a:accent2>
      <a:accent3>
        <a:srgbClr val="0066FF"/>
      </a:accent3>
      <a:accent4>
        <a:srgbClr val="FFCC00"/>
      </a:accent4>
      <a:accent5>
        <a:srgbClr val="0099FF"/>
      </a:accent5>
      <a:accent6>
        <a:srgbClr val="FF006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 2024 základní.potx [jen pro čtení]" id="{D7A4B0E1-9EF5-4317-935A-6643D8F25AF9}" vid="{9B139928-899C-4812-95D0-9F2FB7D26DD1}"/>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oznamka xmlns="f1ae59ee-3414-4d49-a0bd-a54bb81ae86c" xsi:nil="true"/>
    <pozn_x00e1_mka xmlns="f1ae59ee-3414-4d49-a0bd-a54bb81ae86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DEF8E87D92CF44E9FA75C8D86BCFD62" ma:contentTypeVersion="2" ma:contentTypeDescription="Vytvoří nový dokument" ma:contentTypeScope="" ma:versionID="8d90d19213ba5f051ae5cf1ada3cba58">
  <xsd:schema xmlns:xsd="http://www.w3.org/2001/XMLSchema" xmlns:xs="http://www.w3.org/2001/XMLSchema" xmlns:p="http://schemas.microsoft.com/office/2006/metadata/properties" xmlns:ns2="f1ae59ee-3414-4d49-a0bd-a54bb81ae86c" targetNamespace="http://schemas.microsoft.com/office/2006/metadata/properties" ma:root="true" ma:fieldsID="9ba91f2ac71c7119e07a046660365049" ns2:_="">
    <xsd:import namespace="f1ae59ee-3414-4d49-a0bd-a54bb81ae86c"/>
    <xsd:element name="properties">
      <xsd:complexType>
        <xsd:sequence>
          <xsd:element name="documentManagement">
            <xsd:complexType>
              <xsd:all>
                <xsd:element ref="ns2:poznamka" minOccurs="0"/>
                <xsd:element ref="ns2:pozn_x00e1_mk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e59ee-3414-4d49-a0bd-a54bb81ae86c" elementFormDefault="qualified">
    <xsd:import namespace="http://schemas.microsoft.com/office/2006/documentManagement/types"/>
    <xsd:import namespace="http://schemas.microsoft.com/office/infopath/2007/PartnerControls"/>
    <xsd:element name="poznamka" ma:index="8" nillable="true" ma:displayName="poznamka" ma:internalName="poznamka">
      <xsd:simpleType>
        <xsd:restriction base="dms:Text"/>
      </xsd:simpleType>
    </xsd:element>
    <xsd:element name="pozn_x00e1_mka" ma:index="9" nillable="true" ma:displayName="poznámka" ma:internalName="pozn_x00e1_mka">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E949DD-A0B1-44AD-B421-B9C852C63E44}">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f1ae59ee-3414-4d49-a0bd-a54bb81ae86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23B833A-C2F7-4D7C-90B5-44024578FE94}">
  <ds:schemaRefs>
    <ds:schemaRef ds:uri="http://schemas.microsoft.com/sharepoint/v3/contenttype/forms"/>
  </ds:schemaRefs>
</ds:datastoreItem>
</file>

<file path=customXml/itemProps3.xml><?xml version="1.0" encoding="utf-8"?>
<ds:datastoreItem xmlns:ds="http://schemas.openxmlformats.org/officeDocument/2006/customXml" ds:itemID="{6DE0B343-BA01-4DA2-A211-8817DC4E2E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e59ee-3414-4d49-a0bd-a54bb81ae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Prezentace 2024 základní</Template>
  <TotalTime>1161</TotalTime>
  <Words>2874</Words>
  <Application>Microsoft Office PowerPoint</Application>
  <PresentationFormat>Širokoúhlá obrazovka</PresentationFormat>
  <Paragraphs>356</Paragraphs>
  <Slides>46</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46</vt:i4>
      </vt:variant>
    </vt:vector>
  </HeadingPairs>
  <TitlesOfParts>
    <vt:vector size="50" baseType="lpstr">
      <vt:lpstr>-apple-system</vt:lpstr>
      <vt:lpstr>Arial</vt:lpstr>
      <vt:lpstr>Calibri</vt:lpstr>
      <vt:lpstr>Motiv Office</vt:lpstr>
      <vt:lpstr>Násilí a domácí násilí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Vývoj počtu vykázání v letech 2016-2024</vt:lpstr>
      <vt:lpstr>Počty vykázání v MS kraji v letech 2023 a 2024</vt:lpstr>
      <vt:lpstr>Počty vykázaných mužů a žen v letech 2023 a 2024</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Policie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Porada ředitele  24.-25.6.2024 Těrlicko</dc:title>
  <dc:creator>RODRYČOVÁ Andrea</dc:creator>
  <cp:lastModifiedBy>RODRYČOVÁ Andrea</cp:lastModifiedBy>
  <cp:revision>55</cp:revision>
  <cp:lastPrinted>2025-05-05T10:49:39Z</cp:lastPrinted>
  <dcterms:created xsi:type="dcterms:W3CDTF">2025-03-27T07:11:45Z</dcterms:created>
  <dcterms:modified xsi:type="dcterms:W3CDTF">2025-05-26T12:00:23Z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0x0101007DEF8E87D92CF44E9FA75C8D86BCFD62</vt:lpwstr>
  </property>
</Properties>
</file>